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Default Extension="doc" ContentType="application/msword"/>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60"/>
  </p:notesMasterIdLst>
  <p:sldIdLst>
    <p:sldId id="256" r:id="rId2"/>
    <p:sldId id="605" r:id="rId3"/>
    <p:sldId id="257" r:id="rId4"/>
    <p:sldId id="549" r:id="rId5"/>
    <p:sldId id="258" r:id="rId6"/>
    <p:sldId id="606" r:id="rId7"/>
    <p:sldId id="259" r:id="rId8"/>
    <p:sldId id="260" r:id="rId9"/>
    <p:sldId id="261" r:id="rId10"/>
    <p:sldId id="262" r:id="rId11"/>
    <p:sldId id="263" r:id="rId12"/>
    <p:sldId id="264" r:id="rId13"/>
    <p:sldId id="265" r:id="rId14"/>
    <p:sldId id="595" r:id="rId15"/>
    <p:sldId id="523" r:id="rId16"/>
    <p:sldId id="266" r:id="rId17"/>
    <p:sldId id="607" r:id="rId18"/>
    <p:sldId id="524" r:id="rId19"/>
    <p:sldId id="550" r:id="rId20"/>
    <p:sldId id="551" r:id="rId21"/>
    <p:sldId id="608" r:id="rId22"/>
    <p:sldId id="362" r:id="rId23"/>
    <p:sldId id="363" r:id="rId24"/>
    <p:sldId id="364" r:id="rId25"/>
    <p:sldId id="365" r:id="rId26"/>
    <p:sldId id="366" r:id="rId27"/>
    <p:sldId id="367" r:id="rId28"/>
    <p:sldId id="599" r:id="rId29"/>
    <p:sldId id="600"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598" r:id="rId45"/>
    <p:sldId id="575" r:id="rId46"/>
    <p:sldId id="576" r:id="rId47"/>
    <p:sldId id="609" r:id="rId48"/>
    <p:sldId id="525" r:id="rId49"/>
    <p:sldId id="382" r:id="rId50"/>
    <p:sldId id="611" r:id="rId51"/>
    <p:sldId id="383" r:id="rId52"/>
    <p:sldId id="526" r:id="rId53"/>
    <p:sldId id="554" r:id="rId54"/>
    <p:sldId id="610" r:id="rId55"/>
    <p:sldId id="384" r:id="rId56"/>
    <p:sldId id="527" r:id="rId57"/>
    <p:sldId id="558" r:id="rId58"/>
    <p:sldId id="612" r:id="rId59"/>
    <p:sldId id="385" r:id="rId60"/>
    <p:sldId id="528" r:id="rId61"/>
    <p:sldId id="582" r:id="rId62"/>
    <p:sldId id="583" r:id="rId63"/>
    <p:sldId id="584" r:id="rId64"/>
    <p:sldId id="585" r:id="rId65"/>
    <p:sldId id="386" r:id="rId66"/>
    <p:sldId id="387" r:id="rId67"/>
    <p:sldId id="529" r:id="rId68"/>
    <p:sldId id="614" r:id="rId69"/>
    <p:sldId id="390" r:id="rId70"/>
    <p:sldId id="393" r:id="rId71"/>
    <p:sldId id="394" r:id="rId72"/>
    <p:sldId id="395" r:id="rId73"/>
    <p:sldId id="396" r:id="rId74"/>
    <p:sldId id="613" r:id="rId75"/>
    <p:sldId id="388" r:id="rId76"/>
    <p:sldId id="389" r:id="rId77"/>
    <p:sldId id="530" r:id="rId78"/>
    <p:sldId id="586" r:id="rId79"/>
    <p:sldId id="567" r:id="rId80"/>
    <p:sldId id="568" r:id="rId81"/>
    <p:sldId id="569" r:id="rId82"/>
    <p:sldId id="531" r:id="rId83"/>
    <p:sldId id="571" r:id="rId84"/>
    <p:sldId id="397" r:id="rId85"/>
    <p:sldId id="532" r:id="rId86"/>
    <p:sldId id="398" r:id="rId87"/>
    <p:sldId id="399" r:id="rId88"/>
    <p:sldId id="400" r:id="rId89"/>
    <p:sldId id="401" r:id="rId90"/>
    <p:sldId id="402" r:id="rId91"/>
    <p:sldId id="403" r:id="rId92"/>
    <p:sldId id="404" r:id="rId93"/>
    <p:sldId id="405" r:id="rId94"/>
    <p:sldId id="406" r:id="rId95"/>
    <p:sldId id="407" r:id="rId96"/>
    <p:sldId id="615" r:id="rId97"/>
    <p:sldId id="533" r:id="rId98"/>
    <p:sldId id="408" r:id="rId99"/>
    <p:sldId id="409" r:id="rId100"/>
    <p:sldId id="410" r:id="rId101"/>
    <p:sldId id="411" r:id="rId102"/>
    <p:sldId id="412" r:id="rId103"/>
    <p:sldId id="413" r:id="rId104"/>
    <p:sldId id="414" r:id="rId105"/>
    <p:sldId id="415" r:id="rId106"/>
    <p:sldId id="416" r:id="rId107"/>
    <p:sldId id="417" r:id="rId108"/>
    <p:sldId id="418" r:id="rId109"/>
    <p:sldId id="419" r:id="rId110"/>
    <p:sldId id="587" r:id="rId111"/>
    <p:sldId id="616" r:id="rId112"/>
    <p:sldId id="534" r:id="rId113"/>
    <p:sldId id="421" r:id="rId114"/>
    <p:sldId id="422" r:id="rId115"/>
    <p:sldId id="572" r:id="rId116"/>
    <p:sldId id="573" r:id="rId117"/>
    <p:sldId id="574" r:id="rId118"/>
    <p:sldId id="423" r:id="rId119"/>
    <p:sldId id="424" r:id="rId120"/>
    <p:sldId id="536" r:id="rId121"/>
    <p:sldId id="617" r:id="rId122"/>
    <p:sldId id="537" r:id="rId123"/>
    <p:sldId id="538" r:id="rId124"/>
    <p:sldId id="590" r:id="rId125"/>
    <p:sldId id="539" r:id="rId126"/>
    <p:sldId id="592" r:id="rId127"/>
    <p:sldId id="577" r:id="rId128"/>
    <p:sldId id="578" r:id="rId129"/>
    <p:sldId id="426" r:id="rId130"/>
    <p:sldId id="427" r:id="rId131"/>
    <p:sldId id="428" r:id="rId132"/>
    <p:sldId id="541" r:id="rId133"/>
    <p:sldId id="618" r:id="rId134"/>
    <p:sldId id="579" r:id="rId135"/>
    <p:sldId id="580" r:id="rId136"/>
    <p:sldId id="540" r:id="rId137"/>
    <p:sldId id="619" r:id="rId138"/>
    <p:sldId id="429" r:id="rId139"/>
    <p:sldId id="430" r:id="rId140"/>
    <p:sldId id="431" r:id="rId141"/>
    <p:sldId id="434" r:id="rId142"/>
    <p:sldId id="620" r:id="rId143"/>
    <p:sldId id="542" r:id="rId144"/>
    <p:sldId id="543" r:id="rId145"/>
    <p:sldId id="544" r:id="rId146"/>
    <p:sldId id="545" r:id="rId147"/>
    <p:sldId id="435" r:id="rId148"/>
    <p:sldId id="436" r:id="rId149"/>
    <p:sldId id="546" r:id="rId150"/>
    <p:sldId id="547" r:id="rId151"/>
    <p:sldId id="548" r:id="rId152"/>
    <p:sldId id="622" r:id="rId153"/>
    <p:sldId id="593" r:id="rId154"/>
    <p:sldId id="594" r:id="rId155"/>
    <p:sldId id="621" r:id="rId156"/>
    <p:sldId id="437" r:id="rId157"/>
    <p:sldId id="588" r:id="rId158"/>
    <p:sldId id="589"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4" clrIdx="0"/>
  <p:cmAuthor id="1" name="dsullenb" initial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12BA4"/>
    <a:srgbClr val="6E104F"/>
    <a:srgbClr val="8E1465"/>
    <a:srgbClr val="A51776"/>
    <a:srgbClr val="F402C0"/>
    <a:srgbClr val="F2A3FF"/>
    <a:srgbClr val="D300F6"/>
    <a:srgbClr val="2597FF"/>
    <a:srgbClr val="FF9E1D"/>
    <a:srgbClr val="D68B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2898" y="-10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8-03-11T16:55:24.622" idx="2">
    <p:pos x="2938" y="3638"/>
    <p:text>Is something missing in the slide in the 2nd column? The arrows and steps seem out of order.</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2C134-EFA9-4BF1-B79F-75D507ADE50C}" type="datetimeFigureOut">
              <a:rPr lang="en-US" smtClean="0"/>
              <a:pPr/>
              <a:t>3/30/2021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2057D2-AF2A-4E3B-B1B9-EF2D94DF6AD5}" type="slidenum">
              <a:rPr lang="en-US" smtClean="0"/>
              <a:pPr/>
              <a:t>‹#›</a:t>
            </a:fld>
            <a:endParaRPr lang="en-US"/>
          </a:p>
        </p:txBody>
      </p:sp>
    </p:spTree>
    <p:extLst>
      <p:ext uri="{BB962C8B-B14F-4D97-AF65-F5344CB8AC3E}">
        <p14:creationId xmlns:p14="http://schemas.microsoft.com/office/powerpoint/2010/main" xmlns="" val="111649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057D2-AF2A-4E3B-B1B9-EF2D94DF6AD5}"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a:lstStyle/>
          <a:p>
            <a:fld id="{B6E775C1-7B8C-46D2-BBF0-23866B0325AB}" type="slidenum">
              <a:rPr lang="en-US" smtClean="0"/>
              <a:pPr/>
              <a:t>53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noFill/>
          <a:ln>
            <a:miter lim="800000"/>
            <a:headEnd/>
            <a:tailEnd/>
          </a:ln>
        </p:spPr>
        <p:txBody>
          <a:bodyPr/>
          <a:lstStyle/>
          <a:p>
            <a:fld id="{68634863-ABF1-45EC-8AC7-384C35A063E5}" type="slidenum">
              <a:rPr lang="en-US" smtClean="0"/>
              <a:pPr/>
              <a:t>57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a:lstStyle/>
          <a:p>
            <a:fld id="{9B51ECDA-DA3A-43BF-BE5A-1013BC6BD3B4}" type="slidenum">
              <a:rPr lang="en-US" smtClean="0"/>
              <a:pPr/>
              <a:t>63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noFill/>
          <a:ln>
            <a:miter lim="800000"/>
            <a:headEnd/>
            <a:tailEnd/>
          </a:ln>
        </p:spPr>
        <p:txBody>
          <a:bodyPr/>
          <a:lstStyle/>
          <a:p>
            <a:fld id="{D99BDC37-A349-4CD0-8AE5-5FDFA83DCD53}" type="slidenum">
              <a:rPr lang="en-US" smtClean="0"/>
              <a:pPr/>
              <a:t>115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a:lstStyle/>
          <a:p>
            <a:fld id="{CAD8AEE3-2F5F-4BFE-8EF2-4632A04BC049}" type="slidenum">
              <a:rPr lang="en-US" smtClean="0"/>
              <a:pPr/>
              <a:t>116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noFill/>
          <a:ln>
            <a:miter lim="800000"/>
            <a:headEnd/>
            <a:tailEnd/>
          </a:ln>
        </p:spPr>
        <p:txBody>
          <a:bodyPr/>
          <a:lstStyle/>
          <a:p>
            <a:fld id="{DF9B498E-882A-4EB4-92D5-9D7F678143E1}" type="slidenum">
              <a:rPr lang="en-US" smtClean="0"/>
              <a:pPr/>
              <a:t>117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a:lstStyle/>
          <a:p>
            <a:fld id="{9BA82B6D-F8CD-468F-B4E2-3418C39FFE00}" type="slidenum">
              <a:rPr lang="en-US" smtClean="0"/>
              <a:pPr/>
              <a:t>127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FA732C86-7A3B-4E0D-9DFA-2B0834212BB6}" type="slidenum">
              <a:rPr lang="en-US" smtClean="0"/>
              <a:pPr/>
              <a:t>128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C27F4-2EFC-435D-9920-0B8E68B9E3D2}" type="slidenum">
              <a:rPr lang="en-US"/>
              <a:pPr/>
              <a:t>129</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ln>
            <a:miter lim="800000"/>
            <a:headEnd/>
            <a:tailEnd/>
          </a:ln>
        </p:spPr>
        <p:txBody>
          <a:bodyPr/>
          <a:lstStyle/>
          <a:p>
            <a:fld id="{EBEFC385-A50A-47AF-8FB4-2414610A6CD6}" type="slidenum">
              <a:rPr lang="en-US" smtClean="0"/>
              <a:pPr/>
              <a:t>153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noFill/>
          <a:ln>
            <a:miter lim="800000"/>
            <a:headEnd/>
            <a:tailEnd/>
          </a:ln>
        </p:spPr>
        <p:txBody>
          <a:bodyPr/>
          <a:lstStyle/>
          <a:p>
            <a:fld id="{CCC07582-E431-43BE-98FD-8F009CD1C245}"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ln>
            <a:miter lim="800000"/>
            <a:headEnd/>
            <a:tailEnd/>
          </a:ln>
        </p:spPr>
        <p:txBody>
          <a:bodyPr/>
          <a:lstStyle/>
          <a:p>
            <a:fld id="{EBEFC385-A50A-47AF-8FB4-2414610A6CD6}" type="slidenum">
              <a:rPr lang="en-US" smtClean="0"/>
              <a:pPr/>
              <a:t>154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2057D2-AF2A-4E3B-B1B9-EF2D94DF6AD5}"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noFill/>
          <a:ln>
            <a:miter lim="800000"/>
            <a:headEnd/>
            <a:tailEnd/>
          </a:ln>
        </p:spPr>
        <p:txBody>
          <a:bodyPr/>
          <a:lstStyle/>
          <a:p>
            <a:fld id="{7AE83ED8-E589-4906-806C-1E290AE3EF36}" type="slidenum">
              <a:rPr lang="en-US" smtClean="0"/>
              <a:pPr/>
              <a:t>19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noFill/>
          <a:ln>
            <a:miter lim="800000"/>
            <a:headEnd/>
            <a:tailEnd/>
          </a:ln>
        </p:spPr>
        <p:txBody>
          <a:bodyPr/>
          <a:lstStyle/>
          <a:p>
            <a:fld id="{024B539A-A8B2-4700-9B32-C880CDEF71E0}" type="slidenum">
              <a:rPr lang="en-US" smtClean="0"/>
              <a:pPr/>
              <a:t>20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xfrm>
            <a:off x="914832" y="4344688"/>
            <a:ext cx="5028338" cy="4113696"/>
          </a:xfrm>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a:lstStyle/>
          <a:p>
            <a:fld id="{3EC06C3A-2812-4E14-BE01-3D5734E0AF73}" type="slidenum">
              <a:rPr lang="en-US" smtClean="0"/>
              <a:pPr/>
              <a:t>45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a:lstStyle/>
          <a:p>
            <a:fld id="{59E45E05-D796-44A5-9FEF-ED297A0D3002}" type="slidenum">
              <a:rPr lang="en-US" smtClean="0"/>
              <a:pPr/>
              <a:t>46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057D2-AF2A-4E3B-B1B9-EF2D94DF6AD5}" type="slidenum">
              <a:rPr lang="en-US" smtClean="0"/>
              <a:pPr/>
              <a:t>49</a:t>
            </a:fld>
            <a:endParaRPr lang="en-US"/>
          </a:p>
        </p:txBody>
      </p:sp>
    </p:spTree>
    <p:extLst>
      <p:ext uri="{BB962C8B-B14F-4D97-AF65-F5344CB8AC3E}">
        <p14:creationId xmlns:p14="http://schemas.microsoft.com/office/powerpoint/2010/main" xmlns="" val="626372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3074F12-AA26-4AC8-9962-C36BB8F32554}" type="datetimeFigureOut">
              <a:rPr lang="en-US" smtClean="0"/>
              <a:pPr/>
              <a:t>3/30/2021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82CCC60-E8CD-4174-8B1A-7DF615B22EE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CCC60-E8CD-4174-8B1A-7DF615B22E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CCC60-E8CD-4174-8B1A-7DF615B22E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CCC60-E8CD-4174-8B1A-7DF615B22EEF}"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2CCC60-E8CD-4174-8B1A-7DF615B22EEF}"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2CCC60-E8CD-4174-8B1A-7DF615B22EEF}"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82CCC60-E8CD-4174-8B1A-7DF615B22EE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82CCC60-E8CD-4174-8B1A-7DF615B22EEF}"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3074F12-AA26-4AC8-9962-C36BB8F32554}" type="datetimeFigureOut">
              <a:rPr lang="en-US" smtClean="0"/>
              <a:pPr/>
              <a:t>3/30/2021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82CCC60-E8CD-4174-8B1A-7DF615B22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3074F12-AA26-4AC8-9962-C36BB8F32554}" type="datetimeFigureOut">
              <a:rPr lang="en-US" smtClean="0"/>
              <a:pPr/>
              <a:t>3/30/2021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2CCC60-E8CD-4174-8B1A-7DF615B22EE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3074F12-AA26-4AC8-9962-C36BB8F32554}" type="datetimeFigureOut">
              <a:rPr lang="en-US" smtClean="0"/>
              <a:pPr/>
              <a:t>3/30/2021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82CCC60-E8CD-4174-8B1A-7DF615B22EEF}"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3074F12-AA26-4AC8-9962-C36BB8F32554}" type="datetimeFigureOut">
              <a:rPr lang="en-US" smtClean="0"/>
              <a:pPr/>
              <a:t>3/30/2021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82CCC60-E8CD-4174-8B1A-7DF615B22E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com/me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lib.murdoch.edu.au/find/citation/vancouver.html" TargetMode="External"/><Relationship Id="rId2" Type="http://schemas.openxmlformats.org/officeDocument/2006/relationships/hyperlink" Target="http://www.nlm.nih.gov/bsd/uniform_requirements.html" TargetMode="External"/><Relationship Id="rId1" Type="http://schemas.openxmlformats.org/officeDocument/2006/relationships/slideLayout" Target="../slideLayouts/slideLayout2.xml"/><Relationship Id="rId5" Type="http://schemas.openxmlformats.org/officeDocument/2006/relationships/hyperlink" Target="http://www.bma.org.uk/ap.nsf/Content/LIBReferenceStyles" TargetMode="External"/><Relationship Id="rId4" Type="http://schemas.openxmlformats.org/officeDocument/2006/relationships/hyperlink" Target="http://www.blackwellpublishing.com/authors/reference_text.asp"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mulford.mco.edu/instr/"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wmf"/><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hyperlink" Target="http://www.word/"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research.mlanet.org/structured_abstract.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58200" y="6629400"/>
            <a:ext cx="685800" cy="228600"/>
          </a:xfrm>
          <a:prstGeom prst="rect">
            <a:avLst/>
          </a:prstGeom>
          <a:solidFill>
            <a:srgbClr val="6E1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800" y="228600"/>
            <a:ext cx="8550870" cy="1317320"/>
          </a:xfrm>
        </p:spPr>
        <p:txBody>
          <a:bodyPr>
            <a:normAutofit/>
          </a:bodyPr>
          <a:lstStyle/>
          <a:p>
            <a:r>
              <a:rPr lang="en-US" sz="4000" b="1" dirty="0" smtClean="0">
                <a:solidFill>
                  <a:schemeClr val="tx1">
                    <a:lumMod val="95000"/>
                    <a:lumOff val="5000"/>
                  </a:schemeClr>
                </a:solidFill>
                <a:latin typeface="Algerian" pitchFamily="82" charset="0"/>
              </a:rPr>
              <a:t>How to Write a Scientific Paper</a:t>
            </a:r>
            <a:endParaRPr lang="en-US" sz="4000" b="1" dirty="0">
              <a:solidFill>
                <a:schemeClr val="tx1">
                  <a:lumMod val="95000"/>
                  <a:lumOff val="5000"/>
                </a:schemeClr>
              </a:solidFill>
              <a:latin typeface="Algerian" pitchFamily="82" charset="0"/>
            </a:endParaRPr>
          </a:p>
        </p:txBody>
      </p:sp>
      <p:sp>
        <p:nvSpPr>
          <p:cNvPr id="3" name="Subtitle 2"/>
          <p:cNvSpPr>
            <a:spLocks noGrp="1"/>
          </p:cNvSpPr>
          <p:nvPr>
            <p:ph type="subTitle" idx="1"/>
          </p:nvPr>
        </p:nvSpPr>
        <p:spPr>
          <a:xfrm>
            <a:off x="1219200" y="5410200"/>
            <a:ext cx="7788260" cy="1297535"/>
          </a:xfrm>
        </p:spPr>
        <p:txBody>
          <a:bodyPr>
            <a:normAutofit fontScale="85000" lnSpcReduction="20000"/>
          </a:bodyPr>
          <a:lstStyle/>
          <a:p>
            <a:r>
              <a:rPr lang="en-US" dirty="0" smtClean="0">
                <a:solidFill>
                  <a:schemeClr val="bg1"/>
                </a:solidFill>
              </a:rPr>
              <a:t>Prof. </a:t>
            </a:r>
            <a:r>
              <a:rPr lang="en-US" dirty="0" err="1" smtClean="0">
                <a:solidFill>
                  <a:schemeClr val="bg1"/>
                </a:solidFill>
              </a:rPr>
              <a:t>Quazi</a:t>
            </a:r>
            <a:r>
              <a:rPr lang="en-US" dirty="0" smtClean="0">
                <a:solidFill>
                  <a:schemeClr val="bg1"/>
                </a:solidFill>
              </a:rPr>
              <a:t> </a:t>
            </a:r>
            <a:r>
              <a:rPr lang="en-US" dirty="0" err="1" smtClean="0">
                <a:solidFill>
                  <a:schemeClr val="bg1"/>
                </a:solidFill>
              </a:rPr>
              <a:t>Tarikul</a:t>
            </a:r>
            <a:r>
              <a:rPr lang="en-US" dirty="0" smtClean="0">
                <a:solidFill>
                  <a:schemeClr val="bg1"/>
                </a:solidFill>
              </a:rPr>
              <a:t> Islam</a:t>
            </a:r>
          </a:p>
          <a:p>
            <a:r>
              <a:rPr lang="en-US" sz="1600" dirty="0" smtClean="0">
                <a:solidFill>
                  <a:schemeClr val="bg1"/>
                </a:solidFill>
              </a:rPr>
              <a:t>FCPS, FACP, FRCP(</a:t>
            </a:r>
            <a:r>
              <a:rPr lang="en-US" sz="1600" dirty="0" err="1" smtClean="0">
                <a:solidFill>
                  <a:schemeClr val="bg1"/>
                </a:solidFill>
              </a:rPr>
              <a:t>Glasg</a:t>
            </a:r>
            <a:r>
              <a:rPr lang="en-US" sz="1600" dirty="0" smtClean="0">
                <a:solidFill>
                  <a:schemeClr val="bg1"/>
                </a:solidFill>
              </a:rPr>
              <a:t>), FRCP(</a:t>
            </a:r>
            <a:r>
              <a:rPr lang="en-US" sz="1600" dirty="0" err="1" smtClean="0">
                <a:solidFill>
                  <a:schemeClr val="bg1"/>
                </a:solidFill>
              </a:rPr>
              <a:t>Edin</a:t>
            </a:r>
            <a:r>
              <a:rPr lang="en-US" sz="1600" dirty="0" smtClean="0">
                <a:solidFill>
                  <a:schemeClr val="bg1"/>
                </a:solidFill>
              </a:rPr>
              <a:t>)</a:t>
            </a:r>
            <a:endParaRPr lang="en-US" sz="1800" dirty="0" smtClean="0">
              <a:solidFill>
                <a:schemeClr val="bg1"/>
              </a:solidFill>
            </a:endParaRPr>
          </a:p>
          <a:p>
            <a:r>
              <a:rPr lang="en-US" dirty="0" smtClean="0">
                <a:solidFill>
                  <a:schemeClr val="bg1"/>
                </a:solidFill>
              </a:rPr>
              <a:t>Professor of Medicine</a:t>
            </a:r>
          </a:p>
          <a:p>
            <a:r>
              <a:rPr lang="en-US" dirty="0" smtClean="0">
                <a:solidFill>
                  <a:schemeClr val="bg1"/>
                </a:solidFill>
              </a:rPr>
              <a:t>Popular Medical College</a:t>
            </a:r>
          </a:p>
        </p:txBody>
      </p:sp>
    </p:spTree>
    <p:extLst>
      <p:ext uri="{BB962C8B-B14F-4D97-AF65-F5344CB8AC3E}">
        <p14:creationId xmlns:p14="http://schemas.microsoft.com/office/powerpoint/2010/main" xmlns="" val="36392037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Author versus Reader Behaviour</a:t>
            </a:r>
            <a:endParaRPr lang="en-US"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a:xfrm>
            <a:off x="228600" y="2209800"/>
            <a:ext cx="4262438"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1" i="0" u="none" strike="noStrike" kern="1200" cap="none" spc="0" normalizeH="0" baseline="0" noProof="0" dirty="0" smtClean="0">
                <a:ln>
                  <a:noFill/>
                </a:ln>
                <a:solidFill>
                  <a:schemeClr val="tx1"/>
                </a:solidFill>
                <a:effectLst/>
                <a:uLnTx/>
                <a:uFillTx/>
                <a:latin typeface="+mn-lt"/>
                <a:ea typeface="+mn-ea"/>
                <a:cs typeface="+mn-cs"/>
              </a:rPr>
              <a:t>Author behaviour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Want to publish </a:t>
            </a:r>
            <a:r>
              <a:rPr kumimoji="0" lang="en-GB" sz="2600" b="0" i="0" u="none" strike="noStrike" kern="1200" cap="none" spc="0" normalizeH="0" baseline="0" noProof="0" dirty="0" smtClean="0">
                <a:ln>
                  <a:noFill/>
                </a:ln>
                <a:solidFill>
                  <a:srgbClr val="FF0000"/>
                </a:solidFill>
                <a:effectLst/>
                <a:uLnTx/>
                <a:uFillTx/>
                <a:latin typeface="+mn-lt"/>
                <a:ea typeface="+mn-ea"/>
                <a:cs typeface="+mn-cs"/>
              </a:rPr>
              <a:t>more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Peer review essential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Other journal functions crucial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Wider dissemination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4"/>
          <p:cNvSpPr txBox="1">
            <a:spLocks noChangeArrowheads="1"/>
          </p:cNvSpPr>
          <p:nvPr/>
        </p:nvSpPr>
        <p:spPr>
          <a:xfrm>
            <a:off x="4648200" y="2209800"/>
            <a:ext cx="4033838"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1" i="0" u="none" strike="noStrike" kern="1200" cap="none" spc="0" normalizeH="0" baseline="0" noProof="0" dirty="0" smtClean="0">
                <a:ln>
                  <a:noFill/>
                </a:ln>
                <a:solidFill>
                  <a:schemeClr val="tx1"/>
                </a:solidFill>
                <a:effectLst/>
                <a:uLnTx/>
                <a:uFillTx/>
                <a:latin typeface="+mn-lt"/>
                <a:ea typeface="+mn-ea"/>
                <a:cs typeface="+mn-cs"/>
              </a:rPr>
              <a:t>Reader behaviour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Want integrated system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Browsing is crucial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Quality information important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600" b="0" i="0" u="none" strike="noStrike" kern="1200" cap="none" spc="0" normalizeH="0" baseline="0" noProof="0" dirty="0" smtClean="0">
                <a:ln>
                  <a:noFill/>
                </a:ln>
                <a:solidFill>
                  <a:schemeClr val="tx1"/>
                </a:solidFill>
                <a:effectLst/>
                <a:uLnTx/>
                <a:uFillTx/>
                <a:latin typeface="+mn-lt"/>
                <a:ea typeface="+mn-ea"/>
                <a:cs typeface="+mn-cs"/>
              </a:rPr>
              <a:t>Want to read </a:t>
            </a:r>
            <a:r>
              <a:rPr kumimoji="0" lang="en-GB" sz="2600" b="0" i="0" u="none" strike="noStrike" kern="1200" cap="none" spc="0" normalizeH="0" baseline="0" noProof="0" dirty="0" smtClean="0">
                <a:ln>
                  <a:noFill/>
                </a:ln>
                <a:solidFill>
                  <a:srgbClr val="FF0000"/>
                </a:solidFill>
                <a:effectLst/>
                <a:uLnTx/>
                <a:uFillTx/>
                <a:latin typeface="+mn-lt"/>
                <a:ea typeface="+mn-ea"/>
                <a:cs typeface="+mn-cs"/>
              </a:rPr>
              <a:t>less</a:t>
            </a:r>
            <a:endParaRPr kumimoji="0" lang="en-GB" sz="2600" b="0" i="0" u="none" strike="noStrike" kern="1200" cap="none" spc="0" normalizeH="0" baseline="0" noProof="0" dirty="0">
              <a:ln>
                <a:noFill/>
              </a:ln>
              <a:solidFill>
                <a:srgbClr val="FF0000"/>
              </a:solidFill>
              <a:effectLst/>
              <a:uLnTx/>
              <a:uFillTx/>
              <a:latin typeface="+mn-lt"/>
              <a:ea typeface="+mn-ea"/>
              <a:cs typeface="+mn-cs"/>
            </a:endParaRPr>
          </a:p>
        </p:txBody>
      </p:sp>
      <p:sp>
        <p:nvSpPr>
          <p:cNvPr id="7" name="Text Box 8"/>
          <p:cNvSpPr txBox="1">
            <a:spLocks noChangeArrowheads="1"/>
          </p:cNvSpPr>
          <p:nvPr/>
        </p:nvSpPr>
        <p:spPr bwMode="auto">
          <a:xfrm>
            <a:off x="609600" y="6096000"/>
            <a:ext cx="7993063" cy="641350"/>
          </a:xfrm>
          <a:prstGeom prst="rect">
            <a:avLst/>
          </a:prstGeom>
          <a:noFill/>
          <a:ln w="9525">
            <a:noFill/>
            <a:miter lim="800000"/>
            <a:headEnd/>
            <a:tailEnd/>
          </a:ln>
          <a:effectLst/>
        </p:spPr>
        <p:txBody>
          <a:bodyPr>
            <a:spAutoFit/>
          </a:bodyPr>
          <a:lstStyle/>
          <a:p>
            <a:pPr>
              <a:spcBef>
                <a:spcPct val="50000"/>
              </a:spcBef>
            </a:pPr>
            <a:r>
              <a:rPr lang="en-GB"/>
              <a:t>Elsevier study of 36,000 authors (1999-2002) presented by Michael Mabe at ALPSP Seminar on “Learning from users” 2003; www.alpsp.org </a:t>
            </a:r>
          </a:p>
        </p:txBody>
      </p:sp>
      <p:sp>
        <p:nvSpPr>
          <p:cNvPr id="8" name="Line 13"/>
          <p:cNvSpPr>
            <a:spLocks noChangeShapeType="1"/>
          </p:cNvSpPr>
          <p:nvPr/>
        </p:nvSpPr>
        <p:spPr bwMode="auto">
          <a:xfrm>
            <a:off x="4267200" y="3276600"/>
            <a:ext cx="990600" cy="1752600"/>
          </a:xfrm>
          <a:prstGeom prst="line">
            <a:avLst/>
          </a:prstGeom>
          <a:noFill/>
          <a:ln w="9525">
            <a:solidFill>
              <a:schemeClr val="tx1"/>
            </a:solidFill>
            <a:round/>
            <a:headEnd/>
            <a:tailEnd/>
          </a:ln>
          <a:effectLst/>
        </p:spPr>
        <p:txBody>
          <a:bodyPr/>
          <a:lstStyle/>
          <a:p>
            <a:endParaRPr lang="en-US"/>
          </a:p>
        </p:txBody>
      </p:sp>
      <p:sp>
        <p:nvSpPr>
          <p:cNvPr id="9" name="Rectangle 15"/>
          <p:cNvSpPr>
            <a:spLocks noChangeArrowheads="1"/>
          </p:cNvSpPr>
          <p:nvPr/>
        </p:nvSpPr>
        <p:spPr bwMode="auto">
          <a:xfrm>
            <a:off x="533400" y="2743200"/>
            <a:ext cx="3886200" cy="533400"/>
          </a:xfrm>
          <a:prstGeom prst="rect">
            <a:avLst/>
          </a:prstGeom>
          <a:noFill/>
          <a:ln w="9525">
            <a:solidFill>
              <a:schemeClr val="tx1"/>
            </a:solidFill>
            <a:miter lim="800000"/>
            <a:headEnd/>
            <a:tailEnd/>
          </a:ln>
          <a:effectLst/>
        </p:spPr>
        <p:txBody>
          <a:bodyPr wrap="none" anchor="ctr"/>
          <a:lstStyle/>
          <a:p>
            <a:endParaRPr lang="en-US"/>
          </a:p>
        </p:txBody>
      </p:sp>
      <p:sp>
        <p:nvSpPr>
          <p:cNvPr id="10" name="Rectangle 16"/>
          <p:cNvSpPr>
            <a:spLocks noChangeArrowheads="1"/>
          </p:cNvSpPr>
          <p:nvPr/>
        </p:nvSpPr>
        <p:spPr bwMode="auto">
          <a:xfrm>
            <a:off x="5029200" y="5029200"/>
            <a:ext cx="3200400" cy="609600"/>
          </a:xfrm>
          <a:prstGeom prst="rect">
            <a:avLst/>
          </a:prstGeom>
          <a:noFill/>
          <a:ln w="9525">
            <a:solidFill>
              <a:schemeClr val="tx1"/>
            </a:solidFill>
            <a:miter lim="800000"/>
            <a:headEnd/>
            <a:tailEnd/>
          </a:ln>
          <a:effectLst/>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P spid="6"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187036" y="1348291"/>
            <a:ext cx="1541897"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Graphs</a:t>
            </a:r>
          </a:p>
        </p:txBody>
      </p:sp>
      <p:pic>
        <p:nvPicPr>
          <p:cNvPr id="209923" name="Picture 3" descr="Untitled-08"/>
          <p:cNvPicPr>
            <a:picLocks noChangeAspect="1" noChangeArrowheads="1"/>
          </p:cNvPicPr>
          <p:nvPr/>
        </p:nvPicPr>
        <p:blipFill>
          <a:blip r:embed="rId2"/>
          <a:srcRect l="27510" t="33766" r="19196" b="31169"/>
          <a:stretch>
            <a:fillRect/>
          </a:stretch>
        </p:blipFill>
        <p:spPr bwMode="auto">
          <a:xfrm>
            <a:off x="152400" y="1966913"/>
            <a:ext cx="8153400" cy="489108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Untitled-09"/>
          <p:cNvPicPr>
            <a:picLocks noChangeAspect="1" noChangeArrowheads="1"/>
          </p:cNvPicPr>
          <p:nvPr/>
        </p:nvPicPr>
        <p:blipFill>
          <a:blip r:embed="rId2"/>
          <a:srcRect l="18605" t="18727" r="16280" b="50371"/>
          <a:stretch>
            <a:fillRect/>
          </a:stretch>
        </p:blipFill>
        <p:spPr bwMode="auto">
          <a:xfrm>
            <a:off x="0" y="1752600"/>
            <a:ext cx="4343400" cy="5105400"/>
          </a:xfrm>
          <a:prstGeom prst="rect">
            <a:avLst/>
          </a:prstGeom>
          <a:noFill/>
        </p:spPr>
      </p:pic>
      <p:pic>
        <p:nvPicPr>
          <p:cNvPr id="210948" name="Picture 4" descr="Untitled-010"/>
          <p:cNvPicPr>
            <a:picLocks noChangeAspect="1" noChangeArrowheads="1"/>
          </p:cNvPicPr>
          <p:nvPr/>
        </p:nvPicPr>
        <p:blipFill>
          <a:blip r:embed="rId3" cstate="print"/>
          <a:srcRect l="22945" t="17809" r="18794" b="38380"/>
          <a:stretch>
            <a:fillRect/>
          </a:stretch>
        </p:blipFill>
        <p:spPr bwMode="auto">
          <a:xfrm>
            <a:off x="4495800" y="1724891"/>
            <a:ext cx="4267200" cy="5105400"/>
          </a:xfrm>
          <a:prstGeom prst="rect">
            <a:avLst/>
          </a:prstGeom>
          <a:noFill/>
        </p:spPr>
      </p:pic>
      <p:sp>
        <p:nvSpPr>
          <p:cNvPr id="5" name="Text Box 2"/>
          <p:cNvSpPr txBox="1">
            <a:spLocks noChangeArrowheads="1"/>
          </p:cNvSpPr>
          <p:nvPr/>
        </p:nvSpPr>
        <p:spPr bwMode="auto">
          <a:xfrm>
            <a:off x="187036" y="1348290"/>
            <a:ext cx="1541897"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Graphs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Untitled-011"/>
          <p:cNvPicPr>
            <a:picLocks noChangeAspect="1" noChangeArrowheads="1"/>
          </p:cNvPicPr>
          <p:nvPr/>
        </p:nvPicPr>
        <p:blipFill>
          <a:blip r:embed="rId2"/>
          <a:srcRect l="24881" t="39241" r="14989" b="35443"/>
          <a:stretch>
            <a:fillRect/>
          </a:stretch>
        </p:blipFill>
        <p:spPr bwMode="auto">
          <a:xfrm>
            <a:off x="76200" y="2286000"/>
            <a:ext cx="4191000" cy="4572000"/>
          </a:xfrm>
          <a:prstGeom prst="rect">
            <a:avLst/>
          </a:prstGeom>
          <a:noFill/>
        </p:spPr>
      </p:pic>
      <p:pic>
        <p:nvPicPr>
          <p:cNvPr id="211972" name="Picture 4" descr="Untitled-016"/>
          <p:cNvPicPr>
            <a:picLocks noChangeAspect="1" noChangeArrowheads="1"/>
          </p:cNvPicPr>
          <p:nvPr/>
        </p:nvPicPr>
        <p:blipFill>
          <a:blip r:embed="rId3"/>
          <a:srcRect l="7909" t="38272" r="16914" b="37036"/>
          <a:stretch>
            <a:fillRect/>
          </a:stretch>
        </p:blipFill>
        <p:spPr bwMode="auto">
          <a:xfrm>
            <a:off x="4343400" y="2286000"/>
            <a:ext cx="4724400" cy="4572000"/>
          </a:xfrm>
          <a:prstGeom prst="rect">
            <a:avLst/>
          </a:prstGeom>
          <a:noFill/>
        </p:spPr>
      </p:pic>
      <p:sp>
        <p:nvSpPr>
          <p:cNvPr id="5" name="Text Box 2"/>
          <p:cNvSpPr txBox="1">
            <a:spLocks noChangeArrowheads="1"/>
          </p:cNvSpPr>
          <p:nvPr/>
        </p:nvSpPr>
        <p:spPr bwMode="auto">
          <a:xfrm>
            <a:off x="187036" y="1348291"/>
            <a:ext cx="1541897"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Graphs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228600" y="1492250"/>
            <a:ext cx="1412566" cy="646331"/>
          </a:xfrm>
          <a:prstGeom prst="rect">
            <a:avLst/>
          </a:prstGeom>
          <a:noFill/>
          <a:ln w="9525">
            <a:noFill/>
            <a:miter lim="800000"/>
            <a:headEnd/>
            <a:tailEnd/>
          </a:ln>
          <a:effectLst/>
        </p:spPr>
        <p:txBody>
          <a:bodyPr wrap="none">
            <a:spAutoFit/>
          </a:bodyPr>
          <a:lstStyle/>
          <a:p>
            <a:r>
              <a:rPr lang="en-US" sz="3600" b="1" dirty="0">
                <a:solidFill>
                  <a:srgbClr val="E12BA4"/>
                </a:solidFill>
                <a:latin typeface="+mj-lt"/>
              </a:rPr>
              <a:t>Charts</a:t>
            </a:r>
          </a:p>
        </p:txBody>
      </p:sp>
      <p:pic>
        <p:nvPicPr>
          <p:cNvPr id="212996" name="Picture 4" descr="Untitled-017"/>
          <p:cNvPicPr>
            <a:picLocks noChangeAspect="1" noChangeArrowheads="1"/>
          </p:cNvPicPr>
          <p:nvPr/>
        </p:nvPicPr>
        <p:blipFill>
          <a:blip r:embed="rId2"/>
          <a:srcRect l="18282" t="58904" r="16716" b="15068"/>
          <a:stretch>
            <a:fillRect/>
          </a:stretch>
        </p:blipFill>
        <p:spPr bwMode="auto">
          <a:xfrm>
            <a:off x="228600" y="2133600"/>
            <a:ext cx="4343400" cy="4648200"/>
          </a:xfrm>
          <a:prstGeom prst="rect">
            <a:avLst/>
          </a:prstGeom>
          <a:noFill/>
        </p:spPr>
      </p:pic>
      <p:pic>
        <p:nvPicPr>
          <p:cNvPr id="212997" name="Picture 5" descr="Untitled-018"/>
          <p:cNvPicPr>
            <a:picLocks noChangeAspect="1" noChangeArrowheads="1"/>
          </p:cNvPicPr>
          <p:nvPr/>
        </p:nvPicPr>
        <p:blipFill>
          <a:blip r:embed="rId3" cstate="print"/>
          <a:srcRect l="12616" t="18750" r="24387" b="21249"/>
          <a:stretch>
            <a:fillRect/>
          </a:stretch>
        </p:blipFill>
        <p:spPr bwMode="auto">
          <a:xfrm>
            <a:off x="4648200" y="2133600"/>
            <a:ext cx="4267200" cy="46482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381000" y="1600200"/>
            <a:ext cx="1412566" cy="646331"/>
          </a:xfrm>
          <a:prstGeom prst="rect">
            <a:avLst/>
          </a:prstGeom>
          <a:noFill/>
          <a:ln w="9525">
            <a:noFill/>
            <a:miter lim="800000"/>
            <a:headEnd/>
            <a:tailEnd/>
          </a:ln>
          <a:effectLst/>
        </p:spPr>
        <p:txBody>
          <a:bodyPr wrap="none">
            <a:spAutoFit/>
          </a:bodyPr>
          <a:lstStyle/>
          <a:p>
            <a:r>
              <a:rPr lang="en-US" sz="3600" b="1" dirty="0">
                <a:solidFill>
                  <a:srgbClr val="E12BA4"/>
                </a:solidFill>
                <a:latin typeface="+mj-lt"/>
              </a:rPr>
              <a:t>Charts</a:t>
            </a:r>
          </a:p>
        </p:txBody>
      </p:sp>
      <p:pic>
        <p:nvPicPr>
          <p:cNvPr id="214019" name="Picture 3" descr="Untitled-020"/>
          <p:cNvPicPr>
            <a:picLocks noChangeAspect="1" noChangeArrowheads="1"/>
          </p:cNvPicPr>
          <p:nvPr/>
        </p:nvPicPr>
        <p:blipFill>
          <a:blip r:embed="rId2" cstate="print"/>
          <a:srcRect l="10638" t="44156" r="27660" b="18182"/>
          <a:stretch>
            <a:fillRect/>
          </a:stretch>
        </p:blipFill>
        <p:spPr bwMode="auto">
          <a:xfrm>
            <a:off x="152400" y="3352800"/>
            <a:ext cx="3886200" cy="3352800"/>
          </a:xfrm>
          <a:prstGeom prst="rect">
            <a:avLst/>
          </a:prstGeom>
          <a:noFill/>
        </p:spPr>
      </p:pic>
      <p:pic>
        <p:nvPicPr>
          <p:cNvPr id="214020" name="Picture 4" descr="Untitled-021"/>
          <p:cNvPicPr>
            <a:picLocks noChangeAspect="1" noChangeArrowheads="1"/>
          </p:cNvPicPr>
          <p:nvPr/>
        </p:nvPicPr>
        <p:blipFill>
          <a:blip r:embed="rId3" cstate="print"/>
          <a:srcRect l="23924" t="45000" r="19925" b="27577"/>
          <a:stretch>
            <a:fillRect/>
          </a:stretch>
        </p:blipFill>
        <p:spPr bwMode="auto">
          <a:xfrm>
            <a:off x="4267200" y="3352800"/>
            <a:ext cx="4724400" cy="33528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3" name="Picture 3" descr="Untitled-022"/>
          <p:cNvPicPr>
            <a:picLocks noChangeAspect="1" noChangeArrowheads="1"/>
          </p:cNvPicPr>
          <p:nvPr/>
        </p:nvPicPr>
        <p:blipFill>
          <a:blip r:embed="rId2"/>
          <a:srcRect l="16852" t="35632" r="21564" b="34483"/>
          <a:stretch>
            <a:fillRect/>
          </a:stretch>
        </p:blipFill>
        <p:spPr bwMode="auto">
          <a:xfrm>
            <a:off x="152400" y="2341418"/>
            <a:ext cx="8305800" cy="4495800"/>
          </a:xfrm>
          <a:prstGeom prst="rect">
            <a:avLst/>
          </a:prstGeom>
          <a:noFill/>
        </p:spPr>
      </p:pic>
      <p:sp>
        <p:nvSpPr>
          <p:cNvPr id="4" name="Text Box 2"/>
          <p:cNvSpPr txBox="1">
            <a:spLocks noChangeArrowheads="1"/>
          </p:cNvSpPr>
          <p:nvPr/>
        </p:nvSpPr>
        <p:spPr bwMode="auto">
          <a:xfrm>
            <a:off x="381000" y="1600200"/>
            <a:ext cx="1412566" cy="646331"/>
          </a:xfrm>
          <a:prstGeom prst="rect">
            <a:avLst/>
          </a:prstGeom>
          <a:noFill/>
          <a:ln w="9525">
            <a:noFill/>
            <a:miter lim="800000"/>
            <a:headEnd/>
            <a:tailEnd/>
          </a:ln>
          <a:effectLst/>
        </p:spPr>
        <p:txBody>
          <a:bodyPr wrap="none">
            <a:spAutoFit/>
          </a:bodyPr>
          <a:lstStyle/>
          <a:p>
            <a:r>
              <a:rPr lang="en-US" sz="3600" b="1" dirty="0">
                <a:solidFill>
                  <a:srgbClr val="E12BA4"/>
                </a:solidFill>
                <a:latin typeface="+mj-lt"/>
              </a:rPr>
              <a:t>Charts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0" y="2667000"/>
            <a:ext cx="9144000" cy="3298825"/>
          </a:xfrm>
          <a:prstGeom prst="rect">
            <a:avLst/>
          </a:prstGeom>
          <a:noFill/>
          <a:ln w="9525">
            <a:noFill/>
            <a:miter lim="800000"/>
            <a:headEnd/>
            <a:tailEnd/>
          </a:ln>
          <a:effectLst/>
        </p:spPr>
        <p:txBody>
          <a:bodyPr>
            <a:spAutoFit/>
          </a:bodyPr>
          <a:lstStyle/>
          <a:p>
            <a:pPr eaLnBrk="1" hangingPunct="1">
              <a:lnSpc>
                <a:spcPct val="110000"/>
              </a:lnSpc>
              <a:spcBef>
                <a:spcPct val="50000"/>
              </a:spcBef>
            </a:pPr>
            <a:r>
              <a:rPr lang="pt-PT" sz="2800" b="1" dirty="0">
                <a:latin typeface="Arial Narrow" pitchFamily="34" charset="0"/>
                <a:cs typeface="Arial" charset="0"/>
                <a:sym typeface="Wingdings" pitchFamily="2" charset="2"/>
              </a:rPr>
              <a:t> </a:t>
            </a:r>
            <a:r>
              <a:rPr lang="pt-PT" sz="2800" b="1" dirty="0">
                <a:latin typeface="Arial Narrow" pitchFamily="34" charset="0"/>
                <a:cs typeface="Arial" charset="0"/>
              </a:rPr>
              <a:t>Short and concise paragraph</a:t>
            </a:r>
          </a:p>
          <a:p>
            <a:pPr eaLnBrk="1" hangingPunct="1">
              <a:lnSpc>
                <a:spcPct val="110000"/>
              </a:lnSpc>
              <a:spcBef>
                <a:spcPct val="50000"/>
              </a:spcBef>
            </a:pPr>
            <a:r>
              <a:rPr lang="pt-PT" sz="2800" b="1" dirty="0">
                <a:latin typeface="Arial Narrow" pitchFamily="34" charset="0"/>
                <a:cs typeface="Arial" charset="0"/>
                <a:sym typeface="Wingdings" pitchFamily="2" charset="2"/>
              </a:rPr>
              <a:t></a:t>
            </a:r>
            <a:r>
              <a:rPr lang="pt-PT" sz="2800" b="1" dirty="0">
                <a:latin typeface="Arial Narrow" pitchFamily="34" charset="0"/>
                <a:cs typeface="Arial" charset="0"/>
              </a:rPr>
              <a:t> Answers the questions on the section Material and Method</a:t>
            </a:r>
          </a:p>
          <a:p>
            <a:pPr eaLnBrk="1" hangingPunct="1">
              <a:lnSpc>
                <a:spcPct val="110000"/>
              </a:lnSpc>
              <a:spcBef>
                <a:spcPct val="50000"/>
              </a:spcBef>
            </a:pPr>
            <a:r>
              <a:rPr lang="pt-PT" sz="2800" b="1" dirty="0">
                <a:latin typeface="Arial Narrow" pitchFamily="34" charset="0"/>
                <a:cs typeface="Arial" charset="0"/>
                <a:sym typeface="Wingdings" pitchFamily="2" charset="2"/>
              </a:rPr>
              <a:t></a:t>
            </a:r>
            <a:r>
              <a:rPr lang="pt-PT" sz="2800" b="1" dirty="0">
                <a:latin typeface="Arial Narrow" pitchFamily="34" charset="0"/>
                <a:cs typeface="Arial" charset="0"/>
              </a:rPr>
              <a:t> We might write it in the same order than it was in </a:t>
            </a:r>
          </a:p>
          <a:p>
            <a:pPr eaLnBrk="1" hangingPunct="1">
              <a:lnSpc>
                <a:spcPct val="110000"/>
              </a:lnSpc>
              <a:spcBef>
                <a:spcPct val="50000"/>
              </a:spcBef>
            </a:pPr>
            <a:r>
              <a:rPr lang="pt-PT" sz="2800" b="1" dirty="0">
                <a:latin typeface="Arial Narrow" pitchFamily="34" charset="0"/>
                <a:cs typeface="Arial" charset="0"/>
              </a:rPr>
              <a:t>     the section Material and Method</a:t>
            </a:r>
          </a:p>
          <a:p>
            <a:pPr eaLnBrk="1" hangingPunct="1">
              <a:lnSpc>
                <a:spcPct val="110000"/>
              </a:lnSpc>
              <a:spcBef>
                <a:spcPct val="50000"/>
              </a:spcBef>
            </a:pPr>
            <a:r>
              <a:rPr lang="pt-PT" sz="2800" b="1" dirty="0">
                <a:latin typeface="Arial Narrow" pitchFamily="34" charset="0"/>
                <a:cs typeface="Arial" charset="0"/>
                <a:sym typeface="Wingdings" pitchFamily="2" charset="2"/>
              </a:rPr>
              <a:t></a:t>
            </a:r>
            <a:r>
              <a:rPr lang="pt-PT" sz="2800" b="1" dirty="0">
                <a:latin typeface="Arial Narrow" pitchFamily="34" charset="0"/>
                <a:cs typeface="Arial" charset="0"/>
              </a:rPr>
              <a:t> Never try to explain the results or take any conclusion </a:t>
            </a:r>
          </a:p>
        </p:txBody>
      </p:sp>
      <p:sp>
        <p:nvSpPr>
          <p:cNvPr id="30725" name="Text Box 5"/>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5" name="Text Box 5"/>
          <p:cNvSpPr txBox="1">
            <a:spLocks noChangeArrowheads="1"/>
          </p:cNvSpPr>
          <p:nvPr/>
        </p:nvSpPr>
        <p:spPr bwMode="auto">
          <a:xfrm>
            <a:off x="457200" y="1690255"/>
            <a:ext cx="18288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Results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57200" y="2209800"/>
            <a:ext cx="8153400" cy="3933825"/>
          </a:xfrm>
          <a:prstGeom prst="rect">
            <a:avLst/>
          </a:prstGeom>
          <a:noFill/>
          <a:ln w="9525">
            <a:noFill/>
            <a:miter lim="800000"/>
            <a:headEnd/>
            <a:tailEnd/>
          </a:ln>
          <a:effectLst/>
        </p:spPr>
        <p:txBody>
          <a:bodyPr>
            <a:spAutoFit/>
          </a:bodyPr>
          <a:lstStyle/>
          <a:p>
            <a:pPr algn="just" eaLnBrk="1" hangingPunct="1">
              <a:lnSpc>
                <a:spcPct val="180000"/>
              </a:lnSpc>
              <a:spcBef>
                <a:spcPct val="50000"/>
              </a:spcBef>
            </a:pPr>
            <a:r>
              <a:rPr lang="pt-PT" sz="2800" b="1" i="1" dirty="0">
                <a:latin typeface="Times New Roman" pitchFamily="18" charset="0"/>
                <a:cs typeface="Times New Roman" pitchFamily="18" charset="0"/>
              </a:rPr>
              <a:t>“N patients were studed. A were included. B were excluded for having 1, the demographical features were D, E and F. With respect to the parameter A the result was 1, with respect to B, the result was 2. With respect to C, the result was D....”</a:t>
            </a:r>
          </a:p>
        </p:txBody>
      </p:sp>
      <p:sp>
        <p:nvSpPr>
          <p:cNvPr id="76804"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5" name="Text Box 5"/>
          <p:cNvSpPr txBox="1">
            <a:spLocks noChangeArrowheads="1"/>
          </p:cNvSpPr>
          <p:nvPr/>
        </p:nvSpPr>
        <p:spPr bwMode="auto">
          <a:xfrm>
            <a:off x="457200" y="1690255"/>
            <a:ext cx="18288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Results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219325"/>
            <a:ext cx="9144000" cy="2647950"/>
          </a:xfrm>
          <a:prstGeom prst="rect">
            <a:avLst/>
          </a:prstGeom>
          <a:noFill/>
          <a:ln w="9525">
            <a:noFill/>
            <a:miter lim="800000"/>
            <a:headEnd/>
            <a:tailEnd/>
          </a:ln>
          <a:effectLst/>
        </p:spPr>
        <p:txBody>
          <a:bodyPr>
            <a:spAutoFit/>
          </a:bodyPr>
          <a:lstStyle/>
          <a:p>
            <a:pPr algn="just" eaLnBrk="1" hangingPunct="1">
              <a:lnSpc>
                <a:spcPct val="140000"/>
              </a:lnSpc>
            </a:pPr>
            <a:r>
              <a:rPr lang="es-ES" sz="2400" b="1">
                <a:latin typeface="Arial" charset="0"/>
                <a:cs typeface="Arial" charset="0"/>
              </a:rPr>
              <a:t>Of the 4164 hospital admissions sampled from the participating</a:t>
            </a:r>
            <a:r>
              <a:rPr lang="es-ES" sz="2400" b="1" baseline="30000">
                <a:latin typeface="Arial" charset="0"/>
                <a:cs typeface="Arial" charset="0"/>
              </a:rPr>
              <a:t> </a:t>
            </a:r>
            <a:r>
              <a:rPr lang="es-ES" sz="2400" b="1">
                <a:latin typeface="Arial" charset="0"/>
                <a:cs typeface="Arial" charset="0"/>
              </a:rPr>
              <a:t>hospitals, 3745 patient charts (89.9%) were eligible for a full</a:t>
            </a:r>
            <a:r>
              <a:rPr lang="es-ES" sz="2400" b="1" baseline="30000">
                <a:latin typeface="Arial" charset="0"/>
                <a:cs typeface="Arial" charset="0"/>
              </a:rPr>
              <a:t> </a:t>
            </a:r>
            <a:r>
              <a:rPr lang="es-ES" sz="2400" b="1">
                <a:latin typeface="Arial" charset="0"/>
                <a:cs typeface="Arial" charset="0"/>
              </a:rPr>
              <a:t>screening by the stage 1 reviewers (</a:t>
            </a:r>
            <a:r>
              <a:rPr lang="es-ES" sz="2400" b="1" u="sng">
                <a:latin typeface="Arial" charset="0"/>
                <a:cs typeface="Arial" charset="0"/>
              </a:rPr>
              <a:t>Fig. 1</a:t>
            </a:r>
            <a:r>
              <a:rPr lang="es-ES" sz="2400" b="1">
                <a:latin typeface="Arial" charset="0"/>
                <a:cs typeface="Arial" charset="0"/>
              </a:rPr>
              <a:t>). Of these, 1527</a:t>
            </a:r>
            <a:r>
              <a:rPr lang="es-ES" sz="2400" b="1" baseline="30000">
                <a:latin typeface="Arial" charset="0"/>
                <a:cs typeface="Arial" charset="0"/>
              </a:rPr>
              <a:t> </a:t>
            </a:r>
            <a:r>
              <a:rPr lang="es-ES" sz="2400" b="1">
                <a:latin typeface="Arial" charset="0"/>
                <a:cs typeface="Arial" charset="0"/>
              </a:rPr>
              <a:t>(40.8%) were assessed as positive for 1 or more screening criteria</a:t>
            </a:r>
            <a:r>
              <a:rPr lang="es-ES" sz="2400" b="1" baseline="30000">
                <a:latin typeface="Arial" charset="0"/>
                <a:cs typeface="Arial" charset="0"/>
              </a:rPr>
              <a:t> </a:t>
            </a:r>
            <a:r>
              <a:rPr lang="es-ES" sz="2400" b="1">
                <a:latin typeface="Arial" charset="0"/>
                <a:cs typeface="Arial" charset="0"/>
              </a:rPr>
              <a:t>(</a:t>
            </a:r>
            <a:r>
              <a:rPr lang="es-ES" sz="2400" b="1" u="sng">
                <a:latin typeface="Arial" charset="0"/>
                <a:cs typeface="Arial" charset="0"/>
              </a:rPr>
              <a:t>Table 1</a:t>
            </a:r>
            <a:r>
              <a:rPr lang="es-ES" sz="2400" b="1">
                <a:latin typeface="Arial" charset="0"/>
                <a:cs typeface="Arial" charset="0"/>
              </a:rPr>
              <a:t>)...</a:t>
            </a:r>
          </a:p>
        </p:txBody>
      </p:sp>
      <p:sp>
        <p:nvSpPr>
          <p:cNvPr id="31749" name="AutoShape 5"/>
          <p:cNvSpPr>
            <a:spLocks noChangeArrowheads="1"/>
          </p:cNvSpPr>
          <p:nvPr/>
        </p:nvSpPr>
        <p:spPr bwMode="auto">
          <a:xfrm>
            <a:off x="3962400" y="4943475"/>
            <a:ext cx="457200" cy="762000"/>
          </a:xfrm>
          <a:prstGeom prst="downArrow">
            <a:avLst>
              <a:gd name="adj1" fmla="val 50000"/>
              <a:gd name="adj2" fmla="val 41667"/>
            </a:avLst>
          </a:prstGeom>
          <a:solidFill>
            <a:srgbClr val="FFFF66"/>
          </a:solidFill>
          <a:ln w="9525">
            <a:solidFill>
              <a:schemeClr val="tx1"/>
            </a:solidFill>
            <a:miter lim="800000"/>
            <a:headEnd/>
            <a:tailEnd/>
          </a:ln>
          <a:effectLst/>
        </p:spPr>
        <p:txBody>
          <a:bodyPr wrap="none" anchor="ctr"/>
          <a:lstStyle/>
          <a:p>
            <a:endParaRPr lang="en-US"/>
          </a:p>
        </p:txBody>
      </p:sp>
      <p:sp>
        <p:nvSpPr>
          <p:cNvPr id="31750" name="Text Box 6"/>
          <p:cNvSpPr txBox="1">
            <a:spLocks noChangeArrowheads="1"/>
          </p:cNvSpPr>
          <p:nvPr/>
        </p:nvSpPr>
        <p:spPr bwMode="auto">
          <a:xfrm>
            <a:off x="2667000" y="5781675"/>
            <a:ext cx="31242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dirty="0">
                <a:solidFill>
                  <a:srgbClr val="FF5050"/>
                </a:solidFill>
                <a:latin typeface="Comic Sans MS" pitchFamily="66" charset="0"/>
              </a:rPr>
              <a:t>Included &amp; excluded</a:t>
            </a:r>
            <a:endParaRPr lang="en-US" sz="2400" dirty="0">
              <a:solidFill>
                <a:srgbClr val="FF5050"/>
              </a:solidFill>
              <a:latin typeface="Comic Sans MS" pitchFamily="66" charset="0"/>
            </a:endParaRPr>
          </a:p>
        </p:txBody>
      </p:sp>
      <p:sp>
        <p:nvSpPr>
          <p:cNvPr id="31756" name="Text Box 12"/>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7" name="Text Box 5"/>
          <p:cNvSpPr txBox="1">
            <a:spLocks noChangeArrowheads="1"/>
          </p:cNvSpPr>
          <p:nvPr/>
        </p:nvSpPr>
        <p:spPr bwMode="auto">
          <a:xfrm>
            <a:off x="228600" y="1658846"/>
            <a:ext cx="18288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Results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3165475"/>
            <a:ext cx="9144000" cy="3159125"/>
          </a:xfrm>
          <a:prstGeom prst="rect">
            <a:avLst/>
          </a:prstGeom>
          <a:noFill/>
          <a:ln w="9525">
            <a:noFill/>
            <a:miter lim="800000"/>
            <a:headEnd/>
            <a:tailEnd/>
          </a:ln>
          <a:effectLst/>
        </p:spPr>
        <p:txBody>
          <a:bodyPr>
            <a:spAutoFit/>
          </a:bodyPr>
          <a:lstStyle/>
          <a:p>
            <a:pPr eaLnBrk="1" hangingPunct="1">
              <a:lnSpc>
                <a:spcPct val="140000"/>
              </a:lnSpc>
            </a:pPr>
            <a:r>
              <a:rPr lang="es-ES" sz="2400" b="1">
                <a:latin typeface="Arial" charset="0"/>
                <a:cs typeface="Arial" charset="0"/>
              </a:rPr>
              <a:t>...the physician reviewers identified a total of 1133</a:t>
            </a:r>
            <a:r>
              <a:rPr lang="es-ES" sz="2400" b="1" baseline="30000">
                <a:latin typeface="Arial" charset="0"/>
                <a:cs typeface="Arial" charset="0"/>
              </a:rPr>
              <a:t> </a:t>
            </a:r>
            <a:r>
              <a:rPr lang="es-ES" sz="2400" b="1">
                <a:latin typeface="Arial" charset="0"/>
                <a:cs typeface="Arial" charset="0"/>
              </a:rPr>
              <a:t>injuries or complications in 858 charts. In 401 (46.7%) of these</a:t>
            </a:r>
            <a:r>
              <a:rPr lang="es-ES" sz="2400" b="1" baseline="30000">
                <a:latin typeface="Arial" charset="0"/>
                <a:cs typeface="Arial" charset="0"/>
              </a:rPr>
              <a:t> </a:t>
            </a:r>
            <a:r>
              <a:rPr lang="es-ES" sz="2400" b="1">
                <a:latin typeface="Arial" charset="0"/>
                <a:cs typeface="Arial" charset="0"/>
              </a:rPr>
              <a:t>charts the injuries resulted in death, disability at the time</a:t>
            </a:r>
            <a:r>
              <a:rPr lang="es-ES" sz="2400" b="1" baseline="30000">
                <a:latin typeface="Arial" charset="0"/>
                <a:cs typeface="Arial" charset="0"/>
              </a:rPr>
              <a:t> </a:t>
            </a:r>
            <a:r>
              <a:rPr lang="es-ES" sz="2400" b="1">
                <a:latin typeface="Arial" charset="0"/>
                <a:cs typeface="Arial" charset="0"/>
              </a:rPr>
              <a:t>of discharge or prolonged hospital stay. In 255 of the charts</a:t>
            </a:r>
            <a:r>
              <a:rPr lang="es-ES" sz="2400" b="1" baseline="30000">
                <a:latin typeface="Arial" charset="0"/>
                <a:cs typeface="Arial" charset="0"/>
              </a:rPr>
              <a:t> </a:t>
            </a:r>
            <a:r>
              <a:rPr lang="es-ES" sz="2400" b="1">
                <a:latin typeface="Arial" charset="0"/>
                <a:cs typeface="Arial" charset="0"/>
              </a:rPr>
              <a:t>one or more of the AEs were rated 4 or higher on the 6-point</a:t>
            </a:r>
            <a:r>
              <a:rPr lang="es-ES" sz="2400" b="1" baseline="30000">
                <a:latin typeface="Arial" charset="0"/>
                <a:cs typeface="Arial" charset="0"/>
              </a:rPr>
              <a:t> </a:t>
            </a:r>
            <a:r>
              <a:rPr lang="es-ES" sz="2400" b="1">
                <a:latin typeface="Arial" charset="0"/>
                <a:cs typeface="Arial" charset="0"/>
              </a:rPr>
              <a:t>causation scale (</a:t>
            </a:r>
            <a:r>
              <a:rPr lang="es-ES" sz="2400" b="1" u="sng">
                <a:latin typeface="Arial" charset="0"/>
                <a:cs typeface="Arial" charset="0"/>
              </a:rPr>
              <a:t>Box 1</a:t>
            </a:r>
            <a:r>
              <a:rPr lang="es-ES" sz="2400" b="1">
                <a:latin typeface="Arial" charset="0"/>
                <a:cs typeface="Arial" charset="0"/>
              </a:rPr>
              <a:t>). </a:t>
            </a:r>
          </a:p>
        </p:txBody>
      </p:sp>
      <p:sp>
        <p:nvSpPr>
          <p:cNvPr id="77827" name="Text Box 3"/>
          <p:cNvSpPr txBox="1">
            <a:spLocks noChangeArrowheads="1"/>
          </p:cNvSpPr>
          <p:nvPr/>
        </p:nvSpPr>
        <p:spPr bwMode="auto">
          <a:xfrm>
            <a:off x="3886200" y="2022475"/>
            <a:ext cx="29718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dirty="0">
                <a:solidFill>
                  <a:srgbClr val="FF5050"/>
                </a:solidFill>
                <a:latin typeface="Comic Sans MS" pitchFamily="66" charset="0"/>
              </a:rPr>
              <a:t>Enumerates results</a:t>
            </a:r>
            <a:endParaRPr lang="en-US" sz="2400" dirty="0">
              <a:solidFill>
                <a:srgbClr val="FF5050"/>
              </a:solidFill>
              <a:latin typeface="Comic Sans MS" pitchFamily="66" charset="0"/>
            </a:endParaRPr>
          </a:p>
        </p:txBody>
      </p:sp>
      <p:sp>
        <p:nvSpPr>
          <p:cNvPr id="77828" name="AutoShape 4"/>
          <p:cNvSpPr>
            <a:spLocks noChangeArrowheads="1"/>
          </p:cNvSpPr>
          <p:nvPr/>
        </p:nvSpPr>
        <p:spPr bwMode="auto">
          <a:xfrm>
            <a:off x="2743200" y="1946275"/>
            <a:ext cx="1066800" cy="1295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66"/>
          </a:solidFill>
          <a:ln w="9525">
            <a:solidFill>
              <a:schemeClr val="tx1"/>
            </a:solidFill>
            <a:miter lim="800000"/>
            <a:headEnd/>
            <a:tailEnd/>
          </a:ln>
          <a:effectLst/>
        </p:spPr>
        <p:txBody>
          <a:bodyPr wrap="none" anchor="ctr"/>
          <a:lstStyle/>
          <a:p>
            <a:endParaRPr lang="en-US"/>
          </a:p>
        </p:txBody>
      </p:sp>
      <p:sp>
        <p:nvSpPr>
          <p:cNvPr id="77829" name="Text Box 5"/>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7" name="Text Box 5"/>
          <p:cNvSpPr txBox="1">
            <a:spLocks noChangeArrowheads="1"/>
          </p:cNvSpPr>
          <p:nvPr/>
        </p:nvSpPr>
        <p:spPr bwMode="auto">
          <a:xfrm>
            <a:off x="152400" y="1676400"/>
            <a:ext cx="18288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Results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8803"/>
          </a:xfrm>
        </p:spPr>
        <p:txBody>
          <a:bodyPr/>
          <a:lstStyle/>
          <a:p>
            <a:r>
              <a:rPr lang="en-GB" dirty="0" smtClean="0"/>
              <a:t>Authoritative </a:t>
            </a:r>
            <a:r>
              <a:rPr lang="en-GB" dirty="0" smtClean="0">
                <a:solidFill>
                  <a:srgbClr val="FF0000"/>
                </a:solidFill>
              </a:rPr>
              <a:t>quality</a:t>
            </a:r>
            <a:r>
              <a:rPr lang="en-GB" dirty="0" smtClean="0"/>
              <a:t> articles</a:t>
            </a:r>
          </a:p>
          <a:p>
            <a:r>
              <a:rPr lang="en-GB" dirty="0" smtClean="0">
                <a:solidFill>
                  <a:srgbClr val="FF0000"/>
                </a:solidFill>
              </a:rPr>
              <a:t>Ease</a:t>
            </a:r>
            <a:r>
              <a:rPr lang="en-GB" dirty="0" smtClean="0"/>
              <a:t> of access</a:t>
            </a:r>
          </a:p>
          <a:p>
            <a:r>
              <a:rPr lang="en-GB" dirty="0" smtClean="0">
                <a:solidFill>
                  <a:srgbClr val="FF0000"/>
                </a:solidFill>
              </a:rPr>
              <a:t>Rapid</a:t>
            </a:r>
            <a:r>
              <a:rPr lang="en-GB" dirty="0" smtClean="0"/>
              <a:t> delivery</a:t>
            </a:r>
          </a:p>
          <a:p>
            <a:r>
              <a:rPr lang="en-GB" dirty="0" smtClean="0">
                <a:solidFill>
                  <a:srgbClr val="FF0000"/>
                </a:solidFill>
              </a:rPr>
              <a:t>Convenient</a:t>
            </a:r>
            <a:r>
              <a:rPr lang="en-GB" dirty="0" smtClean="0"/>
              <a:t> format</a:t>
            </a:r>
          </a:p>
          <a:p>
            <a:r>
              <a:rPr lang="en-GB" dirty="0" smtClean="0"/>
              <a:t>Linking of information - </a:t>
            </a:r>
            <a:r>
              <a:rPr lang="en-GB" dirty="0" smtClean="0">
                <a:solidFill>
                  <a:srgbClr val="FF0000"/>
                </a:solidFill>
              </a:rPr>
              <a:t>clustering</a:t>
            </a:r>
          </a:p>
          <a:p>
            <a:r>
              <a:rPr lang="en-GB" dirty="0" smtClean="0">
                <a:solidFill>
                  <a:srgbClr val="FF0000"/>
                </a:solidFill>
              </a:rPr>
              <a:t>Low</a:t>
            </a:r>
            <a:r>
              <a:rPr lang="en-GB" dirty="0" smtClean="0"/>
              <a:t> or no </a:t>
            </a:r>
            <a:r>
              <a:rPr lang="en-GB" dirty="0" smtClean="0">
                <a:solidFill>
                  <a:srgbClr val="FF0000"/>
                </a:solidFill>
              </a:rPr>
              <a:t>cost</a:t>
            </a:r>
          </a:p>
          <a:p>
            <a:r>
              <a:rPr lang="en-GB" dirty="0" smtClean="0">
                <a:solidFill>
                  <a:srgbClr val="FF0000"/>
                </a:solidFill>
              </a:rPr>
              <a:t>Up-to-date</a:t>
            </a:r>
            <a:r>
              <a:rPr lang="en-GB" dirty="0" smtClean="0"/>
              <a:t> information</a:t>
            </a:r>
          </a:p>
          <a:p>
            <a:endParaRPr lang="en-US" dirty="0"/>
          </a:p>
        </p:txBody>
      </p:sp>
      <p:sp>
        <p:nvSpPr>
          <p:cNvPr id="2" name="Title 1"/>
          <p:cNvSpPr>
            <a:spLocks noGrp="1"/>
          </p:cNvSpPr>
          <p:nvPr>
            <p:ph type="title"/>
          </p:nvPr>
        </p:nvSpPr>
        <p:spPr/>
        <p:txBody>
          <a:bodyPr>
            <a:noAutofit/>
          </a:bodyPr>
          <a:lstStyle/>
          <a:p>
            <a:r>
              <a:rPr lang="en-GB" sz="4000" b="1" dirty="0" smtClean="0"/>
              <a:t>          Reader’s priorities</a:t>
            </a:r>
            <a:endParaRPr lang="en-US" sz="4000"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57200" y="2514600"/>
            <a:ext cx="8229600" cy="4144963"/>
          </a:xfrm>
        </p:spPr>
        <p:txBody>
          <a:bodyPr>
            <a:normAutofit/>
          </a:bodyPr>
          <a:lstStyle/>
          <a:p>
            <a:r>
              <a:rPr lang="en-US" sz="2800" dirty="0">
                <a:cs typeface="Times New Roman" pitchFamily="18" charset="0"/>
              </a:rPr>
              <a:t>Describe what your results mean in context of what was already known about the subject </a:t>
            </a:r>
            <a:endParaRPr lang="en-US" sz="2800" dirty="0" smtClean="0">
              <a:cs typeface="Times New Roman" pitchFamily="18" charset="0"/>
            </a:endParaRPr>
          </a:p>
          <a:p>
            <a:endParaRPr lang="en-US" sz="2800" dirty="0">
              <a:cs typeface="Times New Roman" pitchFamily="18" charset="0"/>
            </a:endParaRPr>
          </a:p>
          <a:p>
            <a:r>
              <a:rPr lang="en-US" sz="2800" dirty="0">
                <a:cs typeface="Times New Roman" pitchFamily="18" charset="0"/>
              </a:rPr>
              <a:t>Indicate how the results relate to expectations and to the literature previously </a:t>
            </a:r>
            <a:r>
              <a:rPr lang="en-US" sz="2800" dirty="0" smtClean="0">
                <a:cs typeface="Times New Roman" pitchFamily="18" charset="0"/>
              </a:rPr>
              <a:t>cited</a:t>
            </a:r>
            <a:endParaRPr lang="en-US" sz="2800" dirty="0">
              <a:cs typeface="Times New Roman" pitchFamily="18" charset="0"/>
            </a:endParaRPr>
          </a:p>
        </p:txBody>
      </p:sp>
      <p:sp>
        <p:nvSpPr>
          <p:cNvPr id="69634" name="Rectangle 2"/>
          <p:cNvSpPr>
            <a:spLocks noGrp="1" noChangeArrowheads="1"/>
          </p:cNvSpPr>
          <p:nvPr>
            <p:ph type="title"/>
          </p:nvPr>
        </p:nvSpPr>
        <p:spPr>
          <a:xfrm>
            <a:off x="457200" y="1447800"/>
            <a:ext cx="8229600" cy="458115"/>
          </a:xfrm>
        </p:spPr>
        <p:txBody>
          <a:bodyPr>
            <a:noAutofit/>
          </a:bodyPr>
          <a:lstStyle/>
          <a:p>
            <a:r>
              <a:rPr lang="en-US" b="1" dirty="0"/>
              <a:t>Discussion/Conclusion</a:t>
            </a:r>
          </a:p>
        </p:txBody>
      </p:sp>
    </p:spTree>
    <p:extLst>
      <p:ext uri="{BB962C8B-B14F-4D97-AF65-F5344CB8AC3E}">
        <p14:creationId xmlns:p14="http://schemas.microsoft.com/office/powerpoint/2010/main" xmlns="" val="413400663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Discussion</a:t>
            </a:r>
            <a:endParaRPr lang="en-US" sz="5400" dirty="0">
              <a:solidFill>
                <a:schemeClr val="bg2">
                  <a:lumMod val="10000"/>
                </a:schemeClr>
              </a:solidFill>
              <a:latin typeface="Algerian" pitchFamily="82"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57200" y="2362200"/>
            <a:ext cx="8229600" cy="4297363"/>
          </a:xfrm>
        </p:spPr>
        <p:txBody>
          <a:bodyPr>
            <a:normAutofit/>
          </a:bodyPr>
          <a:lstStyle/>
          <a:p>
            <a:r>
              <a:rPr lang="en-US" sz="2800" dirty="0" smtClean="0"/>
              <a:t>Explain </a:t>
            </a:r>
            <a:r>
              <a:rPr lang="en-US" sz="2800" dirty="0"/>
              <a:t>how the research has moved the body of scientific knowledge forward </a:t>
            </a:r>
            <a:endParaRPr lang="en-US" sz="2800" dirty="0" smtClean="0"/>
          </a:p>
          <a:p>
            <a:endParaRPr lang="en-US" sz="2800" dirty="0"/>
          </a:p>
          <a:p>
            <a:r>
              <a:rPr lang="en-US" sz="2800" dirty="0"/>
              <a:t>Do not extend your conclusions beyond what is directly supported by your results - a</a:t>
            </a:r>
            <a:r>
              <a:rPr lang="en-US" sz="2800" dirty="0">
                <a:solidFill>
                  <a:srgbClr val="000000"/>
                </a:solidFill>
              </a:rPr>
              <a:t>void undue speculation</a:t>
            </a:r>
            <a:r>
              <a:rPr lang="en-GB" sz="2800" dirty="0">
                <a:solidFill>
                  <a:srgbClr val="000000"/>
                </a:solidFill>
              </a:rPr>
              <a:t> </a:t>
            </a:r>
          </a:p>
          <a:p>
            <a:endParaRPr lang="en-US" sz="2800" dirty="0" smtClean="0">
              <a:solidFill>
                <a:srgbClr val="000000"/>
              </a:solidFill>
            </a:endParaRPr>
          </a:p>
          <a:p>
            <a:r>
              <a:rPr lang="en-US" sz="2800" dirty="0" smtClean="0">
                <a:solidFill>
                  <a:srgbClr val="000000"/>
                </a:solidFill>
              </a:rPr>
              <a:t>Outline </a:t>
            </a:r>
            <a:r>
              <a:rPr lang="en-US" sz="2800" dirty="0">
                <a:solidFill>
                  <a:srgbClr val="000000"/>
                </a:solidFill>
              </a:rPr>
              <a:t>the next steps for further study </a:t>
            </a:r>
            <a:endParaRPr lang="en-US" sz="2800" dirty="0">
              <a:latin typeface="Verdana" pitchFamily="34" charset="0"/>
              <a:cs typeface="Times New Roman" pitchFamily="18" charset="0"/>
            </a:endParaRPr>
          </a:p>
          <a:p>
            <a:pPr>
              <a:lnSpc>
                <a:spcPct val="90000"/>
              </a:lnSpc>
              <a:buFontTx/>
              <a:buNone/>
            </a:pPr>
            <a:endParaRPr lang="en-US" sz="2800" dirty="0"/>
          </a:p>
        </p:txBody>
      </p:sp>
      <p:sp>
        <p:nvSpPr>
          <p:cNvPr id="69634" name="Rectangle 2"/>
          <p:cNvSpPr>
            <a:spLocks noGrp="1" noChangeArrowheads="1"/>
          </p:cNvSpPr>
          <p:nvPr>
            <p:ph type="title"/>
          </p:nvPr>
        </p:nvSpPr>
        <p:spPr>
          <a:xfrm>
            <a:off x="457200" y="1447800"/>
            <a:ext cx="8229600" cy="458115"/>
          </a:xfrm>
        </p:spPr>
        <p:txBody>
          <a:bodyPr>
            <a:noAutofit/>
          </a:bodyPr>
          <a:lstStyle/>
          <a:p>
            <a:r>
              <a:rPr lang="en-US" b="1" dirty="0"/>
              <a:t>Discussion/Conclusion</a:t>
            </a:r>
          </a:p>
        </p:txBody>
      </p:sp>
    </p:spTree>
    <p:extLst>
      <p:ext uri="{BB962C8B-B14F-4D97-AF65-F5344CB8AC3E}">
        <p14:creationId xmlns:p14="http://schemas.microsoft.com/office/powerpoint/2010/main" xmlns="" val="294444652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76200" y="1919274"/>
            <a:ext cx="8839200" cy="4542782"/>
          </a:xfrm>
          <a:prstGeom prst="rect">
            <a:avLst/>
          </a:prstGeom>
          <a:noFill/>
          <a:ln w="9525">
            <a:noFill/>
            <a:miter lim="800000"/>
            <a:headEnd/>
            <a:tailEnd/>
          </a:ln>
          <a:effectLst/>
        </p:spPr>
        <p:txBody>
          <a:bodyPr>
            <a:spAutoFit/>
          </a:bodyPr>
          <a:lstStyle/>
          <a:p>
            <a:pPr eaLnBrk="1" hangingPunct="1">
              <a:lnSpc>
                <a:spcPct val="120000"/>
              </a:lnSpc>
              <a:spcBef>
                <a:spcPct val="50000"/>
              </a:spcBef>
            </a:pPr>
            <a:r>
              <a:rPr lang="pt-PT" sz="2400" b="1" dirty="0">
                <a:latin typeface="Arial" charset="0"/>
                <a:cs typeface="Arial" charset="0"/>
                <a:sym typeface="Wingdings" pitchFamily="2" charset="2"/>
              </a:rPr>
              <a:t> </a:t>
            </a:r>
            <a:r>
              <a:rPr lang="pt-PT" sz="2400" b="1" dirty="0">
                <a:latin typeface="Arial" charset="0"/>
                <a:cs typeface="Arial" charset="0"/>
              </a:rPr>
              <a:t>Highlights the importance of the subject (it may   </a:t>
            </a:r>
          </a:p>
          <a:p>
            <a:pPr eaLnBrk="1" hangingPunct="1">
              <a:lnSpc>
                <a:spcPct val="120000"/>
              </a:lnSpc>
              <a:spcBef>
                <a:spcPct val="50000"/>
              </a:spcBef>
            </a:pPr>
            <a:r>
              <a:rPr lang="pt-PT" sz="2400" b="1" dirty="0">
                <a:latin typeface="Arial" charset="0"/>
                <a:cs typeface="Arial" charset="0"/>
              </a:rPr>
              <a:t>     start  with a short review)</a:t>
            </a:r>
          </a:p>
          <a:p>
            <a:pPr>
              <a:lnSpc>
                <a:spcPct val="120000"/>
              </a:lnSpc>
            </a:pPr>
            <a:endParaRPr lang="en-US" sz="900" b="1" dirty="0">
              <a:latin typeface="Arial" charset="0"/>
              <a:cs typeface="Arial" charset="0"/>
              <a:sym typeface="Wingdings" pitchFamily="2" charset="2"/>
            </a:endParaRPr>
          </a:p>
          <a:p>
            <a:pPr>
              <a:lnSpc>
                <a:spcPct val="120000"/>
              </a:lnSpc>
            </a:pPr>
            <a:r>
              <a:rPr lang="en-US" sz="2400" b="1" dirty="0">
                <a:latin typeface="Arial" charset="0"/>
                <a:cs typeface="Arial" charset="0"/>
                <a:sym typeface="Wingdings" pitchFamily="2" charset="2"/>
              </a:rPr>
              <a:t> </a:t>
            </a:r>
            <a:r>
              <a:rPr lang="en-US" sz="2400" b="1" dirty="0">
                <a:latin typeface="Arial" charset="0"/>
                <a:cs typeface="Arial" charset="0"/>
              </a:rPr>
              <a:t>Meaning - significance of the work</a:t>
            </a:r>
            <a:endParaRPr lang="pt-PT" sz="2400" b="1" dirty="0">
              <a:latin typeface="Arial" charset="0"/>
              <a:cs typeface="Arial" charset="0"/>
            </a:endParaRPr>
          </a:p>
          <a:p>
            <a:pPr algn="just" eaLnBrk="1" hangingPunct="1">
              <a:lnSpc>
                <a:spcPct val="120000"/>
              </a:lnSpc>
              <a:spcBef>
                <a:spcPct val="50000"/>
              </a:spcBef>
            </a:pPr>
            <a:r>
              <a:rPr lang="pt-PT" sz="2400" b="1" dirty="0">
                <a:latin typeface="Arial" charset="0"/>
                <a:cs typeface="Arial" charset="0"/>
                <a:sym typeface="Wingdings" pitchFamily="2" charset="2"/>
              </a:rPr>
              <a:t></a:t>
            </a:r>
            <a:r>
              <a:rPr lang="pt-PT" sz="2400" b="1" dirty="0">
                <a:latin typeface="Arial" charset="0"/>
                <a:cs typeface="Arial" charset="0"/>
              </a:rPr>
              <a:t> Gives an explanation of the results</a:t>
            </a:r>
          </a:p>
          <a:p>
            <a:pPr algn="just" eaLnBrk="1" hangingPunct="1">
              <a:lnSpc>
                <a:spcPct val="120000"/>
              </a:lnSpc>
              <a:spcBef>
                <a:spcPct val="50000"/>
              </a:spcBef>
            </a:pPr>
            <a:r>
              <a:rPr lang="pt-PT" sz="2400" b="1" dirty="0">
                <a:latin typeface="Arial" charset="0"/>
                <a:cs typeface="Arial" charset="0"/>
                <a:sym typeface="Wingdings" pitchFamily="2" charset="2"/>
              </a:rPr>
              <a:t></a:t>
            </a:r>
            <a:r>
              <a:rPr lang="pt-PT" sz="2400" b="1" dirty="0">
                <a:latin typeface="Arial" charset="0"/>
                <a:cs typeface="Arial" charset="0"/>
              </a:rPr>
              <a:t> Result - comparation-explanation</a:t>
            </a:r>
          </a:p>
          <a:p>
            <a:pPr algn="just" eaLnBrk="1" hangingPunct="1">
              <a:lnSpc>
                <a:spcPct val="120000"/>
              </a:lnSpc>
              <a:spcBef>
                <a:spcPct val="50000"/>
              </a:spcBef>
            </a:pPr>
            <a:r>
              <a:rPr lang="pt-PT" sz="2400" b="1" dirty="0">
                <a:latin typeface="Arial" charset="0"/>
                <a:cs typeface="Arial" charset="0"/>
                <a:sym typeface="Wingdings" pitchFamily="2" charset="2"/>
              </a:rPr>
              <a:t></a:t>
            </a:r>
            <a:r>
              <a:rPr lang="pt-PT" sz="2400" b="1" dirty="0">
                <a:latin typeface="Arial" charset="0"/>
                <a:cs typeface="Arial" charset="0"/>
              </a:rPr>
              <a:t> A review of the state of the art can be done</a:t>
            </a:r>
          </a:p>
          <a:p>
            <a:pPr>
              <a:lnSpc>
                <a:spcPct val="120000"/>
              </a:lnSpc>
            </a:pPr>
            <a:r>
              <a:rPr lang="en-US" sz="2400" b="1" dirty="0">
                <a:latin typeface="Arial" charset="0"/>
                <a:cs typeface="Arial" charset="0"/>
                <a:sym typeface="Wingdings" pitchFamily="2" charset="2"/>
              </a:rPr>
              <a:t></a:t>
            </a:r>
            <a:r>
              <a:rPr lang="en-US" sz="2400" b="1" dirty="0">
                <a:latin typeface="Arial" charset="0"/>
                <a:cs typeface="Arial" charset="0"/>
              </a:rPr>
              <a:t> Critic of the study - Limitations/apologies</a:t>
            </a:r>
          </a:p>
          <a:p>
            <a:pPr>
              <a:lnSpc>
                <a:spcPct val="120000"/>
              </a:lnSpc>
            </a:pPr>
            <a:r>
              <a:rPr lang="en-US" sz="2400" b="1" dirty="0">
                <a:latin typeface="Arial" charset="0"/>
                <a:cs typeface="Arial" charset="0"/>
                <a:sym typeface="Wingdings" pitchFamily="2" charset="2"/>
              </a:rPr>
              <a:t></a:t>
            </a:r>
            <a:r>
              <a:rPr lang="en-US" sz="2400" b="1" dirty="0">
                <a:latin typeface="Arial" charset="0"/>
                <a:cs typeface="Arial" charset="0"/>
              </a:rPr>
              <a:t> Comparisons of works of others</a:t>
            </a:r>
          </a:p>
        </p:txBody>
      </p:sp>
      <p:sp>
        <p:nvSpPr>
          <p:cNvPr id="32774" name="Text Box 6"/>
          <p:cNvSpPr txBox="1">
            <a:spLocks noChangeArrowheads="1"/>
          </p:cNvSpPr>
          <p:nvPr/>
        </p:nvSpPr>
        <p:spPr bwMode="auto">
          <a:xfrm>
            <a:off x="5077691" y="6381750"/>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dirty="0">
                <a:latin typeface="Book Antiqua" pitchFamily="18" charset="0"/>
              </a:rPr>
              <a:t>Block II. Writing the article </a:t>
            </a:r>
          </a:p>
        </p:txBody>
      </p:sp>
      <p:sp>
        <p:nvSpPr>
          <p:cNvPr id="2" name="Title 1"/>
          <p:cNvSpPr>
            <a:spLocks noGrp="1"/>
          </p:cNvSpPr>
          <p:nvPr>
            <p:ph type="title"/>
          </p:nvPr>
        </p:nvSpPr>
        <p:spPr>
          <a:xfrm>
            <a:off x="225266" y="1447800"/>
            <a:ext cx="6871725" cy="610820"/>
          </a:xfrm>
        </p:spPr>
        <p:txBody>
          <a:bodyPr>
            <a:noAutofit/>
          </a:bodyPr>
          <a:lstStyle/>
          <a:p>
            <a:r>
              <a:rPr lang="pt-PT" b="1" dirty="0">
                <a:solidFill>
                  <a:srgbClr val="E12BA4"/>
                </a:solidFill>
              </a:rPr>
              <a:t>Discusion</a:t>
            </a:r>
            <a:endParaRPr lang="en-US" b="1" dirty="0">
              <a:solidFill>
                <a:srgbClr val="E12BA4"/>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441325" y="1854888"/>
            <a:ext cx="22860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Discusion</a:t>
            </a:r>
            <a:endParaRPr lang="en-US" sz="3600" b="1" dirty="0">
              <a:solidFill>
                <a:srgbClr val="E12BA4"/>
              </a:solidFill>
              <a:latin typeface="+mj-lt"/>
            </a:endParaRPr>
          </a:p>
        </p:txBody>
      </p:sp>
      <p:sp>
        <p:nvSpPr>
          <p:cNvPr id="217092"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17093" name="Text Box 5"/>
          <p:cNvSpPr txBox="1">
            <a:spLocks noChangeArrowheads="1"/>
          </p:cNvSpPr>
          <p:nvPr/>
        </p:nvSpPr>
        <p:spPr bwMode="auto">
          <a:xfrm>
            <a:off x="441325" y="2386700"/>
            <a:ext cx="8245475" cy="4242700"/>
          </a:xfrm>
          <a:prstGeom prst="rect">
            <a:avLst/>
          </a:prstGeom>
          <a:noFill/>
          <a:ln w="12700" cap="sq">
            <a:noFill/>
            <a:miter lim="800000"/>
            <a:headEnd type="none" w="sm" len="sm"/>
            <a:tailEnd type="none" w="sm" len="sm"/>
          </a:ln>
          <a:effectLst/>
        </p:spPr>
        <p:txBody>
          <a:bodyPr>
            <a:spAutoFit/>
          </a:bodyPr>
          <a:lstStyle/>
          <a:p>
            <a:pPr algn="just">
              <a:lnSpc>
                <a:spcPct val="145000"/>
              </a:lnSpc>
              <a:buClr>
                <a:schemeClr val="tx2"/>
              </a:buClr>
            </a:pPr>
            <a:r>
              <a:rPr lang="en-GB" sz="2800" b="1" dirty="0">
                <a:latin typeface="Arial" charset="0"/>
                <a:cs typeface="Arial" charset="0"/>
                <a:sym typeface="Wingdings" pitchFamily="2" charset="2"/>
              </a:rPr>
              <a:t> </a:t>
            </a:r>
            <a:r>
              <a:rPr lang="en-GB" sz="2800" b="1" dirty="0">
                <a:latin typeface="Arial" charset="0"/>
                <a:cs typeface="Arial" charset="0"/>
              </a:rPr>
              <a:t>Final paragraph in which the message </a:t>
            </a:r>
          </a:p>
          <a:p>
            <a:pPr algn="just">
              <a:lnSpc>
                <a:spcPct val="145000"/>
              </a:lnSpc>
              <a:buClr>
                <a:schemeClr val="tx2"/>
              </a:buClr>
            </a:pPr>
            <a:r>
              <a:rPr lang="en-GB" sz="2800" b="1" dirty="0">
                <a:latin typeface="Arial" charset="0"/>
                <a:cs typeface="Arial" charset="0"/>
              </a:rPr>
              <a:t>    of the article  is firmly stated.</a:t>
            </a:r>
          </a:p>
          <a:p>
            <a:pPr algn="just">
              <a:lnSpc>
                <a:spcPct val="145000"/>
              </a:lnSpc>
            </a:pPr>
            <a:endParaRPr lang="en-GB" b="1" dirty="0">
              <a:latin typeface="Arial" charset="0"/>
              <a:cs typeface="Arial" charset="0"/>
              <a:sym typeface="Wingdings" pitchFamily="2" charset="2"/>
            </a:endParaRPr>
          </a:p>
          <a:p>
            <a:pPr algn="just">
              <a:lnSpc>
                <a:spcPct val="145000"/>
              </a:lnSpc>
            </a:pPr>
            <a:r>
              <a:rPr lang="en-GB" sz="2800" b="1" dirty="0">
                <a:latin typeface="Arial" charset="0"/>
                <a:cs typeface="Arial" charset="0"/>
                <a:sym typeface="Wingdings" pitchFamily="2" charset="2"/>
              </a:rPr>
              <a:t> </a:t>
            </a:r>
            <a:r>
              <a:rPr lang="en-GB" sz="2800" b="1" dirty="0">
                <a:latin typeface="Arial" charset="0"/>
                <a:cs typeface="Arial" charset="0"/>
              </a:rPr>
              <a:t>Point   out    where    further    gaps   in  </a:t>
            </a:r>
          </a:p>
          <a:p>
            <a:pPr algn="just">
              <a:lnSpc>
                <a:spcPct val="145000"/>
              </a:lnSpc>
            </a:pPr>
            <a:r>
              <a:rPr lang="en-GB" sz="2800" b="1" dirty="0">
                <a:latin typeface="Arial" charset="0"/>
                <a:cs typeface="Arial" charset="0"/>
              </a:rPr>
              <a:t>    knowledge   could   usefully   be   filled   </a:t>
            </a:r>
          </a:p>
          <a:p>
            <a:pPr algn="just">
              <a:lnSpc>
                <a:spcPct val="145000"/>
              </a:lnSpc>
            </a:pPr>
            <a:r>
              <a:rPr lang="en-GB" sz="2800" b="1" dirty="0">
                <a:latin typeface="Arial" charset="0"/>
                <a:cs typeface="Arial" charset="0"/>
              </a:rPr>
              <a:t>    instead      of      "further   research    is     </a:t>
            </a:r>
          </a:p>
          <a:p>
            <a:pPr algn="just">
              <a:lnSpc>
                <a:spcPct val="145000"/>
              </a:lnSpc>
            </a:pPr>
            <a:r>
              <a:rPr lang="en-GB" sz="2800" b="1" dirty="0">
                <a:latin typeface="Arial" charset="0"/>
                <a:cs typeface="Arial" charset="0"/>
              </a:rPr>
              <a:t>    needed".</a:t>
            </a:r>
            <a:endParaRPr lang="en-US" sz="2800" b="1" dirty="0">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82020" y="2667000"/>
            <a:ext cx="8104779" cy="3894740"/>
          </a:xfrm>
          <a:noFill/>
        </p:spPr>
        <p:txBody>
          <a:bodyPr/>
          <a:lstStyle/>
          <a:p>
            <a:pPr eaLnBrk="1" hangingPunct="1">
              <a:lnSpc>
                <a:spcPct val="90000"/>
              </a:lnSpc>
              <a:buFont typeface="Wingdings" pitchFamily="2" charset="2"/>
              <a:buChar char="§"/>
            </a:pPr>
            <a:r>
              <a:rPr lang="en-US" dirty="0" smtClean="0"/>
              <a:t>State the answer to the research question with supporting evidence </a:t>
            </a:r>
          </a:p>
          <a:p>
            <a:pPr eaLnBrk="1" hangingPunct="1">
              <a:lnSpc>
                <a:spcPct val="90000"/>
              </a:lnSpc>
              <a:buFont typeface="Wingdings" pitchFamily="2" charset="2"/>
              <a:buChar char="§"/>
            </a:pPr>
            <a:endParaRPr lang="en-US" dirty="0" smtClean="0"/>
          </a:p>
          <a:p>
            <a:pPr eaLnBrk="1" hangingPunct="1">
              <a:lnSpc>
                <a:spcPct val="90000"/>
              </a:lnSpc>
              <a:buFont typeface="Wingdings" pitchFamily="2" charset="2"/>
              <a:buChar char="§"/>
            </a:pPr>
            <a:r>
              <a:rPr lang="en-US" dirty="0" smtClean="0"/>
              <a:t>compare main findings with other published findings</a:t>
            </a:r>
          </a:p>
          <a:p>
            <a:pPr eaLnBrk="1" hangingPunct="1">
              <a:lnSpc>
                <a:spcPct val="90000"/>
              </a:lnSpc>
              <a:buFont typeface="Wingdings" pitchFamily="2" charset="2"/>
              <a:buChar char="§"/>
            </a:pPr>
            <a:endParaRPr lang="en-US" dirty="0" smtClean="0"/>
          </a:p>
          <a:p>
            <a:pPr eaLnBrk="1" hangingPunct="1">
              <a:lnSpc>
                <a:spcPct val="90000"/>
              </a:lnSpc>
              <a:buFont typeface="Wingdings" pitchFamily="2" charset="2"/>
              <a:buChar char="§"/>
            </a:pPr>
            <a:r>
              <a:rPr lang="en-US" dirty="0" smtClean="0"/>
              <a:t>Provide possible explanation</a:t>
            </a:r>
          </a:p>
          <a:p>
            <a:pPr eaLnBrk="1" hangingPunct="1">
              <a:lnSpc>
                <a:spcPct val="90000"/>
              </a:lnSpc>
              <a:buFont typeface="Wingdings" pitchFamily="2" charset="2"/>
              <a:buChar char="§"/>
            </a:pPr>
            <a:endParaRPr lang="en-US" dirty="0" smtClean="0"/>
          </a:p>
        </p:txBody>
      </p:sp>
      <p:sp>
        <p:nvSpPr>
          <p:cNvPr id="33794" name="Rectangle 2"/>
          <p:cNvSpPr>
            <a:spLocks noGrp="1" noChangeArrowheads="1"/>
          </p:cNvSpPr>
          <p:nvPr>
            <p:ph type="title"/>
          </p:nvPr>
        </p:nvSpPr>
        <p:spPr>
          <a:xfrm>
            <a:off x="582019" y="1675181"/>
            <a:ext cx="6871725" cy="610820"/>
          </a:xfrm>
          <a:noFill/>
        </p:spPr>
        <p:txBody>
          <a:bodyPr anchor="ctr">
            <a:normAutofit fontScale="90000"/>
          </a:bodyPr>
          <a:lstStyle/>
          <a:p>
            <a:pPr eaLnBrk="1" hangingPunct="1"/>
            <a:r>
              <a:rPr lang="en-US" sz="4000" b="1" dirty="0" smtClean="0">
                <a:solidFill>
                  <a:srgbClr val="E12BA4"/>
                </a:solidFill>
              </a:rPr>
              <a:t>Discussion</a:t>
            </a:r>
          </a:p>
        </p:txBody>
      </p:sp>
    </p:spTree>
    <p:extLst>
      <p:ext uri="{BB962C8B-B14F-4D97-AF65-F5344CB8AC3E}">
        <p14:creationId xmlns:p14="http://schemas.microsoft.com/office/powerpoint/2010/main" xmlns="" val="313957521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304801" y="2409315"/>
            <a:ext cx="8305799" cy="4044395"/>
          </a:xfrm>
        </p:spPr>
        <p:txBody>
          <a:bodyPr>
            <a:normAutofit/>
          </a:bodyPr>
          <a:lstStyle/>
          <a:p>
            <a:pPr eaLnBrk="1" hangingPunct="1">
              <a:buFontTx/>
              <a:buChar char="•"/>
            </a:pPr>
            <a:r>
              <a:rPr lang="en-US" dirty="0" smtClean="0"/>
              <a:t>Implication of the findings</a:t>
            </a:r>
          </a:p>
          <a:p>
            <a:pPr lvl="1" eaLnBrk="1" hangingPunct="1">
              <a:buFontTx/>
              <a:buChar char="•"/>
            </a:pPr>
            <a:r>
              <a:rPr lang="en-US" dirty="0" smtClean="0"/>
              <a:t>The results are evaluated and interpreted with respect to the research question and hypothesis</a:t>
            </a:r>
          </a:p>
          <a:p>
            <a:pPr lvl="1" eaLnBrk="1" hangingPunct="1">
              <a:buFontTx/>
              <a:buChar char="•"/>
            </a:pPr>
            <a:r>
              <a:rPr lang="en-US" dirty="0" smtClean="0"/>
              <a:t>Emphasize the new and important aspects of the study  in logical sequence </a:t>
            </a:r>
          </a:p>
          <a:p>
            <a:pPr lvl="1" eaLnBrk="1" hangingPunct="1">
              <a:buFontTx/>
              <a:buChar char="•"/>
            </a:pPr>
            <a:endParaRPr lang="en-US" dirty="0" smtClean="0"/>
          </a:p>
          <a:p>
            <a:pPr eaLnBrk="1" hangingPunct="1">
              <a:buFontTx/>
              <a:buChar char="•"/>
            </a:pPr>
            <a:r>
              <a:rPr lang="en-US" dirty="0"/>
              <a:t>D</a:t>
            </a:r>
            <a:r>
              <a:rPr lang="en-US" dirty="0" smtClean="0"/>
              <a:t>ata or other material given in the introduction or the results section should not be repeated</a:t>
            </a:r>
          </a:p>
          <a:p>
            <a:pPr eaLnBrk="1" hangingPunct="1">
              <a:buFontTx/>
              <a:buNone/>
            </a:pPr>
            <a:endParaRPr lang="en-US" dirty="0" smtClean="0"/>
          </a:p>
        </p:txBody>
      </p:sp>
      <p:sp>
        <p:nvSpPr>
          <p:cNvPr id="2" name="Title 1"/>
          <p:cNvSpPr>
            <a:spLocks noGrp="1"/>
          </p:cNvSpPr>
          <p:nvPr>
            <p:ph type="title"/>
          </p:nvPr>
        </p:nvSpPr>
        <p:spPr>
          <a:xfrm>
            <a:off x="304800" y="1600200"/>
            <a:ext cx="8305799" cy="577771"/>
          </a:xfrm>
        </p:spPr>
        <p:txBody>
          <a:bodyPr>
            <a:normAutofit fontScale="90000"/>
          </a:bodyPr>
          <a:lstStyle/>
          <a:p>
            <a:r>
              <a:rPr lang="en-US" b="1" dirty="0">
                <a:solidFill>
                  <a:srgbClr val="E12BA4"/>
                </a:solidFill>
              </a:rPr>
              <a:t>Discussion</a:t>
            </a:r>
            <a:endParaRPr lang="en-US" dirty="0"/>
          </a:p>
        </p:txBody>
      </p:sp>
    </p:spTree>
    <p:extLst>
      <p:ext uri="{BB962C8B-B14F-4D97-AF65-F5344CB8AC3E}">
        <p14:creationId xmlns:p14="http://schemas.microsoft.com/office/powerpoint/2010/main" xmlns="" val="315740952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152401" y="2287219"/>
            <a:ext cx="8381999" cy="4275740"/>
          </a:xfrm>
        </p:spPr>
        <p:txBody>
          <a:bodyPr/>
          <a:lstStyle/>
          <a:p>
            <a:pPr eaLnBrk="1" hangingPunct="1">
              <a:buFontTx/>
              <a:buChar char="•"/>
            </a:pPr>
            <a:r>
              <a:rPr lang="en-US" dirty="0">
                <a:latin typeface="Calibri" pitchFamily="34" charset="0"/>
              </a:rPr>
              <a:t>L</a:t>
            </a:r>
            <a:r>
              <a:rPr lang="en-US" dirty="0" smtClean="0">
                <a:latin typeface="Calibri" pitchFamily="34" charset="0"/>
              </a:rPr>
              <a:t>imitations of the study should be stated</a:t>
            </a:r>
          </a:p>
          <a:p>
            <a:pPr eaLnBrk="1" hangingPunct="1">
              <a:buFontTx/>
              <a:buChar char="•"/>
            </a:pPr>
            <a:endParaRPr lang="en-US" dirty="0" smtClean="0">
              <a:latin typeface="Calibri" pitchFamily="34" charset="0"/>
            </a:endParaRPr>
          </a:p>
          <a:p>
            <a:pPr eaLnBrk="1" hangingPunct="1">
              <a:buFontTx/>
              <a:buChar char="•"/>
            </a:pPr>
            <a:r>
              <a:rPr lang="en-US" dirty="0" smtClean="0">
                <a:latin typeface="Calibri" pitchFamily="34" charset="0"/>
              </a:rPr>
              <a:t>It should be in separate paragraph but continuation</a:t>
            </a:r>
            <a:r>
              <a:rPr lang="en-US" b="1" dirty="0" smtClean="0">
                <a:latin typeface="Calibri" pitchFamily="34" charset="0"/>
              </a:rPr>
              <a:t> </a:t>
            </a:r>
          </a:p>
          <a:p>
            <a:pPr eaLnBrk="1" hangingPunct="1">
              <a:buFontTx/>
              <a:buChar char="•"/>
            </a:pPr>
            <a:endParaRPr lang="en-US" b="1" dirty="0" smtClean="0">
              <a:latin typeface="Calibri" pitchFamily="34" charset="0"/>
            </a:endParaRPr>
          </a:p>
          <a:p>
            <a:pPr eaLnBrk="1" hangingPunct="1">
              <a:buFontTx/>
              <a:buChar char="•"/>
            </a:pPr>
            <a:r>
              <a:rPr lang="de-DE" dirty="0" smtClean="0">
                <a:latin typeface="Calibri" pitchFamily="34" charset="0"/>
              </a:rPr>
              <a:t>The discussion should end with  restating the answers and indicating the importance of the answers .</a:t>
            </a:r>
            <a:endParaRPr lang="en-US" dirty="0" smtClean="0">
              <a:latin typeface="Calibri" pitchFamily="34" charset="0"/>
            </a:endParaRPr>
          </a:p>
          <a:p>
            <a:pPr eaLnBrk="1" hangingPunct="1">
              <a:buFontTx/>
              <a:buChar char="•"/>
            </a:pPr>
            <a:endParaRPr lang="en-US" dirty="0" smtClean="0">
              <a:latin typeface="Calibri" pitchFamily="34" charset="0"/>
            </a:endParaRPr>
          </a:p>
          <a:p>
            <a:pPr eaLnBrk="1" hangingPunct="1"/>
            <a:endParaRPr lang="en-US" dirty="0" smtClean="0"/>
          </a:p>
        </p:txBody>
      </p:sp>
      <p:sp>
        <p:nvSpPr>
          <p:cNvPr id="2" name="Title 1"/>
          <p:cNvSpPr>
            <a:spLocks noGrp="1"/>
          </p:cNvSpPr>
          <p:nvPr>
            <p:ph type="title"/>
          </p:nvPr>
        </p:nvSpPr>
        <p:spPr>
          <a:xfrm>
            <a:off x="152400" y="1676400"/>
            <a:ext cx="8381999" cy="610820"/>
          </a:xfrm>
        </p:spPr>
        <p:txBody>
          <a:bodyPr>
            <a:normAutofit fontScale="90000"/>
          </a:bodyPr>
          <a:lstStyle/>
          <a:p>
            <a:r>
              <a:rPr lang="en-US" b="1" dirty="0">
                <a:solidFill>
                  <a:srgbClr val="E12BA4"/>
                </a:solidFill>
              </a:rPr>
              <a:t>Discussion</a:t>
            </a:r>
            <a:endParaRPr lang="en-US" dirty="0"/>
          </a:p>
        </p:txBody>
      </p:sp>
    </p:spTree>
    <p:extLst>
      <p:ext uri="{BB962C8B-B14F-4D97-AF65-F5344CB8AC3E}">
        <p14:creationId xmlns:p14="http://schemas.microsoft.com/office/powerpoint/2010/main" xmlns="" val="376306469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2743200"/>
            <a:ext cx="7848600" cy="3159125"/>
          </a:xfrm>
          <a:prstGeom prst="rect">
            <a:avLst/>
          </a:prstGeom>
          <a:noFill/>
          <a:ln w="9525">
            <a:noFill/>
            <a:miter lim="800000"/>
            <a:headEnd/>
            <a:tailEnd/>
          </a:ln>
          <a:effectLst/>
        </p:spPr>
        <p:txBody>
          <a:bodyPr>
            <a:spAutoFit/>
          </a:bodyPr>
          <a:lstStyle/>
          <a:p>
            <a:pPr algn="ctr" eaLnBrk="1" hangingPunct="1">
              <a:lnSpc>
                <a:spcPct val="140000"/>
              </a:lnSpc>
              <a:spcBef>
                <a:spcPct val="50000"/>
              </a:spcBef>
            </a:pPr>
            <a:r>
              <a:rPr lang="pt-PT" sz="2400" b="1" i="1" dirty="0">
                <a:latin typeface="Times New Roman" pitchFamily="18" charset="0"/>
                <a:cs typeface="Times New Roman" pitchFamily="18" charset="0"/>
              </a:rPr>
              <a:t>“ A is a very important parameter to determine B, as other studies have shown. Ours showed that A had the characteristics 1, 2 and 3, which is similar to other studies carried out to this respect. Nevertheless, It had the characteristic 4, which was different. We think that it may be due to...”</a:t>
            </a:r>
            <a:endParaRPr lang="en-US" sz="2400" b="1" i="1" dirty="0">
              <a:latin typeface="Times New Roman" pitchFamily="18" charset="0"/>
              <a:cs typeface="Times New Roman" pitchFamily="18" charset="0"/>
            </a:endParaRPr>
          </a:p>
        </p:txBody>
      </p:sp>
      <p:sp>
        <p:nvSpPr>
          <p:cNvPr id="33796"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Narrow" pitchFamily="34" charset="0"/>
              </a:rPr>
              <a:t>Block II. Writing the article </a:t>
            </a:r>
          </a:p>
        </p:txBody>
      </p:sp>
      <p:sp>
        <p:nvSpPr>
          <p:cNvPr id="4" name="Text Box 2"/>
          <p:cNvSpPr txBox="1">
            <a:spLocks noChangeArrowheads="1"/>
          </p:cNvSpPr>
          <p:nvPr/>
        </p:nvSpPr>
        <p:spPr bwMode="auto">
          <a:xfrm>
            <a:off x="441324" y="1854888"/>
            <a:ext cx="6950076" cy="546625"/>
          </a:xfrm>
          <a:prstGeom prst="rect">
            <a:avLst/>
          </a:prstGeom>
          <a:noFill/>
          <a:ln w="9525">
            <a:noFill/>
            <a:miter lim="800000"/>
            <a:headEnd/>
            <a:tailEnd/>
          </a:ln>
          <a:effectLst/>
        </p:spPr>
        <p:txBody>
          <a:bodyPr wrap="square">
            <a:spAutoFit/>
          </a:bodyPr>
          <a:lstStyle/>
          <a:p>
            <a:pPr eaLnBrk="1" hangingPunct="1">
              <a:lnSpc>
                <a:spcPct val="80000"/>
              </a:lnSpc>
              <a:spcBef>
                <a:spcPct val="50000"/>
              </a:spcBef>
            </a:pPr>
            <a:r>
              <a:rPr lang="pt-PT" sz="3600" b="1" dirty="0" smtClean="0">
                <a:solidFill>
                  <a:srgbClr val="E12BA4"/>
                </a:solidFill>
                <a:latin typeface="+mj-lt"/>
              </a:rPr>
              <a:t>Example: Discusion</a:t>
            </a:r>
            <a:endParaRPr lang="en-US" sz="3600" b="1" dirty="0">
              <a:solidFill>
                <a:srgbClr val="E12BA4"/>
              </a:solidFill>
              <a:latin typeface="+mj-lt"/>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600200"/>
            <a:ext cx="9144000" cy="4093428"/>
          </a:xfrm>
          <a:prstGeom prst="rect">
            <a:avLst/>
          </a:prstGeom>
          <a:noFill/>
          <a:ln w="9525">
            <a:noFill/>
            <a:miter lim="800000"/>
            <a:headEnd/>
            <a:tailEnd/>
          </a:ln>
          <a:effectLst/>
        </p:spPr>
        <p:txBody>
          <a:bodyPr>
            <a:spAutoFit/>
          </a:bodyPr>
          <a:lstStyle/>
          <a:p>
            <a:pPr eaLnBrk="1" hangingPunct="1"/>
            <a:r>
              <a:rPr lang="es-ES" sz="2000" dirty="0" err="1">
                <a:latin typeface="Times New Roman" pitchFamily="18" charset="0"/>
              </a:rPr>
              <a:t>Incident</a:t>
            </a:r>
            <a:r>
              <a:rPr lang="es-ES" sz="2000" dirty="0">
                <a:latin typeface="Times New Roman" pitchFamily="18" charset="0"/>
              </a:rPr>
              <a:t> </a:t>
            </a:r>
            <a:r>
              <a:rPr lang="es-ES" sz="2000" dirty="0" err="1">
                <a:latin typeface="Times New Roman" pitchFamily="18" charset="0"/>
              </a:rPr>
              <a:t>rates</a:t>
            </a:r>
            <a:r>
              <a:rPr lang="es-ES" sz="2000" dirty="0">
                <a:latin typeface="Times New Roman" pitchFamily="18" charset="0"/>
              </a:rPr>
              <a:t> of endometrial </a:t>
            </a:r>
            <a:r>
              <a:rPr lang="es-ES" sz="2000" dirty="0" err="1">
                <a:latin typeface="Times New Roman" pitchFamily="18" charset="0"/>
              </a:rPr>
              <a:t>cancer</a:t>
            </a:r>
            <a:r>
              <a:rPr lang="es-ES" sz="2000" dirty="0">
                <a:latin typeface="Times New Roman" pitchFamily="18" charset="0"/>
              </a:rPr>
              <a:t> </a:t>
            </a:r>
            <a:r>
              <a:rPr lang="es-ES" sz="2000" dirty="0" err="1">
                <a:latin typeface="Times New Roman" pitchFamily="18" charset="0"/>
              </a:rPr>
              <a:t>vary</a:t>
            </a:r>
            <a:r>
              <a:rPr lang="es-ES" sz="2000" dirty="0">
                <a:latin typeface="Times New Roman" pitchFamily="18" charset="0"/>
              </a:rPr>
              <a:t> more </a:t>
            </a:r>
            <a:r>
              <a:rPr lang="es-ES" sz="2000" dirty="0" err="1">
                <a:latin typeface="Times New Roman" pitchFamily="18" charset="0"/>
              </a:rPr>
              <a:t>than</a:t>
            </a:r>
            <a:r>
              <a:rPr lang="es-ES" sz="2000" dirty="0">
                <a:latin typeface="Times New Roman" pitchFamily="18" charset="0"/>
              </a:rPr>
              <a:t> 10-fold</a:t>
            </a:r>
            <a:r>
              <a:rPr lang="es-ES" sz="2000" baseline="30000" dirty="0">
                <a:latin typeface="Times New Roman" pitchFamily="18" charset="0"/>
              </a:rPr>
              <a:t> </a:t>
            </a:r>
            <a:r>
              <a:rPr lang="es-ES" sz="2000" dirty="0">
                <a:latin typeface="Times New Roman" pitchFamily="18" charset="0"/>
              </a:rPr>
              <a:t>worldwide.</a:t>
            </a:r>
            <a:r>
              <a:rPr lang="es-ES" sz="2000" u="sng" baseline="30000" dirty="0">
                <a:latin typeface="Times New Roman" pitchFamily="18" charset="0"/>
              </a:rPr>
              <a:t>18</a:t>
            </a:r>
            <a:r>
              <a:rPr lang="es-ES" sz="2000" dirty="0">
                <a:latin typeface="Times New Roman" pitchFamily="18" charset="0"/>
              </a:rPr>
              <a:t> In </a:t>
            </a:r>
            <a:r>
              <a:rPr lang="es-ES" sz="2000" dirty="0" err="1">
                <a:latin typeface="Times New Roman" pitchFamily="18" charset="0"/>
              </a:rPr>
              <a:t>addition</a:t>
            </a:r>
            <a:r>
              <a:rPr lang="es-ES" sz="2000" dirty="0">
                <a:latin typeface="Times New Roman" pitchFamily="18" charset="0"/>
              </a:rPr>
              <a:t> </a:t>
            </a:r>
            <a:r>
              <a:rPr lang="es-ES" sz="2000" dirty="0" err="1">
                <a:latin typeface="Times New Roman" pitchFamily="18" charset="0"/>
              </a:rPr>
              <a:t>to</a:t>
            </a:r>
            <a:r>
              <a:rPr lang="es-ES" sz="2000" dirty="0">
                <a:latin typeface="Times New Roman" pitchFamily="18" charset="0"/>
              </a:rPr>
              <a:t> host </a:t>
            </a:r>
            <a:r>
              <a:rPr lang="es-ES" sz="2000" dirty="0" err="1">
                <a:latin typeface="Times New Roman" pitchFamily="18" charset="0"/>
              </a:rPr>
              <a:t>susceptibility</a:t>
            </a:r>
            <a:r>
              <a:rPr lang="es-ES" sz="2000" dirty="0">
                <a:latin typeface="Times New Roman" pitchFamily="18" charset="0"/>
              </a:rPr>
              <a:t>, </a:t>
            </a:r>
            <a:r>
              <a:rPr lang="es-ES" sz="2000" dirty="0" err="1">
                <a:latin typeface="Times New Roman" pitchFamily="18" charset="0"/>
              </a:rPr>
              <a:t>dietary</a:t>
            </a:r>
            <a:r>
              <a:rPr lang="es-ES" sz="2000" dirty="0">
                <a:latin typeface="Times New Roman" pitchFamily="18" charset="0"/>
              </a:rPr>
              <a:t> </a:t>
            </a:r>
            <a:r>
              <a:rPr lang="es-ES" sz="2000" dirty="0" err="1">
                <a:latin typeface="Times New Roman" pitchFamily="18" charset="0"/>
              </a:rPr>
              <a:t>factors</a:t>
            </a:r>
            <a:r>
              <a:rPr lang="es-ES" sz="2000" baseline="30000" dirty="0">
                <a:latin typeface="Times New Roman" pitchFamily="18" charset="0"/>
              </a:rPr>
              <a:t> </a:t>
            </a:r>
            <a:r>
              <a:rPr lang="es-ES" sz="2000" dirty="0" err="1">
                <a:latin typeface="Times New Roman" pitchFamily="18" charset="0"/>
              </a:rPr>
              <a:t>may</a:t>
            </a:r>
            <a:r>
              <a:rPr lang="es-ES" sz="2000" dirty="0">
                <a:latin typeface="Times New Roman" pitchFamily="18" charset="0"/>
              </a:rPr>
              <a:t> </a:t>
            </a:r>
            <a:r>
              <a:rPr lang="es-ES" sz="2000" dirty="0" err="1">
                <a:latin typeface="Times New Roman" pitchFamily="18" charset="0"/>
              </a:rPr>
              <a:t>play</a:t>
            </a:r>
            <a:r>
              <a:rPr lang="es-ES" sz="2000" dirty="0">
                <a:latin typeface="Times New Roman" pitchFamily="18" charset="0"/>
              </a:rPr>
              <a:t> </a:t>
            </a:r>
            <a:r>
              <a:rPr lang="es-ES" sz="2000" dirty="0" err="1">
                <a:latin typeface="Times New Roman" pitchFamily="18" charset="0"/>
              </a:rPr>
              <a:t>an</a:t>
            </a:r>
            <a:r>
              <a:rPr lang="es-ES" sz="2000" dirty="0">
                <a:latin typeface="Times New Roman" pitchFamily="18" charset="0"/>
              </a:rPr>
              <a:t> </a:t>
            </a:r>
            <a:r>
              <a:rPr lang="es-ES" sz="2000" dirty="0" err="1">
                <a:latin typeface="Times New Roman" pitchFamily="18" charset="0"/>
              </a:rPr>
              <a:t>important</a:t>
            </a:r>
            <a:r>
              <a:rPr lang="es-ES" sz="2000" dirty="0">
                <a:latin typeface="Times New Roman" pitchFamily="18" charset="0"/>
              </a:rPr>
              <a:t> role... </a:t>
            </a:r>
          </a:p>
          <a:p>
            <a:pPr eaLnBrk="1" hangingPunct="1"/>
            <a:endParaRPr lang="es-ES" sz="2000" dirty="0">
              <a:latin typeface="Times New Roman" pitchFamily="18" charset="0"/>
            </a:endParaRPr>
          </a:p>
          <a:p>
            <a:pPr eaLnBrk="1" hangingPunct="1"/>
            <a:endParaRPr lang="es-ES" sz="2000" dirty="0">
              <a:solidFill>
                <a:schemeClr val="accent2"/>
              </a:solidFill>
              <a:latin typeface="Times New Roman" pitchFamily="18" charset="0"/>
            </a:endParaRPr>
          </a:p>
          <a:p>
            <a:pPr eaLnBrk="1" hangingPunct="1"/>
            <a:r>
              <a:rPr lang="es-ES" sz="2000" dirty="0">
                <a:solidFill>
                  <a:srgbClr val="FF5050"/>
                </a:solidFill>
                <a:latin typeface="Times New Roman" pitchFamily="18" charset="0"/>
              </a:rPr>
              <a:t>In </a:t>
            </a:r>
            <a:r>
              <a:rPr lang="es-ES" sz="2000" dirty="0" err="1">
                <a:solidFill>
                  <a:srgbClr val="FF5050"/>
                </a:solidFill>
                <a:latin typeface="Times New Roman" pitchFamily="18" charset="0"/>
              </a:rPr>
              <a:t>our</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study</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population</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the</a:t>
            </a:r>
            <a:r>
              <a:rPr lang="es-ES" sz="2000" baseline="30000" dirty="0">
                <a:solidFill>
                  <a:srgbClr val="FF5050"/>
                </a:solidFill>
                <a:latin typeface="Times New Roman" pitchFamily="18" charset="0"/>
              </a:rPr>
              <a:t> </a:t>
            </a:r>
            <a:r>
              <a:rPr lang="es-ES" sz="2000" dirty="0" err="1">
                <a:solidFill>
                  <a:srgbClr val="FF5050"/>
                </a:solidFill>
                <a:latin typeface="Times New Roman" pitchFamily="18" charset="0"/>
              </a:rPr>
              <a:t>average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intake</a:t>
            </a:r>
            <a:r>
              <a:rPr lang="es-ES" sz="2000" dirty="0">
                <a:solidFill>
                  <a:srgbClr val="FF5050"/>
                </a:solidFill>
                <a:latin typeface="Times New Roman" pitchFamily="18" charset="0"/>
              </a:rPr>
              <a:t> of </a:t>
            </a:r>
            <a:r>
              <a:rPr lang="es-ES" sz="2000" dirty="0" err="1">
                <a:solidFill>
                  <a:srgbClr val="FF5050"/>
                </a:solidFill>
                <a:latin typeface="Times New Roman" pitchFamily="18" charset="0"/>
              </a:rPr>
              <a:t>isoflavones</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from</a:t>
            </a:r>
            <a:r>
              <a:rPr lang="es-ES" sz="2000" dirty="0">
                <a:solidFill>
                  <a:srgbClr val="FF5050"/>
                </a:solidFill>
                <a:latin typeface="Times New Roman" pitchFamily="18" charset="0"/>
              </a:rPr>
              <a:t> soya </a:t>
            </a:r>
            <a:r>
              <a:rPr lang="es-ES" sz="2000" dirty="0" err="1">
                <a:solidFill>
                  <a:srgbClr val="FF5050"/>
                </a:solidFill>
                <a:latin typeface="Times New Roman" pitchFamily="18" charset="0"/>
              </a:rPr>
              <a:t>food</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was</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about</a:t>
            </a:r>
            <a:r>
              <a:rPr lang="es-ES" sz="2000" dirty="0">
                <a:solidFill>
                  <a:srgbClr val="FF5050"/>
                </a:solidFill>
                <a:latin typeface="Times New Roman" pitchFamily="18" charset="0"/>
              </a:rPr>
              <a:t> 25 times</a:t>
            </a:r>
            <a:r>
              <a:rPr lang="es-ES" sz="2000" baseline="30000" dirty="0">
                <a:solidFill>
                  <a:srgbClr val="FF5050"/>
                </a:solidFill>
                <a:latin typeface="Times New Roman" pitchFamily="18" charset="0"/>
              </a:rPr>
              <a:t> </a:t>
            </a:r>
            <a:r>
              <a:rPr lang="es-ES" sz="2000" dirty="0" err="1">
                <a:solidFill>
                  <a:srgbClr val="FF5050"/>
                </a:solidFill>
                <a:latin typeface="Times New Roman" pitchFamily="18" charset="0"/>
              </a:rPr>
              <a:t>that</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reported</a:t>
            </a:r>
            <a:r>
              <a:rPr lang="es-ES" sz="2000" dirty="0">
                <a:solidFill>
                  <a:srgbClr val="FF5050"/>
                </a:solidFill>
                <a:latin typeface="Times New Roman" pitchFamily="18" charset="0"/>
              </a:rPr>
              <a:t> in a Western </a:t>
            </a:r>
            <a:r>
              <a:rPr lang="es-ES" sz="2000" dirty="0" err="1">
                <a:solidFill>
                  <a:srgbClr val="FF5050"/>
                </a:solidFill>
                <a:latin typeface="Times New Roman" pitchFamily="18" charset="0"/>
              </a:rPr>
              <a:t>population</a:t>
            </a:r>
            <a:r>
              <a:rPr lang="es-ES" sz="2000" dirty="0">
                <a:latin typeface="Times New Roman" pitchFamily="18" charset="0"/>
              </a:rPr>
              <a:t>....</a:t>
            </a:r>
            <a:r>
              <a:rPr lang="es-ES" sz="2000" u="sng" baseline="30000" dirty="0">
                <a:latin typeface="Times New Roman" pitchFamily="18" charset="0"/>
              </a:rPr>
              <a:t>11</a:t>
            </a:r>
            <a:r>
              <a:rPr lang="es-ES" sz="2000" baseline="30000" dirty="0">
                <a:latin typeface="Times New Roman" pitchFamily="18" charset="0"/>
              </a:rPr>
              <a:t> </a:t>
            </a:r>
            <a:r>
              <a:rPr lang="es-ES" sz="2000" dirty="0" err="1">
                <a:latin typeface="Times New Roman" pitchFamily="18" charset="0"/>
              </a:rPr>
              <a:t>Some</a:t>
            </a:r>
            <a:r>
              <a:rPr lang="es-ES" sz="2000" dirty="0">
                <a:latin typeface="Times New Roman" pitchFamily="18" charset="0"/>
              </a:rPr>
              <a:t> of </a:t>
            </a:r>
            <a:r>
              <a:rPr lang="es-ES" sz="2000" dirty="0" err="1">
                <a:latin typeface="Times New Roman" pitchFamily="18" charset="0"/>
              </a:rPr>
              <a:t>these</a:t>
            </a:r>
            <a:r>
              <a:rPr lang="es-ES" sz="2000" dirty="0">
                <a:latin typeface="Times New Roman" pitchFamily="18" charset="0"/>
              </a:rPr>
              <a:t> </a:t>
            </a:r>
            <a:r>
              <a:rPr lang="es-ES" sz="2000" dirty="0" err="1">
                <a:latin typeface="Times New Roman" pitchFamily="18" charset="0"/>
              </a:rPr>
              <a:t>previous</a:t>
            </a:r>
            <a:r>
              <a:rPr lang="es-ES" sz="2000" dirty="0">
                <a:latin typeface="Times New Roman" pitchFamily="18" charset="0"/>
              </a:rPr>
              <a:t> </a:t>
            </a:r>
            <a:r>
              <a:rPr lang="es-ES" sz="2000" dirty="0" err="1">
                <a:latin typeface="Times New Roman" pitchFamily="18" charset="0"/>
              </a:rPr>
              <a:t>studies</a:t>
            </a:r>
            <a:r>
              <a:rPr lang="es-ES" sz="2000" dirty="0">
                <a:latin typeface="Times New Roman" pitchFamily="18" charset="0"/>
              </a:rPr>
              <a:t> </a:t>
            </a:r>
            <a:r>
              <a:rPr lang="es-ES" sz="2000" dirty="0" err="1">
                <a:latin typeface="Times New Roman" pitchFamily="18" charset="0"/>
              </a:rPr>
              <a:t>were</a:t>
            </a:r>
            <a:r>
              <a:rPr lang="es-ES" sz="2000" dirty="0">
                <a:latin typeface="Times New Roman" pitchFamily="18" charset="0"/>
              </a:rPr>
              <a:t> </a:t>
            </a:r>
            <a:r>
              <a:rPr lang="es-ES" sz="2000" dirty="0" err="1">
                <a:latin typeface="Times New Roman" pitchFamily="18" charset="0"/>
              </a:rPr>
              <a:t>not</a:t>
            </a:r>
            <a:r>
              <a:rPr lang="es-ES" sz="2000" dirty="0">
                <a:latin typeface="Times New Roman" pitchFamily="18" charset="0"/>
              </a:rPr>
              <a:t> </a:t>
            </a:r>
            <a:r>
              <a:rPr lang="es-ES" sz="2000" dirty="0" err="1">
                <a:latin typeface="Times New Roman" pitchFamily="18" charset="0"/>
              </a:rPr>
              <a:t>specifically</a:t>
            </a:r>
            <a:r>
              <a:rPr lang="es-ES" sz="2000" dirty="0">
                <a:latin typeface="Times New Roman" pitchFamily="18" charset="0"/>
              </a:rPr>
              <a:t> </a:t>
            </a:r>
            <a:r>
              <a:rPr lang="es-ES" sz="2000" dirty="0" err="1">
                <a:latin typeface="Times New Roman" pitchFamily="18" charset="0"/>
              </a:rPr>
              <a:t>designed</a:t>
            </a:r>
            <a:r>
              <a:rPr lang="es-ES" sz="2000" baseline="30000" dirty="0">
                <a:latin typeface="Times New Roman" pitchFamily="18" charset="0"/>
              </a:rPr>
              <a:t> </a:t>
            </a:r>
            <a:r>
              <a:rPr lang="es-ES" sz="2000" dirty="0" err="1">
                <a:latin typeface="Times New Roman" pitchFamily="18" charset="0"/>
              </a:rPr>
              <a:t>to</a:t>
            </a:r>
            <a:r>
              <a:rPr lang="es-ES" sz="2000" dirty="0">
                <a:latin typeface="Times New Roman" pitchFamily="18" charset="0"/>
              </a:rPr>
              <a:t> </a:t>
            </a:r>
            <a:r>
              <a:rPr lang="es-ES" sz="2000" dirty="0" err="1">
                <a:latin typeface="Times New Roman" pitchFamily="18" charset="0"/>
              </a:rPr>
              <a:t>investigate</a:t>
            </a:r>
            <a:r>
              <a:rPr lang="es-ES" sz="2000" dirty="0">
                <a:latin typeface="Times New Roman" pitchFamily="18" charset="0"/>
              </a:rPr>
              <a:t> </a:t>
            </a:r>
            <a:r>
              <a:rPr lang="es-ES" sz="2000" dirty="0" err="1">
                <a:latin typeface="Times New Roman" pitchFamily="18" charset="0"/>
              </a:rPr>
              <a:t>the</a:t>
            </a:r>
            <a:r>
              <a:rPr lang="es-ES" sz="2000" dirty="0">
                <a:latin typeface="Times New Roman" pitchFamily="18" charset="0"/>
              </a:rPr>
              <a:t> role of soya </a:t>
            </a:r>
            <a:r>
              <a:rPr lang="es-ES" sz="2000" dirty="0" err="1">
                <a:latin typeface="Times New Roman" pitchFamily="18" charset="0"/>
              </a:rPr>
              <a:t>food</a:t>
            </a:r>
            <a:r>
              <a:rPr lang="es-ES" sz="2000" dirty="0">
                <a:latin typeface="Times New Roman" pitchFamily="18" charset="0"/>
              </a:rPr>
              <a:t>...</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sample</a:t>
            </a:r>
            <a:r>
              <a:rPr lang="es-ES" sz="2000" dirty="0">
                <a:latin typeface="Times New Roman" pitchFamily="18" charset="0"/>
              </a:rPr>
              <a:t> </a:t>
            </a:r>
            <a:r>
              <a:rPr lang="es-ES" sz="2000" dirty="0" err="1">
                <a:latin typeface="Times New Roman" pitchFamily="18" charset="0"/>
              </a:rPr>
              <a:t>sizes</a:t>
            </a:r>
            <a:r>
              <a:rPr lang="es-ES" sz="2000" dirty="0">
                <a:latin typeface="Times New Roman" pitchFamily="18" charset="0"/>
              </a:rPr>
              <a:t> of </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previous</a:t>
            </a:r>
            <a:r>
              <a:rPr lang="es-ES" sz="2000" dirty="0">
                <a:latin typeface="Times New Roman" pitchFamily="18" charset="0"/>
              </a:rPr>
              <a:t> </a:t>
            </a:r>
            <a:r>
              <a:rPr lang="es-ES" sz="2000" dirty="0" err="1">
                <a:latin typeface="Times New Roman" pitchFamily="18" charset="0"/>
              </a:rPr>
              <a:t>studies</a:t>
            </a:r>
            <a:r>
              <a:rPr lang="es-ES" sz="2000" baseline="30000" dirty="0">
                <a:latin typeface="Times New Roman" pitchFamily="18" charset="0"/>
              </a:rPr>
              <a:t> </a:t>
            </a:r>
            <a:r>
              <a:rPr lang="es-ES" sz="2000" dirty="0" err="1">
                <a:latin typeface="Times New Roman" pitchFamily="18" charset="0"/>
              </a:rPr>
              <a:t>were</a:t>
            </a:r>
            <a:r>
              <a:rPr lang="es-ES" sz="2000" dirty="0">
                <a:latin typeface="Times New Roman" pitchFamily="18" charset="0"/>
              </a:rPr>
              <a:t> </a:t>
            </a:r>
            <a:r>
              <a:rPr lang="es-ES" sz="2000" dirty="0" err="1">
                <a:latin typeface="Times New Roman" pitchFamily="18" charset="0"/>
              </a:rPr>
              <a:t>relatively</a:t>
            </a:r>
            <a:r>
              <a:rPr lang="es-ES" sz="2000" dirty="0">
                <a:latin typeface="Times New Roman" pitchFamily="18" charset="0"/>
              </a:rPr>
              <a:t> </a:t>
            </a:r>
            <a:r>
              <a:rPr lang="es-ES" sz="2000" dirty="0" err="1">
                <a:latin typeface="Times New Roman" pitchFamily="18" charset="0"/>
              </a:rPr>
              <a:t>small</a:t>
            </a:r>
            <a:r>
              <a:rPr lang="es-ES" sz="2000" dirty="0">
                <a:latin typeface="Times New Roman" pitchFamily="18" charset="0"/>
              </a:rPr>
              <a:t>, </a:t>
            </a:r>
            <a:r>
              <a:rPr lang="es-ES" sz="2000" dirty="0" err="1">
                <a:latin typeface="Times New Roman" pitchFamily="18" charset="0"/>
              </a:rPr>
              <a:t>which</a:t>
            </a:r>
            <a:r>
              <a:rPr lang="es-ES" sz="2000" dirty="0">
                <a:latin typeface="Times New Roman" pitchFamily="18" charset="0"/>
              </a:rPr>
              <a:t> </a:t>
            </a:r>
            <a:r>
              <a:rPr lang="es-ES" sz="2000" dirty="0" err="1">
                <a:latin typeface="Times New Roman" pitchFamily="18" charset="0"/>
              </a:rPr>
              <a:t>limited</a:t>
            </a:r>
            <a:r>
              <a:rPr lang="es-ES" sz="2000" dirty="0">
                <a:latin typeface="Times New Roman" pitchFamily="18" charset="0"/>
              </a:rPr>
              <a:t> </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statistical</a:t>
            </a:r>
            <a:r>
              <a:rPr lang="es-ES" sz="2000" dirty="0">
                <a:latin typeface="Times New Roman" pitchFamily="18" charset="0"/>
              </a:rPr>
              <a:t> </a:t>
            </a:r>
            <a:r>
              <a:rPr lang="es-ES" sz="2000" dirty="0" err="1">
                <a:latin typeface="Times New Roman" pitchFamily="18" charset="0"/>
              </a:rPr>
              <a:t>power</a:t>
            </a:r>
            <a:r>
              <a:rPr lang="es-ES" sz="2000" dirty="0">
                <a:latin typeface="Times New Roman" pitchFamily="18" charset="0"/>
              </a:rPr>
              <a:t> ...</a:t>
            </a:r>
            <a:r>
              <a:rPr lang="es-ES" sz="2000" dirty="0" err="1">
                <a:solidFill>
                  <a:srgbClr val="E12BA4"/>
                </a:solidFill>
                <a:latin typeface="Times New Roman" pitchFamily="18" charset="0"/>
              </a:rPr>
              <a:t>This</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population</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based</a:t>
            </a:r>
            <a:r>
              <a:rPr lang="es-ES" sz="2000" dirty="0">
                <a:solidFill>
                  <a:srgbClr val="E12BA4"/>
                </a:solidFill>
                <a:latin typeface="Times New Roman" pitchFamily="18" charset="0"/>
              </a:rPr>
              <a:t> case-control </a:t>
            </a:r>
            <a:r>
              <a:rPr lang="es-ES" sz="2000" dirty="0" err="1">
                <a:solidFill>
                  <a:srgbClr val="E12BA4"/>
                </a:solidFill>
                <a:latin typeface="Times New Roman" pitchFamily="18" charset="0"/>
              </a:rPr>
              <a:t>study</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indicates</a:t>
            </a:r>
            <a:r>
              <a:rPr lang="es-ES" sz="2000" baseline="30000" dirty="0">
                <a:solidFill>
                  <a:srgbClr val="E12BA4"/>
                </a:solidFill>
                <a:latin typeface="Times New Roman" pitchFamily="18" charset="0"/>
              </a:rPr>
              <a:t> </a:t>
            </a:r>
            <a:r>
              <a:rPr lang="es-ES" sz="2000" dirty="0" err="1">
                <a:solidFill>
                  <a:srgbClr val="E12BA4"/>
                </a:solidFill>
                <a:latin typeface="Times New Roman" pitchFamily="18" charset="0"/>
              </a:rPr>
              <a:t>that</a:t>
            </a:r>
            <a:r>
              <a:rPr lang="es-ES" sz="2000" dirty="0">
                <a:solidFill>
                  <a:srgbClr val="E12BA4"/>
                </a:solidFill>
                <a:latin typeface="Times New Roman" pitchFamily="18" charset="0"/>
              </a:rPr>
              <a:t> usual </a:t>
            </a:r>
            <a:r>
              <a:rPr lang="es-ES" sz="2000" dirty="0" err="1">
                <a:solidFill>
                  <a:srgbClr val="E12BA4"/>
                </a:solidFill>
                <a:latin typeface="Times New Roman" pitchFamily="18" charset="0"/>
              </a:rPr>
              <a:t>consumption</a:t>
            </a:r>
            <a:r>
              <a:rPr lang="es-ES" sz="2000" dirty="0">
                <a:solidFill>
                  <a:srgbClr val="E12BA4"/>
                </a:solidFill>
                <a:latin typeface="Times New Roman" pitchFamily="18" charset="0"/>
              </a:rPr>
              <a:t> of soya </a:t>
            </a:r>
            <a:r>
              <a:rPr lang="es-ES" sz="2000" dirty="0" err="1">
                <a:solidFill>
                  <a:srgbClr val="E12BA4"/>
                </a:solidFill>
                <a:latin typeface="Times New Roman" pitchFamily="18" charset="0"/>
              </a:rPr>
              <a:t>foods</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by</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adults</a:t>
            </a:r>
            <a:r>
              <a:rPr lang="es-ES" sz="2000" dirty="0">
                <a:solidFill>
                  <a:srgbClr val="E12BA4"/>
                </a:solidFill>
                <a:latin typeface="Times New Roman" pitchFamily="18" charset="0"/>
              </a:rPr>
              <a:t>, ... </a:t>
            </a:r>
            <a:r>
              <a:rPr lang="es-ES" sz="2000" dirty="0" err="1">
                <a:solidFill>
                  <a:srgbClr val="E12BA4"/>
                </a:solidFill>
                <a:latin typeface="Times New Roman" pitchFamily="18" charset="0"/>
              </a:rPr>
              <a:t>is</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associated</a:t>
            </a:r>
            <a:r>
              <a:rPr lang="es-ES" sz="2000" baseline="30000" dirty="0">
                <a:solidFill>
                  <a:srgbClr val="E12BA4"/>
                </a:solidFill>
                <a:latin typeface="Times New Roman" pitchFamily="18" charset="0"/>
              </a:rPr>
              <a:t> </a:t>
            </a:r>
            <a:r>
              <a:rPr lang="es-ES" sz="2000" dirty="0" err="1">
                <a:solidFill>
                  <a:srgbClr val="E12BA4"/>
                </a:solidFill>
                <a:latin typeface="Times New Roman" pitchFamily="18" charset="0"/>
              </a:rPr>
              <a:t>with</a:t>
            </a:r>
            <a:r>
              <a:rPr lang="es-ES" sz="2000" dirty="0">
                <a:solidFill>
                  <a:srgbClr val="E12BA4"/>
                </a:solidFill>
                <a:latin typeface="Times New Roman" pitchFamily="18" charset="0"/>
              </a:rPr>
              <a:t> a </a:t>
            </a:r>
            <a:r>
              <a:rPr lang="es-ES" sz="2000" dirty="0" err="1">
                <a:solidFill>
                  <a:srgbClr val="E12BA4"/>
                </a:solidFill>
                <a:latin typeface="Times New Roman" pitchFamily="18" charset="0"/>
              </a:rPr>
              <a:t>significantly</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reduced</a:t>
            </a:r>
            <a:r>
              <a:rPr lang="es-ES" sz="2000" dirty="0">
                <a:solidFill>
                  <a:srgbClr val="E12BA4"/>
                </a:solidFill>
                <a:latin typeface="Times New Roman" pitchFamily="18" charset="0"/>
              </a:rPr>
              <a:t> </a:t>
            </a:r>
            <a:r>
              <a:rPr lang="es-ES" sz="2000" dirty="0" err="1">
                <a:solidFill>
                  <a:srgbClr val="E12BA4"/>
                </a:solidFill>
                <a:latin typeface="Times New Roman" pitchFamily="18" charset="0"/>
              </a:rPr>
              <a:t>risk</a:t>
            </a:r>
            <a:r>
              <a:rPr lang="es-ES" sz="2000" dirty="0">
                <a:solidFill>
                  <a:srgbClr val="E12BA4"/>
                </a:solidFill>
                <a:latin typeface="Times New Roman" pitchFamily="18" charset="0"/>
              </a:rPr>
              <a:t> of endometrial </a:t>
            </a:r>
            <a:r>
              <a:rPr lang="es-ES" sz="2000" dirty="0" err="1">
                <a:solidFill>
                  <a:srgbClr val="E12BA4"/>
                </a:solidFill>
                <a:latin typeface="Times New Roman" pitchFamily="18" charset="0"/>
              </a:rPr>
              <a:t>cancer</a:t>
            </a:r>
            <a:r>
              <a:rPr lang="es-ES" sz="2000" dirty="0">
                <a:solidFill>
                  <a:srgbClr val="E12BA4"/>
                </a:solidFill>
                <a:latin typeface="Times New Roman" pitchFamily="18" charset="0"/>
              </a:rPr>
              <a:t>....</a:t>
            </a:r>
          </a:p>
          <a:p>
            <a:pPr eaLnBrk="1" hangingPunct="1"/>
            <a:endParaRPr lang="es-ES" sz="2000" dirty="0">
              <a:latin typeface="Times New Roman" pitchFamily="18" charset="0"/>
            </a:endParaRPr>
          </a:p>
          <a:p>
            <a:pPr eaLnBrk="1" hangingPunct="1"/>
            <a:endParaRPr lang="es-ES" sz="2000" dirty="0">
              <a:latin typeface="Times New Roman" pitchFamily="18" charset="0"/>
            </a:endParaRPr>
          </a:p>
          <a:p>
            <a:pPr eaLnBrk="1" hangingPunct="1"/>
            <a:r>
              <a:rPr lang="es-ES" sz="2000" baseline="30000" dirty="0">
                <a:latin typeface="Times New Roman" pitchFamily="18" charset="0"/>
              </a:rPr>
              <a:t> </a:t>
            </a:r>
            <a:endParaRPr lang="es-ES" sz="2000" dirty="0">
              <a:latin typeface="Times New Roman" pitchFamily="18" charset="0"/>
            </a:endParaRPr>
          </a:p>
        </p:txBody>
      </p:sp>
      <p:sp>
        <p:nvSpPr>
          <p:cNvPr id="39940" name="Text Box 4"/>
          <p:cNvSpPr txBox="1">
            <a:spLocks noChangeArrowheads="1"/>
          </p:cNvSpPr>
          <p:nvPr/>
        </p:nvSpPr>
        <p:spPr bwMode="auto">
          <a:xfrm>
            <a:off x="5257800" y="2352675"/>
            <a:ext cx="11430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5050"/>
                </a:solidFill>
                <a:latin typeface="Times New Roman" pitchFamily="18" charset="0"/>
              </a:rPr>
              <a:t>Review</a:t>
            </a:r>
            <a:endParaRPr lang="en-US" sz="2400">
              <a:solidFill>
                <a:srgbClr val="FF5050"/>
              </a:solidFill>
              <a:latin typeface="Times New Roman" pitchFamily="18" charset="0"/>
            </a:endParaRPr>
          </a:p>
        </p:txBody>
      </p:sp>
      <p:sp>
        <p:nvSpPr>
          <p:cNvPr id="39942" name="AutoShape 6"/>
          <p:cNvSpPr>
            <a:spLocks noChangeArrowheads="1"/>
          </p:cNvSpPr>
          <p:nvPr/>
        </p:nvSpPr>
        <p:spPr bwMode="auto">
          <a:xfrm>
            <a:off x="609600" y="2514600"/>
            <a:ext cx="457200" cy="381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66"/>
          </a:solidFill>
          <a:ln w="9525">
            <a:solidFill>
              <a:schemeClr val="tx1"/>
            </a:solidFill>
            <a:miter lim="800000"/>
            <a:headEnd/>
            <a:tailEnd/>
          </a:ln>
          <a:effectLst/>
        </p:spPr>
        <p:txBody>
          <a:bodyPr wrap="none" anchor="ctr"/>
          <a:lstStyle/>
          <a:p>
            <a:endParaRPr lang="en-US"/>
          </a:p>
        </p:txBody>
      </p:sp>
      <p:sp>
        <p:nvSpPr>
          <p:cNvPr id="39943" name="Text Box 7"/>
          <p:cNvSpPr txBox="1">
            <a:spLocks noChangeArrowheads="1"/>
          </p:cNvSpPr>
          <p:nvPr/>
        </p:nvSpPr>
        <p:spPr bwMode="auto">
          <a:xfrm>
            <a:off x="1143000" y="2362200"/>
            <a:ext cx="26670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5050"/>
                </a:solidFill>
                <a:latin typeface="Times New Roman" pitchFamily="18" charset="0"/>
              </a:rPr>
              <a:t>Results of our study</a:t>
            </a:r>
            <a:endParaRPr lang="en-US" sz="2400">
              <a:solidFill>
                <a:srgbClr val="FF5050"/>
              </a:solidFill>
              <a:latin typeface="Times New Roman" pitchFamily="18" charset="0"/>
            </a:endParaRPr>
          </a:p>
        </p:txBody>
      </p:sp>
      <p:sp>
        <p:nvSpPr>
          <p:cNvPr id="39944" name="Line 8"/>
          <p:cNvSpPr>
            <a:spLocks noChangeShapeType="1"/>
          </p:cNvSpPr>
          <p:nvPr/>
        </p:nvSpPr>
        <p:spPr bwMode="auto">
          <a:xfrm>
            <a:off x="6248400" y="4038600"/>
            <a:ext cx="381000" cy="8382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39945" name="Text Box 9"/>
          <p:cNvSpPr txBox="1">
            <a:spLocks noChangeArrowheads="1"/>
          </p:cNvSpPr>
          <p:nvPr/>
        </p:nvSpPr>
        <p:spPr bwMode="auto">
          <a:xfrm>
            <a:off x="3429000" y="4876800"/>
            <a:ext cx="5181600" cy="466725"/>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5050"/>
                </a:solidFill>
                <a:latin typeface="Times New Roman" pitchFamily="18" charset="0"/>
              </a:rPr>
              <a:t>Comparison with respect to other studies</a:t>
            </a:r>
            <a:endParaRPr lang="en-US" sz="2400">
              <a:solidFill>
                <a:srgbClr val="FF5050"/>
              </a:solidFill>
              <a:latin typeface="Times New Roman" pitchFamily="18" charset="0"/>
            </a:endParaRPr>
          </a:p>
        </p:txBody>
      </p:sp>
      <p:sp>
        <p:nvSpPr>
          <p:cNvPr id="39950" name="Text Box 14"/>
          <p:cNvSpPr txBox="1">
            <a:spLocks noChangeArrowheads="1"/>
          </p:cNvSpPr>
          <p:nvPr/>
        </p:nvSpPr>
        <p:spPr bwMode="auto">
          <a:xfrm>
            <a:off x="297873" y="4876800"/>
            <a:ext cx="2971800" cy="457200"/>
          </a:xfrm>
          <a:prstGeom prst="rect">
            <a:avLst/>
          </a:prstGeom>
          <a:solidFill>
            <a:srgbClr val="FFFF66"/>
          </a:solidFill>
          <a:ln w="9525">
            <a:noFill/>
            <a:miter lim="800000"/>
            <a:headEnd/>
            <a:tailEnd/>
          </a:ln>
          <a:effectLst/>
        </p:spPr>
        <p:txBody>
          <a:bodyPr>
            <a:spAutoFit/>
          </a:bodyPr>
          <a:lstStyle/>
          <a:p>
            <a:pPr eaLnBrk="1" hangingPunct="1">
              <a:spcBef>
                <a:spcPct val="50000"/>
              </a:spcBef>
            </a:pPr>
            <a:r>
              <a:rPr lang="es-ES_tradnl" sz="2400">
                <a:solidFill>
                  <a:srgbClr val="FF5050"/>
                </a:solidFill>
                <a:latin typeface="Times New Roman" pitchFamily="18" charset="0"/>
              </a:rPr>
              <a:t>Conclusion/Hypotesis</a:t>
            </a:r>
            <a:endParaRPr lang="en-US" sz="2400">
              <a:solidFill>
                <a:srgbClr val="FF5050"/>
              </a:solidFill>
              <a:latin typeface="Times New Roman" pitchFamily="18" charset="0"/>
            </a:endParaRPr>
          </a:p>
        </p:txBody>
      </p:sp>
      <p:sp>
        <p:nvSpPr>
          <p:cNvPr id="39951" name="AutoShape 15"/>
          <p:cNvSpPr>
            <a:spLocks noChangeArrowheads="1"/>
          </p:cNvSpPr>
          <p:nvPr/>
        </p:nvSpPr>
        <p:spPr bwMode="auto">
          <a:xfrm>
            <a:off x="1981200" y="4648200"/>
            <a:ext cx="304800" cy="228600"/>
          </a:xfrm>
          <a:prstGeom prst="upDownArrow">
            <a:avLst>
              <a:gd name="adj1" fmla="val 50000"/>
              <a:gd name="adj2" fmla="val 20000"/>
            </a:avLst>
          </a:prstGeom>
          <a:solidFill>
            <a:srgbClr val="FFFF66"/>
          </a:solidFill>
          <a:ln w="9525">
            <a:solidFill>
              <a:schemeClr val="tx1"/>
            </a:solidFill>
            <a:miter lim="800000"/>
            <a:headEnd/>
            <a:tailEnd/>
          </a:ln>
          <a:effectLst/>
        </p:spPr>
        <p:txBody>
          <a:bodyPr wrap="none" anchor="ctr"/>
          <a:lstStyle/>
          <a:p>
            <a:endParaRPr lang="en-US"/>
          </a:p>
        </p:txBody>
      </p:sp>
      <p:sp>
        <p:nvSpPr>
          <p:cNvPr id="39952" name="Text Box 16"/>
          <p:cNvSpPr txBox="1">
            <a:spLocks noChangeArrowheads="1"/>
          </p:cNvSpPr>
          <p:nvPr/>
        </p:nvSpPr>
        <p:spPr bwMode="auto">
          <a:xfrm>
            <a:off x="5562600" y="6096000"/>
            <a:ext cx="3352800" cy="406400"/>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000" b="1" i="1" dirty="0">
                <a:latin typeface="Arial Narrow" pitchFamily="34"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918803"/>
          </a:xfrm>
        </p:spPr>
        <p:txBody>
          <a:bodyPr/>
          <a:lstStyle/>
          <a:p>
            <a:endParaRPr lang="en-GB" dirty="0" smtClean="0"/>
          </a:p>
          <a:p>
            <a:pPr>
              <a:buNone/>
            </a:pPr>
            <a:r>
              <a:rPr lang="en-GB" dirty="0" smtClean="0"/>
              <a:t>    Authors are </a:t>
            </a:r>
            <a:r>
              <a:rPr lang="en-GB" dirty="0" smtClean="0">
                <a:solidFill>
                  <a:srgbClr val="FF0000"/>
                </a:solidFill>
              </a:rPr>
              <a:t>journal</a:t>
            </a:r>
            <a:r>
              <a:rPr lang="en-GB" dirty="0" smtClean="0"/>
              <a:t> focused</a:t>
            </a:r>
          </a:p>
          <a:p>
            <a:pPr>
              <a:buNone/>
            </a:pPr>
            <a:endParaRPr lang="en-GB" dirty="0" smtClean="0"/>
          </a:p>
          <a:p>
            <a:pPr>
              <a:buNone/>
            </a:pPr>
            <a:r>
              <a:rPr lang="en-GB" dirty="0" smtClean="0"/>
              <a:t>    Readers are </a:t>
            </a:r>
            <a:r>
              <a:rPr lang="en-GB" dirty="0" smtClean="0">
                <a:solidFill>
                  <a:srgbClr val="FF0000"/>
                </a:solidFill>
              </a:rPr>
              <a:t>article</a:t>
            </a:r>
            <a:r>
              <a:rPr lang="en-GB" dirty="0" smtClean="0"/>
              <a:t> focused</a:t>
            </a:r>
          </a:p>
          <a:p>
            <a:pPr>
              <a:buNone/>
            </a:pPr>
            <a:endParaRPr lang="en-GB" dirty="0" smtClean="0"/>
          </a:p>
          <a:p>
            <a:pPr>
              <a:buNone/>
            </a:pPr>
            <a:r>
              <a:rPr lang="en-GB" dirty="0" smtClean="0"/>
              <a:t>    Publish more/read less </a:t>
            </a:r>
            <a:r>
              <a:rPr lang="en-GB" dirty="0" smtClean="0">
                <a:solidFill>
                  <a:srgbClr val="FF0000"/>
                </a:solidFill>
              </a:rPr>
              <a:t>dichotomy</a:t>
            </a:r>
          </a:p>
          <a:p>
            <a:endParaRPr lang="en-US" dirty="0"/>
          </a:p>
        </p:txBody>
      </p:sp>
      <p:sp>
        <p:nvSpPr>
          <p:cNvPr id="2" name="Title 1"/>
          <p:cNvSpPr>
            <a:spLocks noGrp="1"/>
          </p:cNvSpPr>
          <p:nvPr>
            <p:ph type="title"/>
          </p:nvPr>
        </p:nvSpPr>
        <p:spPr/>
        <p:txBody>
          <a:bodyPr>
            <a:normAutofit fontScale="90000"/>
          </a:bodyPr>
          <a:lstStyle/>
          <a:p>
            <a:r>
              <a:rPr lang="hr-HR" b="1" dirty="0" smtClean="0"/>
              <a:t>Differences</a:t>
            </a:r>
            <a:r>
              <a:rPr lang="en-US" b="1" dirty="0" smtClean="0"/>
              <a:t>: A</a:t>
            </a:r>
            <a:r>
              <a:rPr lang="hr-HR" b="1" dirty="0" smtClean="0"/>
              <a:t>uthors and </a:t>
            </a:r>
            <a:r>
              <a:rPr lang="en-US" b="1" dirty="0" smtClean="0"/>
              <a:t>R</a:t>
            </a:r>
            <a:r>
              <a:rPr lang="hr-HR" b="1" dirty="0" smtClean="0"/>
              <a:t>eaders</a:t>
            </a:r>
            <a:endParaRPr lang="en-US"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973203"/>
            <a:ext cx="9144000" cy="4503797"/>
          </a:xfrm>
          <a:prstGeom prst="rect">
            <a:avLst/>
          </a:prstGeom>
          <a:noFill/>
          <a:ln w="9525">
            <a:noFill/>
            <a:miter lim="800000"/>
            <a:headEnd/>
            <a:tailEnd/>
          </a:ln>
          <a:effectLst/>
        </p:spPr>
        <p:txBody>
          <a:bodyPr>
            <a:spAutoFit/>
          </a:bodyPr>
          <a:lstStyle/>
          <a:p>
            <a:pPr eaLnBrk="1" hangingPunct="1"/>
            <a:endParaRPr lang="es-ES" sz="2000" dirty="0" smtClean="0">
              <a:solidFill>
                <a:srgbClr val="0070C0"/>
              </a:solidFill>
              <a:latin typeface="Times New Roman" pitchFamily="18" charset="0"/>
            </a:endParaRPr>
          </a:p>
          <a:p>
            <a:pPr eaLnBrk="1" hangingPunct="1"/>
            <a:r>
              <a:rPr lang="es-ES" sz="2000" dirty="0" err="1" smtClean="0">
                <a:solidFill>
                  <a:srgbClr val="0070C0"/>
                </a:solidFill>
                <a:latin typeface="Times New Roman" pitchFamily="18" charset="0"/>
              </a:rPr>
              <a:t>This</a:t>
            </a:r>
            <a:r>
              <a:rPr lang="es-ES" sz="2000" dirty="0" smtClean="0">
                <a:solidFill>
                  <a:srgbClr val="0070C0"/>
                </a:solidFill>
                <a:latin typeface="Times New Roman" pitchFamily="18" charset="0"/>
              </a:rPr>
              <a:t> </a:t>
            </a:r>
            <a:r>
              <a:rPr lang="es-ES" sz="2000" dirty="0" err="1">
                <a:solidFill>
                  <a:srgbClr val="0070C0"/>
                </a:solidFill>
                <a:latin typeface="Times New Roman" pitchFamily="18" charset="0"/>
              </a:rPr>
              <a:t>population</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based</a:t>
            </a:r>
            <a:r>
              <a:rPr lang="es-ES" sz="2000" dirty="0">
                <a:solidFill>
                  <a:srgbClr val="0070C0"/>
                </a:solidFill>
                <a:latin typeface="Times New Roman" pitchFamily="18" charset="0"/>
              </a:rPr>
              <a:t> case-control </a:t>
            </a:r>
            <a:r>
              <a:rPr lang="es-ES" sz="2000" dirty="0" err="1">
                <a:solidFill>
                  <a:srgbClr val="0070C0"/>
                </a:solidFill>
                <a:latin typeface="Times New Roman" pitchFamily="18" charset="0"/>
              </a:rPr>
              <a:t>study</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indicates</a:t>
            </a:r>
            <a:r>
              <a:rPr lang="es-ES" sz="2000" baseline="30000" dirty="0">
                <a:solidFill>
                  <a:srgbClr val="0070C0"/>
                </a:solidFill>
                <a:latin typeface="Times New Roman" pitchFamily="18" charset="0"/>
              </a:rPr>
              <a:t> </a:t>
            </a:r>
            <a:r>
              <a:rPr lang="es-ES" sz="2000" dirty="0" err="1">
                <a:solidFill>
                  <a:srgbClr val="0070C0"/>
                </a:solidFill>
                <a:latin typeface="Times New Roman" pitchFamily="18" charset="0"/>
              </a:rPr>
              <a:t>that</a:t>
            </a:r>
            <a:r>
              <a:rPr lang="es-ES" sz="2000" dirty="0">
                <a:solidFill>
                  <a:srgbClr val="0070C0"/>
                </a:solidFill>
                <a:latin typeface="Times New Roman" pitchFamily="18" charset="0"/>
              </a:rPr>
              <a:t> usual </a:t>
            </a:r>
            <a:r>
              <a:rPr lang="es-ES" sz="2000" dirty="0" err="1">
                <a:solidFill>
                  <a:srgbClr val="0070C0"/>
                </a:solidFill>
                <a:latin typeface="Times New Roman" pitchFamily="18" charset="0"/>
              </a:rPr>
              <a:t>consumption</a:t>
            </a:r>
            <a:r>
              <a:rPr lang="es-ES" sz="2000" dirty="0">
                <a:solidFill>
                  <a:srgbClr val="0070C0"/>
                </a:solidFill>
                <a:latin typeface="Times New Roman" pitchFamily="18" charset="0"/>
              </a:rPr>
              <a:t> of soya </a:t>
            </a:r>
            <a:r>
              <a:rPr lang="es-ES" sz="2000" dirty="0" err="1">
                <a:solidFill>
                  <a:srgbClr val="0070C0"/>
                </a:solidFill>
                <a:latin typeface="Times New Roman" pitchFamily="18" charset="0"/>
              </a:rPr>
              <a:t>foods</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by</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adults</a:t>
            </a:r>
            <a:r>
              <a:rPr lang="es-ES" sz="2000" dirty="0">
                <a:solidFill>
                  <a:srgbClr val="0070C0"/>
                </a:solidFill>
                <a:latin typeface="Times New Roman" pitchFamily="18" charset="0"/>
              </a:rPr>
              <a:t>, ... </a:t>
            </a:r>
            <a:r>
              <a:rPr lang="es-ES" sz="2000" dirty="0" err="1">
                <a:solidFill>
                  <a:srgbClr val="0070C0"/>
                </a:solidFill>
                <a:latin typeface="Times New Roman" pitchFamily="18" charset="0"/>
              </a:rPr>
              <a:t>is</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associated</a:t>
            </a:r>
            <a:r>
              <a:rPr lang="es-ES" sz="2000" baseline="30000" dirty="0">
                <a:solidFill>
                  <a:srgbClr val="0070C0"/>
                </a:solidFill>
                <a:latin typeface="Times New Roman" pitchFamily="18" charset="0"/>
              </a:rPr>
              <a:t> </a:t>
            </a:r>
            <a:r>
              <a:rPr lang="es-ES" sz="2000" dirty="0" err="1">
                <a:solidFill>
                  <a:srgbClr val="0070C0"/>
                </a:solidFill>
                <a:latin typeface="Times New Roman" pitchFamily="18" charset="0"/>
              </a:rPr>
              <a:t>with</a:t>
            </a:r>
            <a:r>
              <a:rPr lang="es-ES" sz="2000" dirty="0">
                <a:solidFill>
                  <a:srgbClr val="0070C0"/>
                </a:solidFill>
                <a:latin typeface="Times New Roman" pitchFamily="18" charset="0"/>
              </a:rPr>
              <a:t> a </a:t>
            </a:r>
            <a:r>
              <a:rPr lang="es-ES" sz="2000" dirty="0" err="1">
                <a:solidFill>
                  <a:srgbClr val="0070C0"/>
                </a:solidFill>
                <a:latin typeface="Times New Roman" pitchFamily="18" charset="0"/>
              </a:rPr>
              <a:t>significantly</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reduced</a:t>
            </a:r>
            <a:r>
              <a:rPr lang="es-ES" sz="2000" dirty="0">
                <a:solidFill>
                  <a:srgbClr val="0070C0"/>
                </a:solidFill>
                <a:latin typeface="Times New Roman" pitchFamily="18" charset="0"/>
              </a:rPr>
              <a:t> </a:t>
            </a:r>
            <a:r>
              <a:rPr lang="es-ES" sz="2000" dirty="0" err="1">
                <a:solidFill>
                  <a:srgbClr val="0070C0"/>
                </a:solidFill>
                <a:latin typeface="Times New Roman" pitchFamily="18" charset="0"/>
              </a:rPr>
              <a:t>risk</a:t>
            </a:r>
            <a:r>
              <a:rPr lang="es-ES" sz="2000" dirty="0">
                <a:solidFill>
                  <a:srgbClr val="0070C0"/>
                </a:solidFill>
                <a:latin typeface="Times New Roman" pitchFamily="18" charset="0"/>
              </a:rPr>
              <a:t> of endometrial </a:t>
            </a:r>
            <a:r>
              <a:rPr lang="es-ES" sz="2000" dirty="0" err="1">
                <a:solidFill>
                  <a:srgbClr val="0070C0"/>
                </a:solidFill>
                <a:latin typeface="Times New Roman" pitchFamily="18" charset="0"/>
              </a:rPr>
              <a:t>cancer</a:t>
            </a:r>
            <a:r>
              <a:rPr lang="es-ES" sz="2000" dirty="0">
                <a:solidFill>
                  <a:srgbClr val="0070C0"/>
                </a:solidFill>
                <a:latin typeface="Times New Roman" pitchFamily="18" charset="0"/>
              </a:rPr>
              <a:t>....</a:t>
            </a:r>
          </a:p>
          <a:p>
            <a:pPr eaLnBrk="1" hangingPunct="1"/>
            <a:endParaRPr lang="es-ES" sz="2000" dirty="0">
              <a:latin typeface="Times New Roman" pitchFamily="18" charset="0"/>
            </a:endParaRPr>
          </a:p>
          <a:p>
            <a:pPr eaLnBrk="1" hangingPunct="1"/>
            <a:endParaRPr lang="es-ES" sz="2000" dirty="0">
              <a:latin typeface="Times New Roman" pitchFamily="18" charset="0"/>
            </a:endParaRPr>
          </a:p>
          <a:p>
            <a:pPr eaLnBrk="1" hangingPunct="1"/>
            <a:r>
              <a:rPr lang="es-ES" sz="2000" baseline="30000" dirty="0">
                <a:latin typeface="Times New Roman" pitchFamily="18" charset="0"/>
              </a:rPr>
              <a:t> </a:t>
            </a:r>
            <a:r>
              <a:rPr lang="es-ES" sz="2000" dirty="0" err="1">
                <a:latin typeface="Times New Roman" pitchFamily="18" charset="0"/>
              </a:rPr>
              <a:t>Although</a:t>
            </a:r>
            <a:r>
              <a:rPr lang="es-ES" sz="2000" dirty="0">
                <a:latin typeface="Times New Roman" pitchFamily="18" charset="0"/>
              </a:rPr>
              <a:t> </a:t>
            </a:r>
            <a:r>
              <a:rPr lang="es-ES" sz="2000" dirty="0" err="1">
                <a:latin typeface="Times New Roman" pitchFamily="18" charset="0"/>
              </a:rPr>
              <a:t>not</a:t>
            </a:r>
            <a:r>
              <a:rPr lang="es-ES" sz="2000" dirty="0">
                <a:latin typeface="Times New Roman" pitchFamily="18" charset="0"/>
              </a:rPr>
              <a:t> </a:t>
            </a:r>
            <a:r>
              <a:rPr lang="es-ES" sz="2000" dirty="0" err="1">
                <a:latin typeface="Times New Roman" pitchFamily="18" charset="0"/>
              </a:rPr>
              <a:t>all</a:t>
            </a:r>
            <a:r>
              <a:rPr lang="es-ES" sz="2000" dirty="0">
                <a:latin typeface="Times New Roman" pitchFamily="18" charset="0"/>
              </a:rPr>
              <a:t> </a:t>
            </a:r>
            <a:r>
              <a:rPr lang="es-ES" sz="2000" dirty="0" err="1">
                <a:latin typeface="Times New Roman" pitchFamily="18" charset="0"/>
              </a:rPr>
              <a:t>associations</a:t>
            </a:r>
            <a:r>
              <a:rPr lang="es-ES" sz="2000" dirty="0">
                <a:latin typeface="Times New Roman" pitchFamily="18" charset="0"/>
              </a:rPr>
              <a:t> </a:t>
            </a:r>
            <a:r>
              <a:rPr lang="es-ES" sz="2000" dirty="0" err="1">
                <a:latin typeface="Times New Roman" pitchFamily="18" charset="0"/>
              </a:rPr>
              <a:t>were</a:t>
            </a:r>
            <a:r>
              <a:rPr lang="es-ES" sz="2000" dirty="0">
                <a:latin typeface="Times New Roman" pitchFamily="18" charset="0"/>
              </a:rPr>
              <a:t> </a:t>
            </a:r>
            <a:r>
              <a:rPr lang="es-ES" sz="2000" dirty="0" err="1">
                <a:latin typeface="Times New Roman" pitchFamily="18" charset="0"/>
              </a:rPr>
              <a:t>statistically</a:t>
            </a:r>
            <a:r>
              <a:rPr lang="es-ES" sz="2000" dirty="0">
                <a:latin typeface="Times New Roman" pitchFamily="18" charset="0"/>
              </a:rPr>
              <a:t> </a:t>
            </a:r>
            <a:r>
              <a:rPr lang="es-ES" sz="2000" dirty="0" err="1">
                <a:latin typeface="Times New Roman" pitchFamily="18" charset="0"/>
              </a:rPr>
              <a:t>significant</a:t>
            </a:r>
            <a:r>
              <a:rPr lang="es-ES" sz="2000" baseline="30000" dirty="0">
                <a:latin typeface="Times New Roman" pitchFamily="18" charset="0"/>
              </a:rPr>
              <a:t> </a:t>
            </a:r>
            <a:r>
              <a:rPr lang="es-ES" sz="2000" dirty="0">
                <a:latin typeface="Times New Roman" pitchFamily="18" charset="0"/>
              </a:rPr>
              <a:t>in </a:t>
            </a:r>
            <a:r>
              <a:rPr lang="es-ES" sz="2000" dirty="0" err="1">
                <a:latin typeface="Times New Roman" pitchFamily="18" charset="0"/>
              </a:rPr>
              <a:t>subgroup</a:t>
            </a:r>
            <a:r>
              <a:rPr lang="es-ES" sz="2000" dirty="0">
                <a:latin typeface="Times New Roman" pitchFamily="18" charset="0"/>
              </a:rPr>
              <a:t> </a:t>
            </a:r>
            <a:r>
              <a:rPr lang="es-ES" sz="2000" dirty="0" err="1">
                <a:latin typeface="Times New Roman" pitchFamily="18" charset="0"/>
              </a:rPr>
              <a:t>analyses</a:t>
            </a:r>
            <a:r>
              <a:rPr lang="es-ES" sz="2000" dirty="0">
                <a:latin typeface="Times New Roman" pitchFamily="18" charset="0"/>
              </a:rPr>
              <a:t>, </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different</a:t>
            </a:r>
            <a:r>
              <a:rPr lang="es-ES" sz="2000" dirty="0">
                <a:latin typeface="Times New Roman" pitchFamily="18" charset="0"/>
              </a:rPr>
              <a:t> </a:t>
            </a:r>
            <a:r>
              <a:rPr lang="es-ES" sz="2000" dirty="0" err="1">
                <a:latin typeface="Times New Roman" pitchFamily="18" charset="0"/>
              </a:rPr>
              <a:t>measurements</a:t>
            </a:r>
            <a:r>
              <a:rPr lang="es-ES" sz="2000" dirty="0">
                <a:latin typeface="Times New Roman" pitchFamily="18" charset="0"/>
              </a:rPr>
              <a:t> </a:t>
            </a:r>
            <a:r>
              <a:rPr lang="es-ES" sz="2000" dirty="0" err="1">
                <a:latin typeface="Times New Roman" pitchFamily="18" charset="0"/>
              </a:rPr>
              <a:t>produced</a:t>
            </a:r>
            <a:r>
              <a:rPr lang="es-ES" sz="2000" dirty="0">
                <a:latin typeface="Times New Roman" pitchFamily="18" charset="0"/>
              </a:rPr>
              <a:t> similar</a:t>
            </a:r>
            <a:r>
              <a:rPr lang="es-ES" sz="2000" baseline="30000" dirty="0">
                <a:latin typeface="Times New Roman" pitchFamily="18" charset="0"/>
              </a:rPr>
              <a:t> </a:t>
            </a:r>
            <a:r>
              <a:rPr lang="es-ES" sz="2000" dirty="0" err="1">
                <a:latin typeface="Times New Roman" pitchFamily="18" charset="0"/>
              </a:rPr>
              <a:t>results</a:t>
            </a:r>
            <a:r>
              <a:rPr lang="es-ES" sz="2000" dirty="0">
                <a:latin typeface="Times New Roman" pitchFamily="18" charset="0"/>
              </a:rPr>
              <a:t>.</a:t>
            </a:r>
          </a:p>
          <a:p>
            <a:pPr eaLnBrk="1" hangingPunct="1"/>
            <a:endParaRPr lang="es-ES" sz="2000" dirty="0">
              <a:latin typeface="Times New Roman" pitchFamily="18" charset="0"/>
            </a:endParaRPr>
          </a:p>
          <a:p>
            <a:pPr eaLnBrk="1" hangingPunct="1"/>
            <a:endParaRPr lang="es-ES" sz="2000" dirty="0">
              <a:latin typeface="Times New Roman" pitchFamily="18" charset="0"/>
            </a:endParaRPr>
          </a:p>
          <a:p>
            <a:pPr eaLnBrk="1" hangingPunct="1"/>
            <a:r>
              <a:rPr lang="es-ES" sz="2000" baseline="30000" dirty="0">
                <a:latin typeface="Times New Roman" pitchFamily="18" charset="0"/>
              </a:rPr>
              <a:t> </a:t>
            </a:r>
          </a:p>
          <a:p>
            <a:pPr eaLnBrk="1" hangingPunct="1"/>
            <a:endParaRPr lang="es-ES" sz="2000" baseline="30000" dirty="0">
              <a:latin typeface="Times New Roman" pitchFamily="18" charset="0"/>
            </a:endParaRPr>
          </a:p>
          <a:p>
            <a:pPr eaLnBrk="1" hangingPunct="1"/>
            <a:endParaRPr lang="es-ES" sz="2000" dirty="0">
              <a:latin typeface="Times New Roman" pitchFamily="18" charset="0"/>
            </a:endParaRPr>
          </a:p>
          <a:p>
            <a:r>
              <a:rPr lang="es-ES" sz="2000" dirty="0">
                <a:latin typeface="Times New Roman" pitchFamily="18" charset="0"/>
              </a:rPr>
              <a:t>...</a:t>
            </a:r>
            <a:r>
              <a:rPr lang="es-ES" sz="2000" dirty="0" err="1">
                <a:latin typeface="Times New Roman" pitchFamily="18" charset="0"/>
              </a:rPr>
              <a:t>Studies</a:t>
            </a:r>
            <a:r>
              <a:rPr lang="es-ES" sz="2000" dirty="0">
                <a:latin typeface="Times New Roman" pitchFamily="18" charset="0"/>
              </a:rPr>
              <a:t> </a:t>
            </a:r>
            <a:r>
              <a:rPr lang="es-ES" sz="2000" dirty="0" err="1">
                <a:latin typeface="Times New Roman" pitchFamily="18" charset="0"/>
              </a:rPr>
              <a:t>with</a:t>
            </a:r>
            <a:r>
              <a:rPr lang="es-ES" sz="2000" dirty="0">
                <a:latin typeface="Times New Roman" pitchFamily="18" charset="0"/>
              </a:rPr>
              <a:t> </a:t>
            </a:r>
            <a:r>
              <a:rPr lang="es-ES" sz="2000" dirty="0" err="1">
                <a:latin typeface="Times New Roman" pitchFamily="18" charset="0"/>
              </a:rPr>
              <a:t>measured</a:t>
            </a:r>
            <a:r>
              <a:rPr lang="es-ES" sz="2000" dirty="0">
                <a:latin typeface="Times New Roman" pitchFamily="18" charset="0"/>
              </a:rPr>
              <a:t> </a:t>
            </a:r>
            <a:r>
              <a:rPr lang="es-ES" sz="2000" dirty="0" err="1">
                <a:latin typeface="Times New Roman" pitchFamily="18" charset="0"/>
              </a:rPr>
              <a:t>oestrogen</a:t>
            </a:r>
            <a:r>
              <a:rPr lang="es-ES" sz="2000" baseline="30000" dirty="0">
                <a:latin typeface="Times New Roman" pitchFamily="18" charset="0"/>
              </a:rPr>
              <a:t> </a:t>
            </a:r>
            <a:r>
              <a:rPr lang="es-ES" sz="2000" dirty="0" err="1">
                <a:latin typeface="Times New Roman" pitchFamily="18" charset="0"/>
              </a:rPr>
              <a:t>concentrations</a:t>
            </a:r>
            <a:r>
              <a:rPr lang="es-ES" sz="2000" dirty="0">
                <a:latin typeface="Times New Roman" pitchFamily="18" charset="0"/>
              </a:rPr>
              <a:t> are </a:t>
            </a:r>
            <a:r>
              <a:rPr lang="es-ES" sz="2000" dirty="0" err="1">
                <a:latin typeface="Times New Roman" pitchFamily="18" charset="0"/>
              </a:rPr>
              <a:t>needed</a:t>
            </a:r>
            <a:r>
              <a:rPr lang="es-ES" sz="2000" dirty="0">
                <a:latin typeface="Times New Roman" pitchFamily="18" charset="0"/>
              </a:rPr>
              <a:t> </a:t>
            </a:r>
            <a:r>
              <a:rPr lang="es-ES" sz="2000" dirty="0" err="1">
                <a:latin typeface="Times New Roman" pitchFamily="18" charset="0"/>
              </a:rPr>
              <a:t>to</a:t>
            </a:r>
            <a:r>
              <a:rPr lang="es-ES" sz="2000" dirty="0">
                <a:latin typeface="Times New Roman" pitchFamily="18" charset="0"/>
              </a:rPr>
              <a:t> </a:t>
            </a:r>
            <a:r>
              <a:rPr lang="es-ES" sz="2000" dirty="0" err="1">
                <a:latin typeface="Times New Roman" pitchFamily="18" charset="0"/>
              </a:rPr>
              <a:t>better</a:t>
            </a:r>
            <a:r>
              <a:rPr lang="es-ES" sz="2000" dirty="0">
                <a:latin typeface="Times New Roman" pitchFamily="18" charset="0"/>
              </a:rPr>
              <a:t> </a:t>
            </a:r>
            <a:r>
              <a:rPr lang="es-ES" sz="2000" dirty="0" err="1">
                <a:latin typeface="Times New Roman" pitchFamily="18" charset="0"/>
              </a:rPr>
              <a:t>understand</a:t>
            </a:r>
            <a:r>
              <a:rPr lang="es-ES" sz="2000" dirty="0">
                <a:latin typeface="Times New Roman" pitchFamily="18" charset="0"/>
              </a:rPr>
              <a:t> </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joint</a:t>
            </a:r>
            <a:r>
              <a:rPr lang="es-ES" sz="2000" dirty="0">
                <a:latin typeface="Times New Roman" pitchFamily="18" charset="0"/>
              </a:rPr>
              <a:t> </a:t>
            </a:r>
            <a:r>
              <a:rPr lang="es-ES" sz="2000" dirty="0" err="1">
                <a:latin typeface="Times New Roman" pitchFamily="18" charset="0"/>
              </a:rPr>
              <a:t>effect</a:t>
            </a:r>
            <a:r>
              <a:rPr lang="es-ES" sz="2000" baseline="30000" dirty="0">
                <a:latin typeface="Times New Roman" pitchFamily="18" charset="0"/>
              </a:rPr>
              <a:t> </a:t>
            </a:r>
            <a:r>
              <a:rPr lang="es-ES" sz="2000" dirty="0">
                <a:latin typeface="Times New Roman" pitchFamily="18" charset="0"/>
              </a:rPr>
              <a:t>of soya and </a:t>
            </a:r>
            <a:r>
              <a:rPr lang="es-ES" sz="2000" dirty="0" err="1">
                <a:latin typeface="Times New Roman" pitchFamily="18" charset="0"/>
              </a:rPr>
              <a:t>endogenous</a:t>
            </a:r>
            <a:r>
              <a:rPr lang="es-ES" sz="2000" dirty="0">
                <a:latin typeface="Times New Roman" pitchFamily="18" charset="0"/>
              </a:rPr>
              <a:t> </a:t>
            </a:r>
            <a:r>
              <a:rPr lang="es-ES" sz="2000" dirty="0" err="1">
                <a:latin typeface="Times New Roman" pitchFamily="18" charset="0"/>
              </a:rPr>
              <a:t>oestrogen</a:t>
            </a:r>
            <a:r>
              <a:rPr lang="es-ES" sz="2000" dirty="0">
                <a:latin typeface="Times New Roman" pitchFamily="18" charset="0"/>
              </a:rPr>
              <a:t> </a:t>
            </a:r>
            <a:r>
              <a:rPr lang="es-ES" sz="2000" dirty="0" err="1">
                <a:latin typeface="Times New Roman" pitchFamily="18" charset="0"/>
              </a:rPr>
              <a:t>on</a:t>
            </a:r>
            <a:r>
              <a:rPr lang="es-ES" sz="2000" dirty="0">
                <a:latin typeface="Times New Roman" pitchFamily="18" charset="0"/>
              </a:rPr>
              <a:t> endometrial </a:t>
            </a:r>
            <a:r>
              <a:rPr lang="es-ES" sz="2000" dirty="0" err="1">
                <a:latin typeface="Times New Roman" pitchFamily="18" charset="0"/>
              </a:rPr>
              <a:t>cancer</a:t>
            </a:r>
            <a:r>
              <a:rPr lang="es-ES" sz="2000" dirty="0">
                <a:latin typeface="Times New Roman" pitchFamily="18" charset="0"/>
              </a:rPr>
              <a:t> </a:t>
            </a:r>
            <a:r>
              <a:rPr lang="es-ES" sz="2000" dirty="0" err="1">
                <a:latin typeface="Times New Roman" pitchFamily="18" charset="0"/>
              </a:rPr>
              <a:t>risk</a:t>
            </a:r>
            <a:r>
              <a:rPr lang="es-ES" sz="2000" dirty="0">
                <a:latin typeface="Times New Roman" pitchFamily="18" charset="0"/>
              </a:rPr>
              <a:t>.</a:t>
            </a:r>
          </a:p>
        </p:txBody>
      </p:sp>
      <p:sp>
        <p:nvSpPr>
          <p:cNvPr id="39946" name="AutoShape 10"/>
          <p:cNvSpPr>
            <a:spLocks noChangeArrowheads="1"/>
          </p:cNvSpPr>
          <p:nvPr/>
        </p:nvSpPr>
        <p:spPr bwMode="auto">
          <a:xfrm>
            <a:off x="2286000" y="4495800"/>
            <a:ext cx="304800" cy="457200"/>
          </a:xfrm>
          <a:prstGeom prst="upDownArrow">
            <a:avLst>
              <a:gd name="adj1" fmla="val 50000"/>
              <a:gd name="adj2" fmla="val 30000"/>
            </a:avLst>
          </a:prstGeom>
          <a:solidFill>
            <a:srgbClr val="FF7C80"/>
          </a:solidFill>
          <a:ln w="9525">
            <a:solidFill>
              <a:schemeClr val="tx1"/>
            </a:solidFill>
            <a:miter lim="800000"/>
            <a:headEnd/>
            <a:tailEnd/>
          </a:ln>
          <a:effectLst/>
        </p:spPr>
        <p:txBody>
          <a:bodyPr wrap="none" anchor="ctr"/>
          <a:lstStyle/>
          <a:p>
            <a:endParaRPr lang="en-US"/>
          </a:p>
        </p:txBody>
      </p:sp>
      <p:sp>
        <p:nvSpPr>
          <p:cNvPr id="39947" name="Text Box 11"/>
          <p:cNvSpPr txBox="1">
            <a:spLocks noChangeArrowheads="1"/>
          </p:cNvSpPr>
          <p:nvPr/>
        </p:nvSpPr>
        <p:spPr bwMode="auto">
          <a:xfrm>
            <a:off x="838200" y="4876800"/>
            <a:ext cx="4191000" cy="457200"/>
          </a:xfrm>
          <a:prstGeom prst="rect">
            <a:avLst/>
          </a:prstGeom>
          <a:noFill/>
          <a:ln w="9525">
            <a:noFill/>
            <a:miter lim="800000"/>
            <a:headEnd/>
            <a:tailEnd/>
          </a:ln>
          <a:effectLst/>
        </p:spPr>
        <p:txBody>
          <a:bodyPr>
            <a:spAutoFit/>
          </a:bodyPr>
          <a:lstStyle/>
          <a:p>
            <a:pPr eaLnBrk="1" hangingPunct="1">
              <a:spcBef>
                <a:spcPct val="50000"/>
              </a:spcBef>
            </a:pPr>
            <a:endParaRPr lang="en-US" sz="2400">
              <a:latin typeface="Times New Roman" pitchFamily="18" charset="0"/>
            </a:endParaRPr>
          </a:p>
        </p:txBody>
      </p:sp>
      <p:sp>
        <p:nvSpPr>
          <p:cNvPr id="39948" name="Text Box 12"/>
          <p:cNvSpPr txBox="1">
            <a:spLocks noChangeArrowheads="1"/>
          </p:cNvSpPr>
          <p:nvPr/>
        </p:nvSpPr>
        <p:spPr bwMode="auto">
          <a:xfrm>
            <a:off x="762000" y="4953000"/>
            <a:ext cx="3276600" cy="466725"/>
          </a:xfrm>
          <a:prstGeom prst="rect">
            <a:avLst/>
          </a:prstGeom>
          <a:solidFill>
            <a:srgbClr val="FF5050"/>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FF66"/>
                </a:solidFill>
                <a:latin typeface="Times New Roman" pitchFamily="18" charset="0"/>
              </a:rPr>
              <a:t>Limitations of the study</a:t>
            </a:r>
            <a:endParaRPr lang="en-US" sz="2400">
              <a:solidFill>
                <a:srgbClr val="FFFF66"/>
              </a:solidFill>
              <a:latin typeface="Times New Roman" pitchFamily="18" charset="0"/>
            </a:endParaRPr>
          </a:p>
        </p:txBody>
      </p:sp>
      <p:sp>
        <p:nvSpPr>
          <p:cNvPr id="39949" name="AutoShape 13"/>
          <p:cNvSpPr>
            <a:spLocks noChangeArrowheads="1"/>
          </p:cNvSpPr>
          <p:nvPr/>
        </p:nvSpPr>
        <p:spPr bwMode="auto">
          <a:xfrm>
            <a:off x="2286000" y="5486400"/>
            <a:ext cx="304800" cy="381000"/>
          </a:xfrm>
          <a:prstGeom prst="upDownArrow">
            <a:avLst>
              <a:gd name="adj1" fmla="val 50000"/>
              <a:gd name="adj2" fmla="val 25000"/>
            </a:avLst>
          </a:prstGeom>
          <a:solidFill>
            <a:srgbClr val="FF7C80"/>
          </a:solidFill>
          <a:ln w="9525">
            <a:solidFill>
              <a:schemeClr val="tx1"/>
            </a:solidFill>
            <a:miter lim="800000"/>
            <a:headEnd/>
            <a:tailEnd/>
          </a:ln>
          <a:effectLst/>
        </p:spPr>
        <p:txBody>
          <a:bodyPr wrap="none" anchor="ctr"/>
          <a:lstStyle/>
          <a:p>
            <a:endParaRPr lang="en-US"/>
          </a:p>
        </p:txBody>
      </p:sp>
      <p:sp>
        <p:nvSpPr>
          <p:cNvPr id="39950" name="Text Box 14"/>
          <p:cNvSpPr txBox="1">
            <a:spLocks noChangeArrowheads="1"/>
          </p:cNvSpPr>
          <p:nvPr/>
        </p:nvSpPr>
        <p:spPr bwMode="auto">
          <a:xfrm>
            <a:off x="1447800" y="3276600"/>
            <a:ext cx="2971800" cy="457200"/>
          </a:xfrm>
          <a:prstGeom prst="rect">
            <a:avLst/>
          </a:prstGeom>
          <a:solidFill>
            <a:srgbClr val="FFFF66"/>
          </a:solidFill>
          <a:ln w="9525">
            <a:noFill/>
            <a:miter lim="800000"/>
            <a:headEnd/>
            <a:tailEnd/>
          </a:ln>
          <a:effectLst/>
        </p:spPr>
        <p:txBody>
          <a:bodyPr>
            <a:spAutoFit/>
          </a:bodyPr>
          <a:lstStyle/>
          <a:p>
            <a:pPr eaLnBrk="1" hangingPunct="1">
              <a:spcBef>
                <a:spcPct val="50000"/>
              </a:spcBef>
            </a:pPr>
            <a:r>
              <a:rPr lang="es-ES_tradnl" sz="2400" dirty="0" err="1">
                <a:solidFill>
                  <a:srgbClr val="FF5050"/>
                </a:solidFill>
                <a:latin typeface="Times New Roman" pitchFamily="18" charset="0"/>
              </a:rPr>
              <a:t>Conclusion</a:t>
            </a:r>
            <a:r>
              <a:rPr lang="es-ES_tradnl" sz="2400" dirty="0">
                <a:solidFill>
                  <a:srgbClr val="FF5050"/>
                </a:solidFill>
                <a:latin typeface="Times New Roman" pitchFamily="18" charset="0"/>
              </a:rPr>
              <a:t>/</a:t>
            </a:r>
            <a:r>
              <a:rPr lang="es-ES_tradnl" sz="2400" dirty="0" err="1">
                <a:solidFill>
                  <a:srgbClr val="FF5050"/>
                </a:solidFill>
                <a:latin typeface="Times New Roman" pitchFamily="18" charset="0"/>
              </a:rPr>
              <a:t>Hypotesis</a:t>
            </a:r>
            <a:endParaRPr lang="en-US" sz="2400" dirty="0">
              <a:solidFill>
                <a:srgbClr val="FF5050"/>
              </a:solidFill>
              <a:latin typeface="Times New Roman" pitchFamily="18" charset="0"/>
            </a:endParaRPr>
          </a:p>
        </p:txBody>
      </p:sp>
      <p:sp>
        <p:nvSpPr>
          <p:cNvPr id="39951" name="AutoShape 15"/>
          <p:cNvSpPr>
            <a:spLocks noChangeArrowheads="1"/>
          </p:cNvSpPr>
          <p:nvPr/>
        </p:nvSpPr>
        <p:spPr bwMode="auto">
          <a:xfrm>
            <a:off x="3124200" y="3048000"/>
            <a:ext cx="304800" cy="228600"/>
          </a:xfrm>
          <a:prstGeom prst="upDownArrow">
            <a:avLst>
              <a:gd name="adj1" fmla="val 50000"/>
              <a:gd name="adj2" fmla="val 20000"/>
            </a:avLst>
          </a:prstGeom>
          <a:solidFill>
            <a:srgbClr val="FFFF66"/>
          </a:solidFill>
          <a:ln w="9525">
            <a:solidFill>
              <a:schemeClr val="tx1"/>
            </a:solidFill>
            <a:miter lim="800000"/>
            <a:headEnd/>
            <a:tailEnd/>
          </a:ln>
          <a:effectLst/>
        </p:spPr>
        <p:txBody>
          <a:bodyPr wrap="none" anchor="ctr"/>
          <a:lstStyle/>
          <a:p>
            <a:endParaRPr lang="en-US"/>
          </a:p>
        </p:txBody>
      </p:sp>
      <p:sp>
        <p:nvSpPr>
          <p:cNvPr id="39952" name="Text Box 16"/>
          <p:cNvSpPr txBox="1">
            <a:spLocks noChangeArrowheads="1"/>
          </p:cNvSpPr>
          <p:nvPr/>
        </p:nvSpPr>
        <p:spPr bwMode="auto">
          <a:xfrm>
            <a:off x="5715000" y="6375400"/>
            <a:ext cx="3352800" cy="406400"/>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000" b="1" i="1">
                <a:latin typeface="Arial Narrow" pitchFamily="34" charset="0"/>
              </a:rPr>
              <a:t>Block II. Writing the article </a:t>
            </a:r>
          </a:p>
        </p:txBody>
      </p:sp>
    </p:spTree>
    <p:extLst>
      <p:ext uri="{BB962C8B-B14F-4D97-AF65-F5344CB8AC3E}">
        <p14:creationId xmlns:p14="http://schemas.microsoft.com/office/powerpoint/2010/main" xmlns="" val="101298332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References</a:t>
            </a:r>
            <a:endParaRPr lang="en-US" sz="5400" dirty="0">
              <a:solidFill>
                <a:schemeClr val="bg2">
                  <a:lumMod val="10000"/>
                </a:schemeClr>
              </a:solidFill>
              <a:latin typeface="Algerian" pitchFamily="82"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457200" y="2590800"/>
            <a:ext cx="8382000" cy="4114800"/>
          </a:xfrm>
        </p:spPr>
        <p:txBody>
          <a:bodyPr/>
          <a:lstStyle/>
          <a:p>
            <a:pPr>
              <a:lnSpc>
                <a:spcPct val="80000"/>
              </a:lnSpc>
            </a:pPr>
            <a:r>
              <a:rPr lang="en-US" sz="2800" dirty="0">
                <a:solidFill>
                  <a:srgbClr val="000000"/>
                </a:solidFill>
                <a:latin typeface="Verdana" pitchFamily="34" charset="0"/>
                <a:cs typeface="Times New Roman" pitchFamily="18" charset="0"/>
              </a:rPr>
              <a:t>W</a:t>
            </a:r>
            <a:r>
              <a:rPr lang="en-US" sz="2800" dirty="0">
                <a:cs typeface="Times New Roman" pitchFamily="18" charset="0"/>
              </a:rPr>
              <a:t>henever you draw upon previously published work, you </a:t>
            </a:r>
            <a:r>
              <a:rPr lang="en-US" sz="2800" b="1" dirty="0">
                <a:cs typeface="Times New Roman" pitchFamily="18" charset="0"/>
              </a:rPr>
              <a:t>must</a:t>
            </a:r>
            <a:r>
              <a:rPr lang="en-US" sz="2800" dirty="0">
                <a:cs typeface="Times New Roman" pitchFamily="18" charset="0"/>
              </a:rPr>
              <a:t> acknowledge the source</a:t>
            </a:r>
          </a:p>
          <a:p>
            <a:pPr>
              <a:lnSpc>
                <a:spcPct val="80000"/>
              </a:lnSpc>
            </a:pPr>
            <a:r>
              <a:rPr lang="en-US" sz="2800" dirty="0">
                <a:cs typeface="Times New Roman" pitchFamily="18" charset="0"/>
              </a:rPr>
              <a:t>Any information not from your experiment and not ‘common knowledge’ should be recognized by a citation </a:t>
            </a:r>
          </a:p>
          <a:p>
            <a:pPr>
              <a:lnSpc>
                <a:spcPct val="80000"/>
              </a:lnSpc>
            </a:pPr>
            <a:r>
              <a:rPr lang="en-US" sz="2800" dirty="0">
                <a:cs typeface="Times New Roman" pitchFamily="18" charset="0"/>
              </a:rPr>
              <a:t>How references are presented varies considerably - refer to notes for authors for the specific journal </a:t>
            </a:r>
          </a:p>
          <a:p>
            <a:pPr>
              <a:lnSpc>
                <a:spcPct val="80000"/>
              </a:lnSpc>
            </a:pPr>
            <a:r>
              <a:rPr lang="en-US" sz="2800" dirty="0">
                <a:cs typeface="Times New Roman" pitchFamily="18" charset="0"/>
              </a:rPr>
              <a:t>Avoid references that are difficult to find</a:t>
            </a:r>
          </a:p>
          <a:p>
            <a:pPr>
              <a:lnSpc>
                <a:spcPct val="80000"/>
              </a:lnSpc>
            </a:pPr>
            <a:r>
              <a:rPr lang="en-US" sz="2800" dirty="0">
                <a:cs typeface="Times New Roman" pitchFamily="18" charset="0"/>
              </a:rPr>
              <a:t>Avoid listing related references that were not important to the </a:t>
            </a:r>
            <a:r>
              <a:rPr lang="en-US" sz="2800" dirty="0" smtClean="0">
                <a:cs typeface="Times New Roman" pitchFamily="18" charset="0"/>
              </a:rPr>
              <a:t>study</a:t>
            </a:r>
            <a:endParaRPr lang="en-US" sz="2400" dirty="0">
              <a:cs typeface="Times New Roman" pitchFamily="18" charset="0"/>
            </a:endParaRPr>
          </a:p>
          <a:p>
            <a:pPr>
              <a:lnSpc>
                <a:spcPct val="80000"/>
              </a:lnSpc>
              <a:buFontTx/>
              <a:buNone/>
            </a:pPr>
            <a:endParaRPr lang="en-US" sz="2800" dirty="0"/>
          </a:p>
        </p:txBody>
      </p:sp>
      <p:sp>
        <p:nvSpPr>
          <p:cNvPr id="70658" name="Rectangle 2"/>
          <p:cNvSpPr>
            <a:spLocks noGrp="1" noChangeArrowheads="1"/>
          </p:cNvSpPr>
          <p:nvPr>
            <p:ph type="title"/>
          </p:nvPr>
        </p:nvSpPr>
        <p:spPr>
          <a:xfrm>
            <a:off x="457200" y="1371599"/>
            <a:ext cx="8229600" cy="1143000"/>
          </a:xfrm>
        </p:spPr>
        <p:txBody>
          <a:bodyPr/>
          <a:lstStyle/>
          <a:p>
            <a:r>
              <a:rPr lang="en-US" b="1" dirty="0"/>
              <a:t>References</a:t>
            </a:r>
          </a:p>
        </p:txBody>
      </p:sp>
    </p:spTree>
    <p:extLst>
      <p:ext uri="{BB962C8B-B14F-4D97-AF65-F5344CB8AC3E}">
        <p14:creationId xmlns:p14="http://schemas.microsoft.com/office/powerpoint/2010/main" xmlns="" val="2230631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381000" y="2286000"/>
            <a:ext cx="8229600" cy="4267200"/>
          </a:xfrm>
        </p:spPr>
        <p:txBody>
          <a:bodyPr/>
          <a:lstStyle/>
          <a:p>
            <a:pPr>
              <a:lnSpc>
                <a:spcPct val="90000"/>
              </a:lnSpc>
              <a:buFontTx/>
              <a:buNone/>
            </a:pPr>
            <a:r>
              <a:rPr lang="en-US" dirty="0"/>
              <a:t>   Uses the author's name and date of publication in the body of the text, and the bibliography is given alphabetically by author </a:t>
            </a:r>
          </a:p>
          <a:p>
            <a:pPr lvl="1">
              <a:lnSpc>
                <a:spcPct val="90000"/>
              </a:lnSpc>
            </a:pPr>
            <a:r>
              <a:rPr lang="en-US" dirty="0"/>
              <a:t>Adams, A.B. (1983a) Article title: subtitle. Journal Title 46 (Suppl. 2), 617-619</a:t>
            </a:r>
          </a:p>
          <a:p>
            <a:pPr lvl="1">
              <a:lnSpc>
                <a:spcPct val="90000"/>
              </a:lnSpc>
            </a:pPr>
            <a:r>
              <a:rPr lang="en-US" dirty="0"/>
              <a:t>Adams, A.B. (1983b) Book Title. Publisher, New York.  </a:t>
            </a:r>
          </a:p>
          <a:p>
            <a:pPr lvl="1">
              <a:lnSpc>
                <a:spcPct val="90000"/>
              </a:lnSpc>
            </a:pPr>
            <a:r>
              <a:rPr lang="en-US" dirty="0"/>
              <a:t>Bennett, W.P., Hoskins, M.A., Brady, F.P. et al. (1993) Article title. Journal Title 334 , 31-35.  </a:t>
            </a:r>
          </a:p>
        </p:txBody>
      </p:sp>
      <p:sp>
        <p:nvSpPr>
          <p:cNvPr id="94210" name="Rectangle 2"/>
          <p:cNvSpPr>
            <a:spLocks noGrp="1" noChangeArrowheads="1"/>
          </p:cNvSpPr>
          <p:nvPr>
            <p:ph type="title"/>
          </p:nvPr>
        </p:nvSpPr>
        <p:spPr/>
        <p:txBody>
          <a:bodyPr>
            <a:normAutofit fontScale="90000"/>
          </a:bodyPr>
          <a:lstStyle/>
          <a:p>
            <a:r>
              <a:rPr lang="en-US" b="1"/>
              <a:t>Harvard Reference Style</a:t>
            </a:r>
          </a:p>
        </p:txBody>
      </p:sp>
    </p:spTree>
    <p:extLst>
      <p:ext uri="{BB962C8B-B14F-4D97-AF65-F5344CB8AC3E}">
        <p14:creationId xmlns:p14="http://schemas.microsoft.com/office/powerpoint/2010/main" xmlns="" val="42921001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3918803"/>
          </a:xfrm>
        </p:spPr>
        <p:txBody>
          <a:bodyPr/>
          <a:lstStyle/>
          <a:p>
            <a:r>
              <a:rPr lang="en-US" dirty="0" smtClean="0"/>
              <a:t>Example :</a:t>
            </a:r>
          </a:p>
          <a:p>
            <a:pPr>
              <a:buNone/>
            </a:pPr>
            <a:endParaRPr lang="en-US" dirty="0" smtClean="0"/>
          </a:p>
          <a:p>
            <a:pPr>
              <a:buNone/>
            </a:pPr>
            <a:r>
              <a:rPr lang="en-US" dirty="0" smtClean="0"/>
              <a:t>     Chen X, </a:t>
            </a:r>
            <a:r>
              <a:rPr lang="en-US" dirty="0" err="1" smtClean="0"/>
              <a:t>Ba</a:t>
            </a:r>
            <a:r>
              <a:rPr lang="en-US" dirty="0" smtClean="0"/>
              <a:t> Y, Ma L, </a:t>
            </a:r>
            <a:r>
              <a:rPr lang="en-US" dirty="0" err="1" smtClean="0"/>
              <a:t>Cai</a:t>
            </a:r>
            <a:r>
              <a:rPr lang="en-US" dirty="0" smtClean="0"/>
              <a:t> X, Yin Y, Wang K </a:t>
            </a:r>
            <a:r>
              <a:rPr lang="en-US" dirty="0" smtClean="0">
                <a:latin typeface="Informal Roman" pitchFamily="66" charset="0"/>
              </a:rPr>
              <a:t>et al., </a:t>
            </a:r>
            <a:r>
              <a:rPr lang="en-US" dirty="0" smtClean="0">
                <a:latin typeface="Calibri" pitchFamily="34" charset="0"/>
              </a:rPr>
              <a:t>(2008).</a:t>
            </a:r>
          </a:p>
          <a:p>
            <a:pPr>
              <a:buNone/>
            </a:pPr>
            <a:r>
              <a:rPr lang="en-US" dirty="0" smtClean="0">
                <a:latin typeface="Calibri" pitchFamily="34" charset="0"/>
              </a:rPr>
              <a:t>     Characterization of </a:t>
            </a:r>
            <a:r>
              <a:rPr lang="en-US" dirty="0" err="1" smtClean="0">
                <a:latin typeface="Calibri" pitchFamily="34" charset="0"/>
              </a:rPr>
              <a:t>microRNAs</a:t>
            </a:r>
            <a:r>
              <a:rPr lang="en-US" dirty="0" smtClean="0">
                <a:latin typeface="Calibri" pitchFamily="34" charset="0"/>
              </a:rPr>
              <a:t> in </a:t>
            </a:r>
            <a:r>
              <a:rPr lang="en-US" dirty="0" err="1" smtClean="0">
                <a:latin typeface="Calibri" pitchFamily="34" charset="0"/>
              </a:rPr>
              <a:t>serum:a</a:t>
            </a:r>
            <a:r>
              <a:rPr lang="en-US" dirty="0" smtClean="0">
                <a:latin typeface="Calibri" pitchFamily="34" charset="0"/>
              </a:rPr>
              <a:t> novel class of biomarkers for diagnosis of cancer and diseases. </a:t>
            </a:r>
            <a:r>
              <a:rPr lang="en-US" dirty="0" smtClean="0">
                <a:latin typeface="Informal Roman" pitchFamily="66" charset="0"/>
              </a:rPr>
              <a:t>Cell Research</a:t>
            </a:r>
            <a:r>
              <a:rPr lang="en-US" dirty="0" smtClean="0">
                <a:latin typeface="Calibri" pitchFamily="34" charset="0"/>
              </a:rPr>
              <a:t>, 18(10), 997-1006</a:t>
            </a:r>
            <a:endParaRPr lang="en-US" dirty="0" smtClean="0">
              <a:latin typeface="Informal Roman" pitchFamily="66" charset="0"/>
            </a:endParaRPr>
          </a:p>
          <a:p>
            <a:endParaRPr lang="en-US" dirty="0"/>
          </a:p>
        </p:txBody>
      </p:sp>
      <p:sp>
        <p:nvSpPr>
          <p:cNvPr id="2" name="Title 1"/>
          <p:cNvSpPr>
            <a:spLocks noGrp="1"/>
          </p:cNvSpPr>
          <p:nvPr>
            <p:ph type="title"/>
          </p:nvPr>
        </p:nvSpPr>
        <p:spPr/>
        <p:txBody>
          <a:bodyPr>
            <a:normAutofit fontScale="90000"/>
          </a:bodyPr>
          <a:lstStyle/>
          <a:p>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a:xfrm>
            <a:off x="457200" y="2362200"/>
            <a:ext cx="8229600" cy="4267200"/>
          </a:xfrm>
        </p:spPr>
        <p:txBody>
          <a:bodyPr>
            <a:normAutofit lnSpcReduction="10000"/>
          </a:bodyPr>
          <a:lstStyle/>
          <a:p>
            <a:pPr>
              <a:buFontTx/>
              <a:buNone/>
            </a:pPr>
            <a:r>
              <a:rPr lang="en-US" sz="3000" dirty="0"/>
              <a:t>   Uses a number series to indicate references; bibliographies list these in numerical order as they appear in the text</a:t>
            </a:r>
          </a:p>
          <a:p>
            <a:pPr lvl="1">
              <a:buFontTx/>
              <a:buNone/>
            </a:pPr>
            <a:r>
              <a:rPr lang="en-US" sz="2600" dirty="0"/>
              <a:t>   1. Adams, A.B. (1983) Article title: subtitle. Journal Title 46 (Suppl. 2), 617-619. </a:t>
            </a:r>
          </a:p>
          <a:p>
            <a:pPr lvl="1">
              <a:buFontTx/>
              <a:buNone/>
            </a:pPr>
            <a:r>
              <a:rPr lang="en-US" sz="2600" dirty="0"/>
              <a:t>   2. </a:t>
            </a:r>
            <a:r>
              <a:rPr lang="en-US" sz="2600" dirty="0" err="1"/>
              <a:t>Lessells</a:t>
            </a:r>
            <a:r>
              <a:rPr lang="en-US" sz="2600" dirty="0"/>
              <a:t>, D.E. (1989) Chapter title. In: Arnold, J.R. &amp; Davies, G.H.B. (eds.) Book Title , 3rd </a:t>
            </a:r>
            <a:r>
              <a:rPr lang="en-US" sz="2600" dirty="0" err="1"/>
              <a:t>edn</a:t>
            </a:r>
            <a:r>
              <a:rPr lang="en-US" sz="2600" dirty="0"/>
              <a:t>. Blackwell Scientific Publications, Oxford, pp. 32-68.</a:t>
            </a:r>
          </a:p>
          <a:p>
            <a:pPr lvl="1">
              <a:buFontTx/>
              <a:buNone/>
            </a:pPr>
            <a:r>
              <a:rPr lang="en-US" sz="2600" dirty="0"/>
              <a:t>   3. Bennett, W.P., Hoskins, M.A., Brady, F.P. et al. (1993) Article title. Journal Title 334 , 31-35.  </a:t>
            </a:r>
          </a:p>
          <a:p>
            <a:endParaRPr lang="en-US" sz="2600" dirty="0"/>
          </a:p>
          <a:p>
            <a:endParaRPr lang="en-US" sz="2600" dirty="0"/>
          </a:p>
        </p:txBody>
      </p:sp>
      <p:sp>
        <p:nvSpPr>
          <p:cNvPr id="96258" name="Rectangle 2"/>
          <p:cNvSpPr>
            <a:spLocks noGrp="1" noChangeArrowheads="1"/>
          </p:cNvSpPr>
          <p:nvPr>
            <p:ph type="title"/>
          </p:nvPr>
        </p:nvSpPr>
        <p:spPr>
          <a:xfrm>
            <a:off x="533400" y="1295400"/>
            <a:ext cx="8229600" cy="1143000"/>
          </a:xfrm>
        </p:spPr>
        <p:txBody>
          <a:bodyPr/>
          <a:lstStyle/>
          <a:p>
            <a:r>
              <a:rPr lang="en-US" b="1" dirty="0"/>
              <a:t>Vancouver Reference Style</a:t>
            </a:r>
            <a:r>
              <a:rPr lang="en-US" dirty="0"/>
              <a:t> </a:t>
            </a:r>
          </a:p>
        </p:txBody>
      </p:sp>
    </p:spTree>
    <p:extLst>
      <p:ext uri="{BB962C8B-B14F-4D97-AF65-F5344CB8AC3E}">
        <p14:creationId xmlns:p14="http://schemas.microsoft.com/office/powerpoint/2010/main" xmlns="" val="389496669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buNone/>
            </a:pPr>
            <a:r>
              <a:rPr lang="en-US" dirty="0" smtClean="0"/>
              <a:t>    Example:</a:t>
            </a:r>
          </a:p>
          <a:p>
            <a:pPr>
              <a:buNone/>
            </a:pPr>
            <a:r>
              <a:rPr lang="en-US" dirty="0" smtClean="0"/>
              <a:t>    </a:t>
            </a:r>
            <a:r>
              <a:rPr lang="en-US" dirty="0" err="1" smtClean="0"/>
              <a:t>Kumuda</a:t>
            </a:r>
            <a:r>
              <a:rPr lang="en-US" dirty="0" smtClean="0"/>
              <a:t> A, Khan ME, </a:t>
            </a:r>
            <a:r>
              <a:rPr lang="en-US" dirty="0" err="1" smtClean="0"/>
              <a:t>Hazra</a:t>
            </a:r>
            <a:r>
              <a:rPr lang="en-US" dirty="0" smtClean="0"/>
              <a:t> A . Increasing appropriate complementary feeding in rural </a:t>
            </a:r>
            <a:r>
              <a:rPr lang="en-US" dirty="0" err="1" smtClean="0"/>
              <a:t>uttar</a:t>
            </a:r>
            <a:r>
              <a:rPr lang="en-US" dirty="0" smtClean="0"/>
              <a:t> </a:t>
            </a:r>
            <a:r>
              <a:rPr lang="en-US" dirty="0" err="1" smtClean="0"/>
              <a:t>prodesh</a:t>
            </a:r>
            <a:r>
              <a:rPr lang="en-US" dirty="0" smtClean="0"/>
              <a:t>. THE journal of Family welfare 2010 ;56:51-56</a:t>
            </a:r>
          </a:p>
          <a:p>
            <a:pPr>
              <a:buNone/>
            </a:pPr>
            <a:endParaRPr lang="en-US" dirty="0" smtClean="0"/>
          </a:p>
          <a:p>
            <a:pPr>
              <a:buNone/>
            </a:pPr>
            <a:r>
              <a:rPr lang="en-US" dirty="0" smtClean="0"/>
              <a:t>   </a:t>
            </a:r>
            <a:r>
              <a:rPr lang="en-US" dirty="0" err="1" smtClean="0"/>
              <a:t>Braverman</a:t>
            </a:r>
            <a:r>
              <a:rPr lang="en-US" dirty="0" smtClean="0"/>
              <a:t> AC, Diseases of the Aorta. In: Mann DL, </a:t>
            </a:r>
            <a:r>
              <a:rPr lang="en-US" dirty="0" err="1" smtClean="0"/>
              <a:t>Zipes</a:t>
            </a:r>
            <a:r>
              <a:rPr lang="en-US" dirty="0" smtClean="0"/>
              <a:t> DP, Libby P, editors. </a:t>
            </a:r>
            <a:r>
              <a:rPr lang="en-US" dirty="0" err="1" smtClean="0"/>
              <a:t>Braunwald’s</a:t>
            </a:r>
            <a:r>
              <a:rPr lang="en-US" dirty="0" smtClean="0"/>
              <a:t> Heart Diseases: Textbook of Cardiovascular Medicine, 10</a:t>
            </a:r>
            <a:r>
              <a:rPr lang="en-US" baseline="30000" dirty="0" smtClean="0"/>
              <a:t>th</a:t>
            </a:r>
            <a:r>
              <a:rPr lang="en-US" dirty="0" smtClean="0"/>
              <a:t> ed. Philadelphia PA: Elsevier Saunders;2015 p 1277-1311</a:t>
            </a:r>
            <a:endParaRPr lang="en-US" dirty="0"/>
          </a:p>
        </p:txBody>
      </p:sp>
      <p:sp>
        <p:nvSpPr>
          <p:cNvPr id="2" name="Title 1"/>
          <p:cNvSpPr>
            <a:spLocks noGrp="1"/>
          </p:cNvSpPr>
          <p:nvPr>
            <p:ph type="title"/>
          </p:nvPr>
        </p:nvSpPr>
        <p:spPr/>
        <p:txBody>
          <a:bodyPr>
            <a:normAutofit fontScale="90000"/>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228600" y="2133600"/>
            <a:ext cx="8534400" cy="4495800"/>
          </a:xfrm>
          <a:noFill/>
        </p:spPr>
        <p:txBody>
          <a:bodyPr>
            <a:normAutofit lnSpcReduction="10000"/>
          </a:bodyPr>
          <a:lstStyle/>
          <a:p>
            <a:pPr eaLnBrk="1" hangingPunct="1">
              <a:lnSpc>
                <a:spcPct val="90000"/>
              </a:lnSpc>
            </a:pPr>
            <a:endParaRPr lang="en-US" sz="2800" smtClean="0"/>
          </a:p>
          <a:p>
            <a:pPr eaLnBrk="1" hangingPunct="1">
              <a:lnSpc>
                <a:spcPct val="90000"/>
              </a:lnSpc>
              <a:buFont typeface="Wingdings" pitchFamily="2" charset="2"/>
              <a:buNone/>
            </a:pPr>
            <a:r>
              <a:rPr lang="en-US" sz="2800" smtClean="0"/>
              <a:t>If you need to quote or cite a particular chapter of a book and it has a separate author you can list it as follows:</a:t>
            </a:r>
          </a:p>
          <a:p>
            <a:pPr eaLnBrk="1" hangingPunct="1">
              <a:lnSpc>
                <a:spcPct val="90000"/>
              </a:lnSpc>
            </a:pPr>
            <a:r>
              <a:rPr lang="en-US" sz="2800" smtClean="0"/>
              <a:t>Author(Connell PRO). Chapter name(The Vermiform Appendix). In: editor name(Williams NS). Name of the book(</a:t>
            </a:r>
            <a:r>
              <a:rPr lang="bn-BD" sz="2800" smtClean="0">
                <a:cs typeface="Vrinda" pitchFamily="34" charset="0"/>
              </a:rPr>
              <a:t>Short Practice</a:t>
            </a:r>
            <a:r>
              <a:rPr lang="en-US" sz="2800" smtClean="0"/>
              <a:t> of Surgery). Edition(26</a:t>
            </a:r>
            <a:r>
              <a:rPr lang="en-US" sz="2800" baseline="30000" smtClean="0"/>
              <a:t>th</a:t>
            </a:r>
            <a:r>
              <a:rPr lang="en-US" sz="2800" smtClean="0"/>
              <a:t> ). Publisher(Taylor &amp; Francis), Place of publication(Tokyo). Year(2013). Page number(Pp1199-1214).  </a:t>
            </a:r>
          </a:p>
          <a:p>
            <a:pPr eaLnBrk="1" hangingPunct="1">
              <a:lnSpc>
                <a:spcPct val="90000"/>
              </a:lnSpc>
            </a:pPr>
            <a:r>
              <a:rPr lang="en-US" sz="2800" smtClean="0"/>
              <a:t>Connel PRO. The Vermiform Appendix. In: Williams NS. Short Practice of Surgery. 26</a:t>
            </a:r>
            <a:r>
              <a:rPr lang="en-US" sz="2800" baseline="30000" smtClean="0"/>
              <a:t>th</a:t>
            </a:r>
            <a:r>
              <a:rPr lang="en-US" sz="2800" smtClean="0"/>
              <a:t> Ed. Taylor &amp; Francis. Tokyo. 2013. Pp 1199-1214.</a:t>
            </a:r>
          </a:p>
        </p:txBody>
      </p:sp>
      <p:sp>
        <p:nvSpPr>
          <p:cNvPr id="50178" name="Rectangle 2"/>
          <p:cNvSpPr>
            <a:spLocks noGrp="1" noChangeArrowheads="1"/>
          </p:cNvSpPr>
          <p:nvPr>
            <p:ph type="title"/>
          </p:nvPr>
        </p:nvSpPr>
        <p:spPr>
          <a:xfrm>
            <a:off x="228599" y="1522780"/>
            <a:ext cx="8534400" cy="642257"/>
          </a:xfrm>
          <a:noFill/>
        </p:spPr>
        <p:txBody>
          <a:bodyPr anchor="ctr">
            <a:normAutofit/>
          </a:bodyPr>
          <a:lstStyle/>
          <a:p>
            <a:pPr eaLnBrk="1" hangingPunct="1"/>
            <a:r>
              <a:rPr lang="en-US" sz="3600" b="1" dirty="0" smtClean="0">
                <a:solidFill>
                  <a:srgbClr val="E12BA4"/>
                </a:solidFill>
              </a:rPr>
              <a:t>Chapter in a Book</a:t>
            </a:r>
          </a:p>
        </p:txBody>
      </p:sp>
    </p:spTree>
    <p:extLst>
      <p:ext uri="{BB962C8B-B14F-4D97-AF65-F5344CB8AC3E}">
        <p14:creationId xmlns:p14="http://schemas.microsoft.com/office/powerpoint/2010/main" xmlns="" val="98563021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228601" y="2211018"/>
            <a:ext cx="8686799" cy="4418381"/>
          </a:xfrm>
        </p:spPr>
        <p:txBody>
          <a:bodyPr/>
          <a:lstStyle/>
          <a:p>
            <a:pPr eaLnBrk="1" hangingPunct="1"/>
            <a:r>
              <a:rPr lang="bn-BD" smtClean="0">
                <a:cs typeface="Vrinda" pitchFamily="34" charset="0"/>
              </a:rPr>
              <a:t>Mobile Health News [Internet]. </a:t>
            </a:r>
            <a:r>
              <a:rPr lang="en-US" smtClean="0"/>
              <a:t>C</a:t>
            </a:r>
            <a:r>
              <a:rPr lang="bn-BD" smtClean="0">
                <a:cs typeface="Vrinda" pitchFamily="34" charset="0"/>
              </a:rPr>
              <a:t>2010 [cited 2010 july18].Available at :http:// mobile health news.com/850/the-real-top-iphone.</a:t>
            </a:r>
          </a:p>
          <a:p>
            <a:pPr eaLnBrk="1" hangingPunct="1"/>
            <a:r>
              <a:rPr lang="bn-BD" smtClean="0">
                <a:cs typeface="Vrinda" pitchFamily="34" charset="0"/>
              </a:rPr>
              <a:t>Competency based Medical education. </a:t>
            </a:r>
            <a:r>
              <a:rPr lang="bn-BD" i="1" smtClean="0">
                <a:solidFill>
                  <a:srgbClr val="FFFF00"/>
                </a:solidFill>
                <a:cs typeface="Vrinda" pitchFamily="34" charset="0"/>
                <a:hlinkClick r:id="rId3"/>
              </a:rPr>
              <a:t>http://www.google.com/med</a:t>
            </a:r>
            <a:r>
              <a:rPr lang="bn-BD" i="1" smtClean="0">
                <a:solidFill>
                  <a:srgbClr val="FFFF00"/>
                </a:solidFill>
                <a:cs typeface="Vrinda" pitchFamily="34" charset="0"/>
              </a:rPr>
              <a:t> </a:t>
            </a:r>
            <a:r>
              <a:rPr lang="bn-BD" smtClean="0">
                <a:cs typeface="Vrinda" pitchFamily="34" charset="0"/>
              </a:rPr>
              <a:t>edu.</a:t>
            </a:r>
          </a:p>
          <a:p>
            <a:pPr eaLnBrk="1" hangingPunct="1">
              <a:buFont typeface="Wingdings" pitchFamily="2" charset="2"/>
              <a:buNone/>
            </a:pPr>
            <a:r>
              <a:rPr lang="bn-BD" smtClean="0">
                <a:cs typeface="Vrinda" pitchFamily="34" charset="0"/>
              </a:rPr>
              <a:t> [Accessed on March 15, 2011].</a:t>
            </a:r>
            <a:endParaRPr lang="en-US" smtClean="0"/>
          </a:p>
        </p:txBody>
      </p:sp>
      <p:sp>
        <p:nvSpPr>
          <p:cNvPr id="51202" name="Title 1"/>
          <p:cNvSpPr>
            <a:spLocks noGrp="1"/>
          </p:cNvSpPr>
          <p:nvPr>
            <p:ph type="title"/>
          </p:nvPr>
        </p:nvSpPr>
        <p:spPr>
          <a:xfrm>
            <a:off x="228600" y="1600199"/>
            <a:ext cx="8686799" cy="631197"/>
          </a:xfrm>
        </p:spPr>
        <p:txBody>
          <a:bodyPr anchor="ctr">
            <a:noAutofit/>
          </a:bodyPr>
          <a:lstStyle/>
          <a:p>
            <a:pPr eaLnBrk="1" hangingPunct="1"/>
            <a:r>
              <a:rPr lang="en-US" b="1" dirty="0" smtClean="0"/>
              <a:t>C</a:t>
            </a:r>
            <a:r>
              <a:rPr lang="bn-BD" b="1" dirty="0" smtClean="0">
                <a:cs typeface="Vrinda" pitchFamily="34" charset="0"/>
              </a:rPr>
              <a:t>itation from Internet</a:t>
            </a:r>
            <a:endParaRPr lang="en-US" b="1" dirty="0" smtClean="0"/>
          </a:p>
        </p:txBody>
      </p:sp>
    </p:spTree>
    <p:extLst>
      <p:ext uri="{BB962C8B-B14F-4D97-AF65-F5344CB8AC3E}">
        <p14:creationId xmlns:p14="http://schemas.microsoft.com/office/powerpoint/2010/main" xmlns="" val="34834620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Text Box 5"/>
          <p:cNvSpPr txBox="1">
            <a:spLocks noChangeArrowheads="1"/>
          </p:cNvSpPr>
          <p:nvPr/>
        </p:nvSpPr>
        <p:spPr bwMode="auto">
          <a:xfrm>
            <a:off x="38100" y="1501583"/>
            <a:ext cx="8926513" cy="3416320"/>
          </a:xfrm>
          <a:prstGeom prst="rect">
            <a:avLst/>
          </a:prstGeom>
          <a:noFill/>
          <a:ln w="9525">
            <a:noFill/>
            <a:miter lim="800000"/>
            <a:headEnd/>
            <a:tailEnd/>
          </a:ln>
          <a:effectLst/>
        </p:spPr>
        <p:txBody>
          <a:bodyPr wrap="square">
            <a:spAutoFit/>
          </a:bodyPr>
          <a:lstStyle/>
          <a:p>
            <a:pPr>
              <a:lnSpc>
                <a:spcPct val="120000"/>
              </a:lnSpc>
            </a:pPr>
            <a:r>
              <a:rPr lang="en-US" sz="2000" b="1" dirty="0">
                <a:latin typeface="Arial Narrow" pitchFamily="34" charset="0"/>
                <a:cs typeface="Arial" charset="0"/>
              </a:rPr>
              <a:t>Prototype reference writing (Modified Vancouver Method)</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Surname first with abbreviation  of </a:t>
            </a:r>
            <a:r>
              <a:rPr lang="en-US" sz="2000" b="1" dirty="0" smtClean="0">
                <a:solidFill>
                  <a:srgbClr val="FF0000"/>
                </a:solidFill>
                <a:latin typeface="Arial Narrow" pitchFamily="34" charset="0"/>
                <a:cs typeface="Arial" charset="0"/>
              </a:rPr>
              <a:t>other’s </a:t>
            </a:r>
            <a:r>
              <a:rPr lang="en-US" sz="2000" b="1" dirty="0">
                <a:solidFill>
                  <a:srgbClr val="FF0000"/>
                </a:solidFill>
                <a:latin typeface="Arial Narrow" pitchFamily="34" charset="0"/>
                <a:cs typeface="Arial" charset="0"/>
              </a:rPr>
              <a:t>name i.e. Islam Q T</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Five authors are entitled to cite examples</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Name of article:</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Name of Journal (</a:t>
            </a:r>
            <a:r>
              <a:rPr lang="en-US" sz="2000" b="1" dirty="0" err="1">
                <a:solidFill>
                  <a:srgbClr val="FF0000"/>
                </a:solidFill>
                <a:latin typeface="Arial Narrow" pitchFamily="34" charset="0"/>
                <a:cs typeface="Arial" charset="0"/>
              </a:rPr>
              <a:t>abbr</a:t>
            </a:r>
            <a:r>
              <a:rPr lang="en-US" sz="2000" b="1" dirty="0">
                <a:solidFill>
                  <a:srgbClr val="FF0000"/>
                </a:solidFill>
                <a:latin typeface="Arial Narrow" pitchFamily="34" charset="0"/>
                <a:cs typeface="Arial" charset="0"/>
              </a:rPr>
              <a:t>)</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Year;</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Volume:</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Issue (  )</a:t>
            </a:r>
          </a:p>
          <a:p>
            <a:pPr>
              <a:lnSpc>
                <a:spcPct val="120000"/>
              </a:lnSpc>
            </a:pPr>
            <a:r>
              <a:rPr lang="en-US" sz="2000" b="1" dirty="0">
                <a:solidFill>
                  <a:srgbClr val="FF0000"/>
                </a:solidFill>
                <a:latin typeface="Arial Narrow" pitchFamily="34" charset="0"/>
                <a:cs typeface="Arial" charset="0"/>
                <a:sym typeface="Wingdings" pitchFamily="2" charset="2"/>
              </a:rPr>
              <a:t></a:t>
            </a:r>
            <a:r>
              <a:rPr lang="en-US" sz="2000" b="1" dirty="0">
                <a:solidFill>
                  <a:srgbClr val="FF0000"/>
                </a:solidFill>
                <a:latin typeface="Arial Narrow" pitchFamily="34" charset="0"/>
                <a:cs typeface="Arial" charset="0"/>
              </a:rPr>
              <a:t> Page no</a:t>
            </a:r>
          </a:p>
        </p:txBody>
      </p:sp>
      <p:sp>
        <p:nvSpPr>
          <p:cNvPr id="109575" name="Text Box 7"/>
          <p:cNvSpPr txBox="1">
            <a:spLocks noChangeArrowheads="1"/>
          </p:cNvSpPr>
          <p:nvPr/>
        </p:nvSpPr>
        <p:spPr bwMode="auto">
          <a:xfrm>
            <a:off x="38100" y="4876800"/>
            <a:ext cx="9067800" cy="1389868"/>
          </a:xfrm>
          <a:prstGeom prst="rect">
            <a:avLst/>
          </a:prstGeom>
          <a:noFill/>
          <a:ln w="9525">
            <a:noFill/>
            <a:miter lim="800000"/>
            <a:headEnd/>
            <a:tailEnd/>
          </a:ln>
          <a:effectLst/>
        </p:spPr>
        <p:txBody>
          <a:bodyPr>
            <a:spAutoFit/>
          </a:bodyPr>
          <a:lstStyle/>
          <a:p>
            <a:pPr algn="just">
              <a:lnSpc>
                <a:spcPct val="120000"/>
              </a:lnSpc>
            </a:pPr>
            <a:r>
              <a:rPr lang="en-US" b="1" dirty="0">
                <a:solidFill>
                  <a:srgbClr val="FF6600"/>
                </a:solidFill>
                <a:latin typeface="Arial Narrow" pitchFamily="34" charset="0"/>
              </a:rPr>
              <a:t>Example:</a:t>
            </a:r>
          </a:p>
          <a:p>
            <a:pPr algn="just">
              <a:lnSpc>
                <a:spcPct val="120000"/>
              </a:lnSpc>
            </a:pPr>
            <a:r>
              <a:rPr lang="en-US" b="1" dirty="0">
                <a:latin typeface="Arial Narrow" pitchFamily="34" charset="0"/>
              </a:rPr>
              <a:t>Wilson PW, Garrison RJ, </a:t>
            </a:r>
            <a:r>
              <a:rPr lang="en-US" b="1" dirty="0" err="1">
                <a:latin typeface="Arial Narrow" pitchFamily="34" charset="0"/>
              </a:rPr>
              <a:t>Castelli</a:t>
            </a:r>
            <a:r>
              <a:rPr lang="en-US" b="1" dirty="0">
                <a:latin typeface="Arial Narrow" pitchFamily="34" charset="0"/>
              </a:rPr>
              <a:t> WP, </a:t>
            </a:r>
            <a:r>
              <a:rPr lang="en-US" b="1" dirty="0" err="1">
                <a:latin typeface="Arial Narrow" pitchFamily="34" charset="0"/>
              </a:rPr>
              <a:t>Feinleib</a:t>
            </a:r>
            <a:r>
              <a:rPr lang="en-US" b="1" dirty="0">
                <a:latin typeface="Arial Narrow" pitchFamily="34" charset="0"/>
              </a:rPr>
              <a:t> M, McNamara PM.  Prevalence of coronary heart disease in the Framingham Offspring study: role of lipoprotein cholesterols. Am J </a:t>
            </a:r>
            <a:r>
              <a:rPr lang="en-US" b="1" dirty="0" err="1">
                <a:latin typeface="Arial Narrow" pitchFamily="34" charset="0"/>
              </a:rPr>
              <a:t>Cardiol</a:t>
            </a:r>
            <a:r>
              <a:rPr lang="en-US" b="1" dirty="0">
                <a:latin typeface="Arial Narrow" pitchFamily="34" charset="0"/>
              </a:rPr>
              <a:t> 1980;46:649-54.</a:t>
            </a:r>
          </a:p>
        </p:txBody>
      </p:sp>
      <p:sp>
        <p:nvSpPr>
          <p:cNvPr id="109576" name="Text Box 8"/>
          <p:cNvSpPr txBox="1">
            <a:spLocks noChangeArrowheads="1"/>
          </p:cNvSpPr>
          <p:nvPr/>
        </p:nvSpPr>
        <p:spPr bwMode="auto">
          <a:xfrm>
            <a:off x="5715000" y="6299200"/>
            <a:ext cx="3352800" cy="406400"/>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0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8803"/>
          </a:xfrm>
        </p:spPr>
        <p:txBody>
          <a:bodyPr/>
          <a:lstStyle/>
          <a:p>
            <a:r>
              <a:rPr lang="en-US" dirty="0" smtClean="0">
                <a:solidFill>
                  <a:srgbClr val="FF0000"/>
                </a:solidFill>
              </a:rPr>
              <a:t>Ethical Issues</a:t>
            </a:r>
          </a:p>
          <a:p>
            <a:r>
              <a:rPr lang="en-US" dirty="0" smtClean="0"/>
              <a:t>Style and language</a:t>
            </a:r>
          </a:p>
          <a:p>
            <a:r>
              <a:rPr lang="en-US" dirty="0" smtClean="0"/>
              <a:t>Structure of paper</a:t>
            </a:r>
          </a:p>
          <a:p>
            <a:r>
              <a:rPr lang="en-US" dirty="0" smtClean="0"/>
              <a:t>Components of paper</a:t>
            </a:r>
          </a:p>
          <a:p>
            <a:r>
              <a:rPr lang="en-US" dirty="0" smtClean="0"/>
              <a:t>Article submission/journal selection</a:t>
            </a:r>
          </a:p>
          <a:p>
            <a:r>
              <a:rPr lang="en-US" dirty="0" smtClean="0"/>
              <a:t>Publisher’s process/peer review</a:t>
            </a:r>
          </a:p>
          <a:p>
            <a:endParaRPr lang="en-US" dirty="0"/>
          </a:p>
        </p:txBody>
      </p:sp>
      <p:sp>
        <p:nvSpPr>
          <p:cNvPr id="2" name="Title 1"/>
          <p:cNvSpPr>
            <a:spLocks noGrp="1"/>
          </p:cNvSpPr>
          <p:nvPr>
            <p:ph type="title"/>
          </p:nvPr>
        </p:nvSpPr>
        <p:spPr/>
        <p:txBody>
          <a:bodyPr>
            <a:normAutofit/>
          </a:bodyPr>
          <a:lstStyle/>
          <a:p>
            <a:r>
              <a:rPr lang="en-US" b="1" dirty="0" smtClean="0"/>
              <a:t>Key Elements of Publishing</a:t>
            </a:r>
            <a:endParaRPr lang="en-US"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5"/>
          <p:cNvSpPr txBox="1">
            <a:spLocks noChangeArrowheads="1"/>
          </p:cNvSpPr>
          <p:nvPr/>
        </p:nvSpPr>
        <p:spPr bwMode="auto">
          <a:xfrm>
            <a:off x="0" y="1708150"/>
            <a:ext cx="8977312" cy="4692650"/>
          </a:xfrm>
          <a:prstGeom prst="rect">
            <a:avLst/>
          </a:prstGeom>
          <a:noFill/>
          <a:ln w="9525">
            <a:noFill/>
            <a:miter lim="800000"/>
            <a:headEnd/>
            <a:tailEnd/>
          </a:ln>
          <a:effectLst/>
        </p:spPr>
        <p:txBody>
          <a:bodyPr wrap="none">
            <a:spAutoFit/>
          </a:bodyPr>
          <a:lstStyle/>
          <a:p>
            <a:pPr>
              <a:lnSpc>
                <a:spcPct val="180000"/>
              </a:lnSpc>
            </a:pPr>
            <a:r>
              <a:rPr lang="en-US" sz="2400" b="1" dirty="0">
                <a:latin typeface="Arial" charset="0"/>
                <a:cs typeface="Arial" charset="0"/>
              </a:rPr>
              <a:t>1. Citation for material from an editorial: </a:t>
            </a:r>
            <a:r>
              <a:rPr lang="en-US" sz="2400" b="1" dirty="0" err="1">
                <a:latin typeface="Arial Narrow" pitchFamily="34" charset="0"/>
                <a:cs typeface="Arial" charset="0"/>
              </a:rPr>
              <a:t>Glasziou</a:t>
            </a:r>
            <a:r>
              <a:rPr lang="en-US" sz="2400" b="1" dirty="0">
                <a:latin typeface="Arial Narrow" pitchFamily="34" charset="0"/>
                <a:cs typeface="Arial" charset="0"/>
              </a:rPr>
              <a:t> P. Which </a:t>
            </a:r>
          </a:p>
          <a:p>
            <a:pPr>
              <a:lnSpc>
                <a:spcPct val="180000"/>
              </a:lnSpc>
            </a:pPr>
            <a:r>
              <a:rPr lang="en-US" sz="2400" b="1" dirty="0">
                <a:latin typeface="Arial Narrow" pitchFamily="34" charset="0"/>
                <a:cs typeface="Arial" charset="0"/>
              </a:rPr>
              <a:t>      methods for bedside Bayes? </a:t>
            </a:r>
            <a:r>
              <a:rPr lang="en-US" sz="2400" b="1" dirty="0">
                <a:solidFill>
                  <a:srgbClr val="FF9900"/>
                </a:solidFill>
                <a:latin typeface="Arial Narrow" pitchFamily="34" charset="0"/>
                <a:cs typeface="Arial" charset="0"/>
              </a:rPr>
              <a:t>[Editorial]</a:t>
            </a:r>
            <a:r>
              <a:rPr lang="en-US" sz="2400" b="1" dirty="0">
                <a:latin typeface="Arial Narrow" pitchFamily="34" charset="0"/>
                <a:cs typeface="Arial" charset="0"/>
              </a:rPr>
              <a:t>. ACP J Club. 2001 Nov-Dec; </a:t>
            </a:r>
          </a:p>
          <a:p>
            <a:pPr>
              <a:lnSpc>
                <a:spcPct val="180000"/>
              </a:lnSpc>
            </a:pPr>
            <a:r>
              <a:rPr lang="en-US" sz="2400" b="1" dirty="0">
                <a:latin typeface="Arial Narrow" pitchFamily="34" charset="0"/>
                <a:cs typeface="Arial" charset="0"/>
              </a:rPr>
              <a:t>     135:A-11-2</a:t>
            </a:r>
          </a:p>
          <a:p>
            <a:pPr>
              <a:lnSpc>
                <a:spcPct val="180000"/>
              </a:lnSpc>
            </a:pPr>
            <a:r>
              <a:rPr lang="en-US" sz="2400" b="1" dirty="0">
                <a:latin typeface="Arial" charset="0"/>
                <a:cs typeface="Arial" charset="0"/>
              </a:rPr>
              <a:t>2. Citation for material taken from a structured abstract, </a:t>
            </a:r>
          </a:p>
          <a:p>
            <a:pPr>
              <a:lnSpc>
                <a:spcPct val="180000"/>
              </a:lnSpc>
            </a:pPr>
            <a:r>
              <a:rPr lang="en-US" sz="2400" b="1" dirty="0">
                <a:latin typeface="Arial" charset="0"/>
                <a:cs typeface="Arial" charset="0"/>
              </a:rPr>
              <a:t>     written without attribution by a staff member: </a:t>
            </a:r>
            <a:r>
              <a:rPr lang="en-US" sz="2400" b="1" dirty="0">
                <a:latin typeface="Arial Narrow" pitchFamily="34" charset="0"/>
                <a:cs typeface="Arial" charset="0"/>
              </a:rPr>
              <a:t>Tissue-</a:t>
            </a:r>
          </a:p>
          <a:p>
            <a:pPr>
              <a:lnSpc>
                <a:spcPct val="180000"/>
              </a:lnSpc>
            </a:pPr>
            <a:r>
              <a:rPr lang="en-US" sz="2400" b="1" dirty="0">
                <a:latin typeface="Arial Narrow" pitchFamily="34" charset="0"/>
                <a:cs typeface="Arial" charset="0"/>
              </a:rPr>
              <a:t>      plasminogen activator reduce mortality rates compared with </a:t>
            </a:r>
          </a:p>
          <a:p>
            <a:pPr>
              <a:lnSpc>
                <a:spcPct val="180000"/>
              </a:lnSpc>
            </a:pPr>
            <a:r>
              <a:rPr lang="en-US" sz="2400" b="1" dirty="0">
                <a:latin typeface="Arial Narrow" pitchFamily="34" charset="0"/>
                <a:cs typeface="Arial" charset="0"/>
              </a:rPr>
              <a:t>     streptokinase for acute MI </a:t>
            </a:r>
            <a:r>
              <a:rPr lang="en-US" sz="2400" b="1" dirty="0">
                <a:solidFill>
                  <a:srgbClr val="FF9900"/>
                </a:solidFill>
                <a:latin typeface="Arial Narrow" pitchFamily="34" charset="0"/>
                <a:cs typeface="Arial" charset="0"/>
              </a:rPr>
              <a:t>[Abstract]</a:t>
            </a:r>
            <a:r>
              <a:rPr lang="en-US" sz="2400" b="1" dirty="0">
                <a:latin typeface="Arial Narrow" pitchFamily="34" charset="0"/>
                <a:cs typeface="Arial" charset="0"/>
              </a:rPr>
              <a:t>. ACP J Club. 1997 Jan-Feb; 126:3.</a:t>
            </a:r>
          </a:p>
        </p:txBody>
      </p:sp>
      <p:sp>
        <p:nvSpPr>
          <p:cNvPr id="113671" name="Text Box 7"/>
          <p:cNvSpPr txBox="1">
            <a:spLocks noChangeArrowheads="1"/>
          </p:cNvSpPr>
          <p:nvPr/>
        </p:nvSpPr>
        <p:spPr bwMode="auto">
          <a:xfrm>
            <a:off x="5638800" y="6324600"/>
            <a:ext cx="3352800" cy="406400"/>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000" b="1" i="1">
                <a:latin typeface="Book Antiqua" pitchFamily="18" charset="0"/>
              </a:rPr>
              <a:t>Block II. Writing the article </a:t>
            </a:r>
          </a:p>
        </p:txBody>
      </p:sp>
      <p:sp>
        <p:nvSpPr>
          <p:cNvPr id="113672" name="Text Box 8"/>
          <p:cNvSpPr txBox="1">
            <a:spLocks noChangeArrowheads="1"/>
          </p:cNvSpPr>
          <p:nvPr/>
        </p:nvSpPr>
        <p:spPr bwMode="auto">
          <a:xfrm>
            <a:off x="6248400" y="273050"/>
            <a:ext cx="2744788" cy="1077218"/>
          </a:xfrm>
          <a:prstGeom prst="rect">
            <a:avLst/>
          </a:prstGeom>
          <a:noFill/>
          <a:ln w="9525">
            <a:noFill/>
            <a:miter lim="800000"/>
            <a:headEnd/>
            <a:tailEnd/>
          </a:ln>
          <a:effectLst/>
        </p:spPr>
        <p:txBody>
          <a:bodyPr wrap="square">
            <a:spAutoFit/>
          </a:bodyPr>
          <a:lstStyle/>
          <a:p>
            <a:pPr algn="ctr"/>
            <a:r>
              <a:rPr lang="en-US" sz="3200" b="1" i="1" u="sng" dirty="0">
                <a:solidFill>
                  <a:srgbClr val="FF9933"/>
                </a:solidFill>
                <a:latin typeface="Book Antiqua" pitchFamily="18" charset="0"/>
              </a:rPr>
              <a:t>Citation Styles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1750" y="1984375"/>
            <a:ext cx="9175750" cy="4254500"/>
          </a:xfrm>
          <a:prstGeom prst="rect">
            <a:avLst/>
          </a:prstGeom>
          <a:noFill/>
          <a:ln w="9525">
            <a:noFill/>
            <a:miter lim="800000"/>
            <a:headEnd/>
            <a:tailEnd/>
          </a:ln>
          <a:effectLst/>
        </p:spPr>
        <p:txBody>
          <a:bodyPr wrap="none">
            <a:spAutoFit/>
          </a:bodyPr>
          <a:lstStyle/>
          <a:p>
            <a:pPr>
              <a:lnSpc>
                <a:spcPct val="190000"/>
              </a:lnSpc>
            </a:pPr>
            <a:r>
              <a:rPr lang="en-US" sz="2400" b="1" dirty="0">
                <a:latin typeface="Arial" charset="0"/>
                <a:cs typeface="Arial" charset="0"/>
              </a:rPr>
              <a:t>3. Citation for material taken from a commentary to an article: </a:t>
            </a:r>
          </a:p>
          <a:p>
            <a:pPr>
              <a:lnSpc>
                <a:spcPct val="190000"/>
              </a:lnSpc>
            </a:pPr>
            <a:r>
              <a:rPr lang="en-US" sz="2400" b="1" dirty="0">
                <a:latin typeface="Arial Narrow" pitchFamily="34" charset="0"/>
                <a:cs typeface="Arial" charset="0"/>
              </a:rPr>
              <a:t>      </a:t>
            </a:r>
            <a:r>
              <a:rPr lang="en-US" sz="2400" b="1" dirty="0" err="1">
                <a:latin typeface="Arial Narrow" pitchFamily="34" charset="0"/>
                <a:cs typeface="Arial" charset="0"/>
              </a:rPr>
              <a:t>Meisner</a:t>
            </a:r>
            <a:r>
              <a:rPr lang="en-US" sz="2400" b="1" dirty="0">
                <a:latin typeface="Arial Narrow" pitchFamily="34" charset="0"/>
                <a:cs typeface="Arial" charset="0"/>
              </a:rPr>
              <a:t> JS. Diastolic </a:t>
            </a:r>
            <a:r>
              <a:rPr lang="en-US" sz="2400" b="1" dirty="0" err="1">
                <a:latin typeface="Arial Narrow" pitchFamily="34" charset="0"/>
                <a:cs typeface="Arial" charset="0"/>
              </a:rPr>
              <a:t>dysfuction</a:t>
            </a:r>
            <a:r>
              <a:rPr lang="en-US" sz="2400" b="1" dirty="0">
                <a:latin typeface="Arial Narrow" pitchFamily="34" charset="0"/>
                <a:cs typeface="Arial" charset="0"/>
              </a:rPr>
              <a:t> was predictive of all-cause </a:t>
            </a:r>
          </a:p>
          <a:p>
            <a:pPr>
              <a:lnSpc>
                <a:spcPct val="190000"/>
              </a:lnSpc>
            </a:pPr>
            <a:r>
              <a:rPr lang="en-US" sz="2400" b="1" dirty="0">
                <a:latin typeface="Arial Narrow" pitchFamily="34" charset="0"/>
                <a:cs typeface="Arial" charset="0"/>
              </a:rPr>
              <a:t>      mortality </a:t>
            </a:r>
            <a:r>
              <a:rPr lang="en-US" sz="2400" b="1" dirty="0">
                <a:solidFill>
                  <a:srgbClr val="FF9900"/>
                </a:solidFill>
                <a:latin typeface="Arial Narrow" pitchFamily="34" charset="0"/>
                <a:cs typeface="Arial" charset="0"/>
              </a:rPr>
              <a:t>[Comment]</a:t>
            </a:r>
            <a:r>
              <a:rPr lang="en-US" sz="2400" b="1" dirty="0">
                <a:latin typeface="Arial Narrow" pitchFamily="34" charset="0"/>
                <a:cs typeface="Arial" charset="0"/>
              </a:rPr>
              <a:t>. ACP J Club. 2003 Sep-Oct; 139:53.</a:t>
            </a:r>
          </a:p>
          <a:p>
            <a:pPr>
              <a:lnSpc>
                <a:spcPct val="190000"/>
              </a:lnSpc>
            </a:pPr>
            <a:r>
              <a:rPr lang="en-US" sz="2400" b="1" dirty="0">
                <a:latin typeface="Arial" charset="0"/>
                <a:cs typeface="Arial" charset="0"/>
              </a:rPr>
              <a:t>4. Citation for material taken from a letter: </a:t>
            </a:r>
            <a:r>
              <a:rPr lang="en-US" sz="2400" b="1" dirty="0">
                <a:latin typeface="Arial Narrow" pitchFamily="34" charset="0"/>
                <a:cs typeface="Arial" charset="0"/>
              </a:rPr>
              <a:t>Peterson D. Numbers </a:t>
            </a:r>
          </a:p>
          <a:p>
            <a:pPr>
              <a:lnSpc>
                <a:spcPct val="190000"/>
              </a:lnSpc>
            </a:pPr>
            <a:r>
              <a:rPr lang="en-US" sz="2400" b="1" dirty="0">
                <a:latin typeface="Arial Narrow" pitchFamily="34" charset="0"/>
                <a:cs typeface="Arial" charset="0"/>
              </a:rPr>
              <a:t>     needed to treat derived from meta-analysis: a word of caution </a:t>
            </a:r>
            <a:r>
              <a:rPr lang="en-US" sz="2400" b="1" dirty="0">
                <a:solidFill>
                  <a:srgbClr val="FF9900"/>
                </a:solidFill>
                <a:latin typeface="Arial Narrow" pitchFamily="34" charset="0"/>
                <a:cs typeface="Arial" charset="0"/>
              </a:rPr>
              <a:t>[Letter]</a:t>
            </a:r>
            <a:r>
              <a:rPr lang="en-US" sz="2400" b="1" dirty="0">
                <a:latin typeface="Arial Narrow" pitchFamily="34" charset="0"/>
                <a:cs typeface="Arial" charset="0"/>
              </a:rPr>
              <a:t>.</a:t>
            </a:r>
          </a:p>
          <a:p>
            <a:pPr>
              <a:lnSpc>
                <a:spcPct val="190000"/>
              </a:lnSpc>
            </a:pPr>
            <a:r>
              <a:rPr lang="en-US" sz="2400" b="1" dirty="0">
                <a:latin typeface="Arial Narrow" pitchFamily="34" charset="0"/>
                <a:cs typeface="Arial" charset="0"/>
              </a:rPr>
              <a:t>     ACP J Club. 2003 Jul-Aug; 139:A15; author reply A15. </a:t>
            </a:r>
          </a:p>
        </p:txBody>
      </p:sp>
      <p:sp>
        <p:nvSpPr>
          <p:cNvPr id="114692"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5" name="Text Box 8"/>
          <p:cNvSpPr txBox="1">
            <a:spLocks noChangeArrowheads="1"/>
          </p:cNvSpPr>
          <p:nvPr/>
        </p:nvSpPr>
        <p:spPr bwMode="auto">
          <a:xfrm>
            <a:off x="6248400" y="273050"/>
            <a:ext cx="2744788" cy="1077218"/>
          </a:xfrm>
          <a:prstGeom prst="rect">
            <a:avLst/>
          </a:prstGeom>
          <a:noFill/>
          <a:ln w="9525">
            <a:noFill/>
            <a:miter lim="800000"/>
            <a:headEnd/>
            <a:tailEnd/>
          </a:ln>
          <a:effectLst/>
        </p:spPr>
        <p:txBody>
          <a:bodyPr wrap="square">
            <a:spAutoFit/>
          </a:bodyPr>
          <a:lstStyle/>
          <a:p>
            <a:pPr algn="ctr"/>
            <a:r>
              <a:rPr lang="en-US" sz="3200" b="1" i="1" u="sng" dirty="0">
                <a:solidFill>
                  <a:srgbClr val="FF9933"/>
                </a:solidFill>
                <a:latin typeface="Book Antiqua" pitchFamily="18" charset="0"/>
              </a:rPr>
              <a:t>Citation Styles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0" y="1447800"/>
            <a:ext cx="91440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1685" name="Text Box 5"/>
          <p:cNvSpPr txBox="1">
            <a:spLocks noChangeArrowheads="1"/>
          </p:cNvSpPr>
          <p:nvPr/>
        </p:nvSpPr>
        <p:spPr bwMode="auto">
          <a:xfrm>
            <a:off x="1447800" y="5638800"/>
            <a:ext cx="62484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2400" b="1"/>
              <a:t>Jane suddenly realised that her reference </a:t>
            </a:r>
          </a:p>
          <a:p>
            <a:r>
              <a:rPr lang="en-GB" sz="2400" b="1"/>
              <a:t>list had too many self citations…</a:t>
            </a:r>
          </a:p>
        </p:txBody>
      </p:sp>
    </p:spTree>
    <p:extLst>
      <p:ext uri="{BB962C8B-B14F-4D97-AF65-F5344CB8AC3E}">
        <p14:creationId xmlns:p14="http://schemas.microsoft.com/office/powerpoint/2010/main" xmlns="" val="104921675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Appendix</a:t>
            </a:r>
            <a:endParaRPr lang="en-US" sz="5400" dirty="0">
              <a:solidFill>
                <a:schemeClr val="bg2">
                  <a:lumMod val="10000"/>
                </a:schemeClr>
              </a:solidFill>
              <a:latin typeface="Algerian" pitchFamily="82"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04800" y="2438400"/>
            <a:ext cx="8229600" cy="3918803"/>
          </a:xfrm>
        </p:spPr>
        <p:txBody>
          <a:bodyPr/>
          <a:lstStyle/>
          <a:p>
            <a:pPr eaLnBrk="1" hangingPunct="1">
              <a:lnSpc>
                <a:spcPct val="90000"/>
              </a:lnSpc>
            </a:pPr>
            <a:r>
              <a:rPr lang="en-US" sz="2800" dirty="0" smtClean="0"/>
              <a:t>Is a supplementary section that contain materials related to the text but not suitable to include in it</a:t>
            </a:r>
          </a:p>
          <a:p>
            <a:pPr eaLnBrk="1" hangingPunct="1">
              <a:lnSpc>
                <a:spcPct val="90000"/>
              </a:lnSpc>
            </a:pPr>
            <a:r>
              <a:rPr lang="en-US" sz="2800" dirty="0" smtClean="0"/>
              <a:t>The pages must be numbered consecutively and have appropriate title</a:t>
            </a:r>
          </a:p>
          <a:p>
            <a:pPr eaLnBrk="1" hangingPunct="1">
              <a:lnSpc>
                <a:spcPct val="90000"/>
              </a:lnSpc>
            </a:pPr>
            <a:r>
              <a:rPr lang="en-US" sz="2800" dirty="0" smtClean="0"/>
              <a:t>Should include copies of</a:t>
            </a:r>
          </a:p>
          <a:p>
            <a:pPr lvl="1" eaLnBrk="1" hangingPunct="1">
              <a:lnSpc>
                <a:spcPct val="90000"/>
              </a:lnSpc>
            </a:pPr>
            <a:r>
              <a:rPr lang="en-US" sz="2400" dirty="0" smtClean="0"/>
              <a:t>Blank data collection form</a:t>
            </a:r>
          </a:p>
          <a:p>
            <a:pPr lvl="1" eaLnBrk="1" hangingPunct="1">
              <a:lnSpc>
                <a:spcPct val="90000"/>
              </a:lnSpc>
            </a:pPr>
            <a:r>
              <a:rPr lang="en-US" sz="2400" dirty="0" smtClean="0"/>
              <a:t>Informed consent form</a:t>
            </a:r>
          </a:p>
          <a:p>
            <a:pPr lvl="1" eaLnBrk="1" hangingPunct="1">
              <a:lnSpc>
                <a:spcPct val="90000"/>
              </a:lnSpc>
            </a:pPr>
            <a:r>
              <a:rPr lang="en-US" sz="2400" dirty="0" smtClean="0"/>
              <a:t>Ethical clearance of IRB</a:t>
            </a:r>
          </a:p>
        </p:txBody>
      </p:sp>
      <p:sp>
        <p:nvSpPr>
          <p:cNvPr id="52226" name="Rectangle 2"/>
          <p:cNvSpPr>
            <a:spLocks noGrp="1" noChangeArrowheads="1"/>
          </p:cNvSpPr>
          <p:nvPr>
            <p:ph type="title"/>
          </p:nvPr>
        </p:nvSpPr>
        <p:spPr>
          <a:xfrm>
            <a:off x="304800" y="1828800"/>
            <a:ext cx="8229600" cy="458115"/>
          </a:xfrm>
        </p:spPr>
        <p:txBody>
          <a:bodyPr>
            <a:noAutofit/>
          </a:bodyPr>
          <a:lstStyle/>
          <a:p>
            <a:pPr eaLnBrk="1" hangingPunct="1"/>
            <a:r>
              <a:rPr lang="en-US" b="1" dirty="0" smtClean="0"/>
              <a:t>Appendices</a:t>
            </a:r>
          </a:p>
        </p:txBody>
      </p:sp>
    </p:spTree>
    <p:extLst>
      <p:ext uri="{BB962C8B-B14F-4D97-AF65-F5344CB8AC3E}">
        <p14:creationId xmlns:p14="http://schemas.microsoft.com/office/powerpoint/2010/main" xmlns="" val="145580639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457200" y="2438400"/>
            <a:ext cx="8229600" cy="3918803"/>
          </a:xfrm>
        </p:spPr>
        <p:txBody>
          <a:bodyPr/>
          <a:lstStyle/>
          <a:p>
            <a:pPr lvl="1" eaLnBrk="1" hangingPunct="1"/>
            <a:r>
              <a:rPr lang="en-US" dirty="0" smtClean="0"/>
              <a:t>Correspondence /Permission from relevant authority </a:t>
            </a:r>
            <a:r>
              <a:rPr lang="en-US" dirty="0" err="1" smtClean="0"/>
              <a:t>e.g</a:t>
            </a:r>
            <a:r>
              <a:rPr lang="en-US" dirty="0" smtClean="0"/>
              <a:t> certificate from head of the laboratory where tests being done</a:t>
            </a:r>
          </a:p>
          <a:p>
            <a:pPr lvl="1" eaLnBrk="1" hangingPunct="1"/>
            <a:r>
              <a:rPr lang="en-US" dirty="0" smtClean="0"/>
              <a:t>Quality assurance strategy</a:t>
            </a:r>
          </a:p>
          <a:p>
            <a:pPr lvl="1" eaLnBrk="1" hangingPunct="1"/>
            <a:r>
              <a:rPr lang="en-US" dirty="0" smtClean="0"/>
              <a:t>Qualitative study-Transcripts </a:t>
            </a:r>
            <a:r>
              <a:rPr lang="en-US" dirty="0" err="1" smtClean="0"/>
              <a:t>etc</a:t>
            </a:r>
            <a:endParaRPr lang="en-US" dirty="0" smtClean="0"/>
          </a:p>
        </p:txBody>
      </p:sp>
      <p:sp>
        <p:nvSpPr>
          <p:cNvPr id="53250" name="Rectangle 2"/>
          <p:cNvSpPr>
            <a:spLocks noGrp="1" noChangeArrowheads="1"/>
          </p:cNvSpPr>
          <p:nvPr>
            <p:ph type="title"/>
          </p:nvPr>
        </p:nvSpPr>
        <p:spPr/>
        <p:txBody>
          <a:bodyPr>
            <a:normAutofit fontScale="90000"/>
          </a:bodyPr>
          <a:lstStyle/>
          <a:p>
            <a:r>
              <a:rPr lang="en-US" b="1" dirty="0"/>
              <a:t>Appendices</a:t>
            </a:r>
            <a:endParaRPr lang="en-US" dirty="0" smtClean="0"/>
          </a:p>
        </p:txBody>
      </p:sp>
    </p:spTree>
    <p:extLst>
      <p:ext uri="{BB962C8B-B14F-4D97-AF65-F5344CB8AC3E}">
        <p14:creationId xmlns:p14="http://schemas.microsoft.com/office/powerpoint/2010/main" xmlns="" val="242492673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381000" y="2438400"/>
            <a:ext cx="8534400" cy="4267200"/>
          </a:xfrm>
        </p:spPr>
        <p:txBody>
          <a:bodyPr/>
          <a:lstStyle/>
          <a:p>
            <a:pPr>
              <a:lnSpc>
                <a:spcPct val="90000"/>
              </a:lnSpc>
            </a:pPr>
            <a:r>
              <a:rPr lang="en-US" sz="2400" dirty="0"/>
              <a:t>International Committee of Medical Journal Editors Uniform Requirements for Manuscripts Submitted to Biomedical Journals: Sample References</a:t>
            </a:r>
          </a:p>
          <a:p>
            <a:pPr lvl="1">
              <a:lnSpc>
                <a:spcPct val="90000"/>
              </a:lnSpc>
              <a:buFontTx/>
              <a:buNone/>
            </a:pPr>
            <a:r>
              <a:rPr lang="en-US" sz="2400" dirty="0">
                <a:hlinkClick r:id="rId2"/>
              </a:rPr>
              <a:t>http://www.nlm.nih.gov/bsd/uniform_requirements.html</a:t>
            </a:r>
            <a:endParaRPr lang="en-US" sz="2400" dirty="0"/>
          </a:p>
          <a:p>
            <a:pPr>
              <a:lnSpc>
                <a:spcPct val="90000"/>
              </a:lnSpc>
            </a:pPr>
            <a:r>
              <a:rPr lang="en-US" sz="2400" dirty="0"/>
              <a:t>How to Cite References/Vancouver Style, Murdoch University, Australia</a:t>
            </a:r>
          </a:p>
          <a:p>
            <a:pPr lvl="1">
              <a:lnSpc>
                <a:spcPct val="90000"/>
              </a:lnSpc>
              <a:buFontTx/>
              <a:buNone/>
            </a:pPr>
            <a:r>
              <a:rPr lang="en-US" sz="2400" dirty="0">
                <a:hlinkClick r:id="rId3"/>
              </a:rPr>
              <a:t>http://wwwlib.murdoch.edu.au/find/citation/vancouver.html</a:t>
            </a:r>
            <a:endParaRPr lang="en-US" sz="2400" dirty="0"/>
          </a:p>
          <a:p>
            <a:pPr>
              <a:lnSpc>
                <a:spcPct val="90000"/>
              </a:lnSpc>
            </a:pPr>
            <a:r>
              <a:rPr lang="en-US" sz="2400" dirty="0"/>
              <a:t>Blackwell Publishing Online/References</a:t>
            </a:r>
          </a:p>
          <a:p>
            <a:pPr lvl="1">
              <a:lnSpc>
                <a:spcPct val="90000"/>
              </a:lnSpc>
              <a:buFontTx/>
              <a:buNone/>
            </a:pPr>
            <a:r>
              <a:rPr lang="en-US" sz="2200" dirty="0">
                <a:hlinkClick r:id="rId4"/>
              </a:rPr>
              <a:t>http://www.blackwellpublishing.com/authors/reference_text.asp</a:t>
            </a:r>
            <a:endParaRPr lang="en-US" sz="2200" dirty="0"/>
          </a:p>
          <a:p>
            <a:pPr>
              <a:lnSpc>
                <a:spcPct val="90000"/>
              </a:lnSpc>
            </a:pPr>
            <a:r>
              <a:rPr lang="en-US" sz="2400" dirty="0"/>
              <a:t>BMA Reference Styles</a:t>
            </a:r>
          </a:p>
          <a:p>
            <a:pPr lvl="1">
              <a:lnSpc>
                <a:spcPct val="90000"/>
              </a:lnSpc>
              <a:buFontTx/>
              <a:buNone/>
            </a:pPr>
            <a:r>
              <a:rPr lang="en-US" sz="2400" dirty="0">
                <a:hlinkClick r:id="rId5"/>
              </a:rPr>
              <a:t>http://</a:t>
            </a:r>
            <a:r>
              <a:rPr lang="en-US" sz="2400" dirty="0" smtClean="0">
                <a:hlinkClick r:id="rId5"/>
              </a:rPr>
              <a:t>www.bma.org.uk/ap.nsf/Content/LIBReferenceStyles</a:t>
            </a:r>
            <a:endParaRPr lang="en-US" sz="1800" dirty="0"/>
          </a:p>
          <a:p>
            <a:pPr>
              <a:lnSpc>
                <a:spcPct val="90000"/>
              </a:lnSpc>
            </a:pPr>
            <a:endParaRPr lang="en-US" sz="2800" dirty="0"/>
          </a:p>
        </p:txBody>
      </p:sp>
      <p:sp>
        <p:nvSpPr>
          <p:cNvPr id="95234" name="Rectangle 2"/>
          <p:cNvSpPr>
            <a:spLocks noGrp="1" noChangeArrowheads="1"/>
          </p:cNvSpPr>
          <p:nvPr>
            <p:ph type="title"/>
          </p:nvPr>
        </p:nvSpPr>
        <p:spPr>
          <a:xfrm>
            <a:off x="381000" y="1524000"/>
            <a:ext cx="8229600" cy="838200"/>
          </a:xfrm>
        </p:spPr>
        <p:txBody>
          <a:bodyPr/>
          <a:lstStyle/>
          <a:p>
            <a:r>
              <a:rPr lang="en-US" sz="4000" b="1" dirty="0"/>
              <a:t>Summaries/Examples of Styles</a:t>
            </a:r>
          </a:p>
        </p:txBody>
      </p:sp>
    </p:spTree>
    <p:extLst>
      <p:ext uri="{BB962C8B-B14F-4D97-AF65-F5344CB8AC3E}">
        <p14:creationId xmlns:p14="http://schemas.microsoft.com/office/powerpoint/2010/main" xmlns="" val="381594568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Clinical case presentation</a:t>
            </a:r>
            <a:endParaRPr lang="en-US" sz="5400" dirty="0">
              <a:solidFill>
                <a:schemeClr val="bg2">
                  <a:lumMod val="10000"/>
                </a:schemeClr>
              </a:solidFill>
              <a:latin typeface="Algerian" pitchFamily="82"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381000" y="3352800"/>
            <a:ext cx="4267200" cy="2490787"/>
          </a:xfrm>
          <a:prstGeom prst="rect">
            <a:avLst/>
          </a:prstGeom>
          <a:noFill/>
          <a:ln w="9525">
            <a:solidFill>
              <a:schemeClr val="tx1"/>
            </a:solidFill>
            <a:miter lim="800000"/>
            <a:headEnd/>
            <a:tailEnd/>
          </a:ln>
          <a:effectLst/>
        </p:spPr>
        <p:txBody>
          <a:bodyPr>
            <a:spAutoFit/>
          </a:bodyPr>
          <a:lstStyle/>
          <a:p>
            <a:pPr eaLnBrk="1" hangingPunct="1">
              <a:lnSpc>
                <a:spcPct val="130000"/>
              </a:lnSpc>
              <a:spcBef>
                <a:spcPct val="50000"/>
              </a:spcBef>
            </a:pPr>
            <a:r>
              <a:rPr lang="pt-PT" sz="3200" b="1">
                <a:latin typeface="Verdana" pitchFamily="34" charset="0"/>
                <a:sym typeface="Wingdings" pitchFamily="2" charset="2"/>
              </a:rPr>
              <a:t> </a:t>
            </a:r>
            <a:r>
              <a:rPr lang="pt-PT" sz="3200" b="1">
                <a:latin typeface="Verdana" pitchFamily="34" charset="0"/>
              </a:rPr>
              <a:t>Introduction</a:t>
            </a:r>
          </a:p>
          <a:p>
            <a:pPr eaLnBrk="1" hangingPunct="1">
              <a:lnSpc>
                <a:spcPct val="130000"/>
              </a:lnSpc>
              <a:spcBef>
                <a:spcPct val="50000"/>
              </a:spcBef>
            </a:pPr>
            <a:r>
              <a:rPr lang="pt-PT" sz="3200" b="1">
                <a:latin typeface="Verdana" pitchFamily="34" charset="0"/>
                <a:sym typeface="Wingdings" pitchFamily="2" charset="2"/>
              </a:rPr>
              <a:t></a:t>
            </a:r>
            <a:r>
              <a:rPr lang="pt-PT" sz="3200" b="1">
                <a:latin typeface="Verdana" pitchFamily="34" charset="0"/>
              </a:rPr>
              <a:t> Clinical case</a:t>
            </a:r>
          </a:p>
          <a:p>
            <a:pPr eaLnBrk="1" hangingPunct="1">
              <a:lnSpc>
                <a:spcPct val="130000"/>
              </a:lnSpc>
              <a:spcBef>
                <a:spcPct val="50000"/>
              </a:spcBef>
            </a:pPr>
            <a:r>
              <a:rPr lang="pt-PT" sz="3200" b="1">
                <a:latin typeface="Verdana" pitchFamily="34" charset="0"/>
                <a:sym typeface="Wingdings" pitchFamily="2" charset="2"/>
              </a:rPr>
              <a:t></a:t>
            </a:r>
            <a:r>
              <a:rPr lang="pt-PT" sz="3200" b="1">
                <a:latin typeface="Verdana" pitchFamily="34" charset="0"/>
              </a:rPr>
              <a:t> Conclusions</a:t>
            </a:r>
            <a:endParaRPr lang="en-US" sz="3200" b="1">
              <a:latin typeface="Verdana" pitchFamily="34" charset="0"/>
            </a:endParaRPr>
          </a:p>
        </p:txBody>
      </p:sp>
      <p:sp>
        <p:nvSpPr>
          <p:cNvPr id="40962" name="Text Box 2"/>
          <p:cNvSpPr txBox="1">
            <a:spLocks noChangeArrowheads="1"/>
          </p:cNvSpPr>
          <p:nvPr/>
        </p:nvSpPr>
        <p:spPr bwMode="auto">
          <a:xfrm>
            <a:off x="381000" y="1981200"/>
            <a:ext cx="6096000" cy="641350"/>
          </a:xfrm>
          <a:prstGeom prst="rect">
            <a:avLst/>
          </a:prstGeom>
          <a:noFill/>
          <a:ln w="9525">
            <a:noFill/>
            <a:miter lim="800000"/>
            <a:headEnd/>
            <a:tailEnd/>
          </a:ln>
          <a:effectLst/>
        </p:spPr>
        <p:txBody>
          <a:bodyPr>
            <a:spAutoFit/>
          </a:bodyPr>
          <a:lstStyle/>
          <a:p>
            <a:pPr eaLnBrk="1" hangingPunct="1">
              <a:spcBef>
                <a:spcPct val="50000"/>
              </a:spcBef>
            </a:pPr>
            <a:r>
              <a:rPr lang="pt-PT" sz="3600" b="1" dirty="0">
                <a:solidFill>
                  <a:srgbClr val="E12BA4"/>
                </a:solidFill>
                <a:latin typeface="+mj-lt"/>
              </a:rPr>
              <a:t>And if it is a Clinical Case?</a:t>
            </a:r>
            <a:endParaRPr lang="en-US" sz="3600" b="1" dirty="0">
              <a:solidFill>
                <a:srgbClr val="E12BA4"/>
              </a:solidFill>
              <a:latin typeface="+mj-lt"/>
            </a:endParaRPr>
          </a:p>
        </p:txBody>
      </p:sp>
      <p:sp>
        <p:nvSpPr>
          <p:cNvPr id="40967" name="Text Box 7"/>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81000" y="1484687"/>
            <a:ext cx="8686800" cy="4579715"/>
          </a:xfrm>
          <a:prstGeom prst="rect">
            <a:avLst/>
          </a:prstGeom>
          <a:noFill/>
          <a:ln w="9525">
            <a:noFill/>
            <a:miter lim="800000"/>
            <a:headEnd/>
            <a:tailEnd/>
          </a:ln>
          <a:effectLst/>
        </p:spPr>
        <p:txBody>
          <a:bodyPr>
            <a:spAutoFit/>
          </a:bodyPr>
          <a:lstStyle/>
          <a:p>
            <a:pPr eaLnBrk="1" hangingPunct="1">
              <a:spcBef>
                <a:spcPct val="50000"/>
              </a:spcBef>
            </a:pPr>
            <a:r>
              <a:rPr lang="en-GB" sz="3600" b="1" dirty="0" smtClean="0">
                <a:solidFill>
                  <a:srgbClr val="E12BA4"/>
                </a:solidFill>
                <a:latin typeface="+mj-lt"/>
              </a:rPr>
              <a:t>Introduction</a:t>
            </a:r>
            <a:r>
              <a:rPr lang="en-GB" sz="3600" b="1" dirty="0">
                <a:solidFill>
                  <a:srgbClr val="E12BA4"/>
                </a:solidFill>
                <a:latin typeface="+mj-lt"/>
              </a:rPr>
              <a:t>: Usually based on </a:t>
            </a:r>
            <a:r>
              <a:rPr lang="en-GB" sz="3600" b="1" dirty="0" smtClean="0">
                <a:solidFill>
                  <a:srgbClr val="E12BA4"/>
                </a:solidFill>
                <a:latin typeface="+mj-lt"/>
              </a:rPr>
              <a:t>rarity</a:t>
            </a:r>
            <a:endParaRPr lang="en-GB" sz="3600" b="1" dirty="0">
              <a:solidFill>
                <a:srgbClr val="E12BA4"/>
              </a:solidFill>
              <a:latin typeface="+mj-lt"/>
            </a:endParaRPr>
          </a:p>
          <a:p>
            <a:pPr eaLnBrk="1" hangingPunct="1">
              <a:spcBef>
                <a:spcPct val="50000"/>
              </a:spcBef>
            </a:pPr>
            <a:r>
              <a:rPr lang="en-GB" sz="2800" b="1" dirty="0">
                <a:latin typeface="Verdana" pitchFamily="34" charset="0"/>
              </a:rPr>
              <a:t>Clinical case: </a:t>
            </a:r>
          </a:p>
          <a:p>
            <a:pPr algn="just" eaLnBrk="1" hangingPunct="1">
              <a:lnSpc>
                <a:spcPct val="140000"/>
              </a:lnSpc>
              <a:spcBef>
                <a:spcPct val="50000"/>
              </a:spcBef>
            </a:pPr>
            <a:r>
              <a:rPr lang="en-GB" sz="2400" b="1" dirty="0">
                <a:latin typeface="Arial" charset="0"/>
                <a:cs typeface="Arial" charset="0"/>
              </a:rPr>
              <a:t>“A N </a:t>
            </a:r>
            <a:r>
              <a:rPr lang="en-GB" sz="2400" b="1" dirty="0" err="1">
                <a:latin typeface="Arial" charset="0"/>
                <a:cs typeface="Arial" charset="0"/>
              </a:rPr>
              <a:t>yr</a:t>
            </a:r>
            <a:r>
              <a:rPr lang="en-GB" sz="2400" b="1" dirty="0">
                <a:latin typeface="Arial" charset="0"/>
                <a:cs typeface="Arial" charset="0"/>
              </a:rPr>
              <a:t>-old (</a:t>
            </a:r>
            <a:r>
              <a:rPr lang="en-GB" sz="2400" b="1" dirty="0" err="1">
                <a:latin typeface="Arial" charset="0"/>
                <a:cs typeface="Arial" charset="0"/>
              </a:rPr>
              <a:t>wo</a:t>
            </a:r>
            <a:r>
              <a:rPr lang="en-GB" sz="2400" b="1" dirty="0">
                <a:latin typeface="Arial" charset="0"/>
                <a:cs typeface="Arial" charset="0"/>
              </a:rPr>
              <a:t>)man was admitted for a feature of....his/her clinical history was....in the physical examination…the laboratory findings showed…the radiological techniques were…To exclude a…the A test was asked, with the result 1. With the suspect of a B, test B, was asked….Thus, we diagnosed the pathology P”</a:t>
            </a:r>
          </a:p>
        </p:txBody>
      </p:sp>
      <p:sp>
        <p:nvSpPr>
          <p:cNvPr id="41988"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304800" y="2438400"/>
            <a:ext cx="8610600" cy="4191000"/>
          </a:xfrm>
          <a:noFill/>
        </p:spPr>
        <p:txBody>
          <a:bodyPr/>
          <a:lstStyle/>
          <a:p>
            <a:pPr marL="514350" indent="-514350" eaLnBrk="1" hangingPunct="1">
              <a:lnSpc>
                <a:spcPct val="90000"/>
              </a:lnSpc>
              <a:buFont typeface="+mj-lt"/>
              <a:buAutoNum type="arabicPeriod"/>
            </a:pPr>
            <a:r>
              <a:rPr lang="en-US" sz="2800" dirty="0" smtClean="0"/>
              <a:t>Informed voluntary consent of study subject is absolutely essential</a:t>
            </a:r>
          </a:p>
          <a:p>
            <a:pPr lvl="1" eaLnBrk="1" hangingPunct="1">
              <a:lnSpc>
                <a:spcPct val="90000"/>
              </a:lnSpc>
            </a:pPr>
            <a:r>
              <a:rPr lang="en-US" sz="2400" dirty="0" smtClean="0"/>
              <a:t>Should be able to exercise free power of choices without any force, fraud, deceit---or coercion</a:t>
            </a:r>
          </a:p>
          <a:p>
            <a:pPr marL="457200" indent="-457200" eaLnBrk="1" hangingPunct="1">
              <a:lnSpc>
                <a:spcPct val="90000"/>
              </a:lnSpc>
              <a:buFont typeface="+mj-lt"/>
              <a:buAutoNum type="arabicPeriod"/>
            </a:pPr>
            <a:r>
              <a:rPr lang="en-US" sz="2400" dirty="0" smtClean="0"/>
              <a:t> </a:t>
            </a:r>
            <a:r>
              <a:rPr lang="en-US" sz="2800" dirty="0" smtClean="0"/>
              <a:t>Medical research should only be conducted if the importance of objective outweighs the inherent risks and burden to the subject</a:t>
            </a:r>
          </a:p>
          <a:p>
            <a:pPr marL="514350" indent="-514350" eaLnBrk="1" hangingPunct="1">
              <a:lnSpc>
                <a:spcPct val="90000"/>
              </a:lnSpc>
              <a:buFont typeface="+mj-lt"/>
              <a:buAutoNum type="arabicPeriod"/>
            </a:pPr>
            <a:r>
              <a:rPr lang="en-US" dirty="0" smtClean="0"/>
              <a:t>Ethical clearance from IRB is mandatory</a:t>
            </a:r>
            <a:endParaRPr lang="en-US" sz="2800" dirty="0" smtClean="0"/>
          </a:p>
        </p:txBody>
      </p:sp>
      <p:sp>
        <p:nvSpPr>
          <p:cNvPr id="29699" name="Rectangle 2"/>
          <p:cNvSpPr>
            <a:spLocks noGrp="1" noChangeArrowheads="1"/>
          </p:cNvSpPr>
          <p:nvPr>
            <p:ph type="title"/>
          </p:nvPr>
        </p:nvSpPr>
        <p:spPr>
          <a:xfrm>
            <a:off x="304799" y="1598980"/>
            <a:ext cx="8610600" cy="631371"/>
          </a:xfrm>
          <a:noFill/>
        </p:spPr>
        <p:txBody>
          <a:bodyPr>
            <a:noAutofit/>
          </a:bodyPr>
          <a:lstStyle/>
          <a:p>
            <a:pPr eaLnBrk="1" hangingPunct="1"/>
            <a:r>
              <a:rPr lang="en-US" b="1" dirty="0" smtClean="0"/>
              <a:t>Ethical issues</a:t>
            </a:r>
          </a:p>
        </p:txBody>
      </p:sp>
    </p:spTree>
    <p:extLst>
      <p:ext uri="{BB962C8B-B14F-4D97-AF65-F5344CB8AC3E}">
        <p14:creationId xmlns:p14="http://schemas.microsoft.com/office/powerpoint/2010/main" xmlns="" val="335200026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503144"/>
            <a:ext cx="9144000" cy="1060547"/>
          </a:xfrm>
          <a:prstGeom prst="rect">
            <a:avLst/>
          </a:prstGeom>
          <a:noFill/>
          <a:ln w="9525">
            <a:noFill/>
            <a:miter lim="800000"/>
            <a:headEnd/>
            <a:tailEnd/>
          </a:ln>
          <a:effectLst/>
        </p:spPr>
        <p:txBody>
          <a:bodyPr>
            <a:spAutoFit/>
          </a:bodyPr>
          <a:lstStyle/>
          <a:p>
            <a:pPr algn="just" eaLnBrk="1" hangingPunct="1">
              <a:lnSpc>
                <a:spcPct val="120000"/>
              </a:lnSpc>
            </a:pPr>
            <a:r>
              <a:rPr lang="es-ES" b="1">
                <a:latin typeface="Times New Roman" pitchFamily="18" charset="0"/>
                <a:cs typeface="Times New Roman" pitchFamily="18" charset="0"/>
              </a:rPr>
              <a:t>A 28-year-old man was admitted to the hospital because of abdominal</a:t>
            </a:r>
            <a:r>
              <a:rPr lang="es-ES" b="1" baseline="30000">
                <a:latin typeface="Times New Roman" pitchFamily="18" charset="0"/>
                <a:cs typeface="Times New Roman" pitchFamily="18" charset="0"/>
              </a:rPr>
              <a:t> </a:t>
            </a:r>
            <a:r>
              <a:rPr lang="es-ES" b="1">
                <a:latin typeface="Times New Roman" pitchFamily="18" charset="0"/>
                <a:cs typeface="Times New Roman" pitchFamily="18" charset="0"/>
              </a:rPr>
              <a:t>pain and fever.</a:t>
            </a:r>
            <a:r>
              <a:rPr lang="es-ES" b="1" baseline="30000">
                <a:latin typeface="Times New Roman" pitchFamily="18" charset="0"/>
                <a:cs typeface="Times New Roman" pitchFamily="18" charset="0"/>
              </a:rPr>
              <a:t> </a:t>
            </a:r>
            <a:r>
              <a:rPr lang="es-ES" b="1">
                <a:latin typeface="Times New Roman" pitchFamily="18" charset="0"/>
                <a:cs typeface="Times New Roman" pitchFamily="18" charset="0"/>
              </a:rPr>
              <a:t>The patient had been well until 10 days earlier, when mild epigastric</a:t>
            </a:r>
            <a:r>
              <a:rPr lang="es-ES" b="1" baseline="30000">
                <a:latin typeface="Times New Roman" pitchFamily="18" charset="0"/>
                <a:cs typeface="Times New Roman" pitchFamily="18" charset="0"/>
              </a:rPr>
              <a:t> </a:t>
            </a:r>
            <a:r>
              <a:rPr lang="es-ES" b="1">
                <a:latin typeface="Times New Roman" pitchFamily="18" charset="0"/>
                <a:cs typeface="Times New Roman" pitchFamily="18" charset="0"/>
              </a:rPr>
              <a:t>pain developed. Two days before admission...</a:t>
            </a:r>
          </a:p>
        </p:txBody>
      </p:sp>
      <p:sp>
        <p:nvSpPr>
          <p:cNvPr id="43011" name="Rectangle 3"/>
          <p:cNvSpPr>
            <a:spLocks noChangeArrowheads="1"/>
          </p:cNvSpPr>
          <p:nvPr/>
        </p:nvSpPr>
        <p:spPr bwMode="auto">
          <a:xfrm>
            <a:off x="0" y="2950944"/>
            <a:ext cx="9144000" cy="369332"/>
          </a:xfrm>
          <a:prstGeom prst="rect">
            <a:avLst/>
          </a:prstGeom>
          <a:noFill/>
          <a:ln w="9525">
            <a:noFill/>
            <a:miter lim="800000"/>
            <a:headEnd/>
            <a:tailEnd/>
          </a:ln>
          <a:effectLst/>
        </p:spPr>
        <p:txBody>
          <a:bodyPr>
            <a:spAutoFit/>
          </a:bodyPr>
          <a:lstStyle/>
          <a:p>
            <a:pPr eaLnBrk="1" hangingPunct="1"/>
            <a:r>
              <a:rPr lang="es-ES" b="1">
                <a:latin typeface="Times New Roman" pitchFamily="18" charset="0"/>
              </a:rPr>
              <a:t>On physical examination, the patient did not appear to be in</a:t>
            </a:r>
            <a:r>
              <a:rPr lang="es-ES" b="1" baseline="30000">
                <a:latin typeface="Times New Roman" pitchFamily="18" charset="0"/>
              </a:rPr>
              <a:t> </a:t>
            </a:r>
            <a:r>
              <a:rPr lang="es-ES" b="1">
                <a:latin typeface="Times New Roman" pitchFamily="18" charset="0"/>
              </a:rPr>
              <a:t>severe pain, and there was...</a:t>
            </a:r>
          </a:p>
        </p:txBody>
      </p:sp>
      <p:sp>
        <p:nvSpPr>
          <p:cNvPr id="43012" name="Rectangle 4"/>
          <p:cNvSpPr>
            <a:spLocks noChangeArrowheads="1"/>
          </p:cNvSpPr>
          <p:nvPr/>
        </p:nvSpPr>
        <p:spPr bwMode="auto">
          <a:xfrm>
            <a:off x="0" y="3865344"/>
            <a:ext cx="9144000" cy="369332"/>
          </a:xfrm>
          <a:prstGeom prst="rect">
            <a:avLst/>
          </a:prstGeom>
          <a:noFill/>
          <a:ln w="9525">
            <a:noFill/>
            <a:miter lim="800000"/>
            <a:headEnd/>
            <a:tailEnd/>
          </a:ln>
          <a:effectLst/>
        </p:spPr>
        <p:txBody>
          <a:bodyPr>
            <a:spAutoFit/>
          </a:bodyPr>
          <a:lstStyle/>
          <a:p>
            <a:pPr eaLnBrk="1" hangingPunct="1"/>
            <a:r>
              <a:rPr lang="es-ES" b="1">
                <a:latin typeface="Times New Roman" pitchFamily="18" charset="0"/>
              </a:rPr>
              <a:t>The urine was positive (+) for ketones; the sediment contained....</a:t>
            </a:r>
          </a:p>
        </p:txBody>
      </p:sp>
      <p:sp>
        <p:nvSpPr>
          <p:cNvPr id="43013" name="Rectangle 5"/>
          <p:cNvSpPr>
            <a:spLocks noChangeArrowheads="1"/>
          </p:cNvSpPr>
          <p:nvPr/>
        </p:nvSpPr>
        <p:spPr bwMode="auto">
          <a:xfrm>
            <a:off x="0" y="4551144"/>
            <a:ext cx="9144000" cy="923330"/>
          </a:xfrm>
          <a:prstGeom prst="rect">
            <a:avLst/>
          </a:prstGeom>
          <a:noFill/>
          <a:ln w="9525">
            <a:noFill/>
            <a:miter lim="800000"/>
            <a:headEnd/>
            <a:tailEnd/>
          </a:ln>
          <a:effectLst/>
        </p:spPr>
        <p:txBody>
          <a:bodyPr>
            <a:spAutoFit/>
          </a:bodyPr>
          <a:lstStyle/>
          <a:p>
            <a:pPr algn="just" eaLnBrk="1" hangingPunct="1"/>
            <a:r>
              <a:rPr lang="es-ES" b="1" dirty="0">
                <a:latin typeface="Times New Roman" pitchFamily="18" charset="0"/>
              </a:rPr>
              <a:t>...</a:t>
            </a:r>
            <a:r>
              <a:rPr lang="es-ES" b="1" dirty="0" err="1">
                <a:latin typeface="Times New Roman" pitchFamily="18" charset="0"/>
              </a:rPr>
              <a:t>Radiographs</a:t>
            </a:r>
            <a:r>
              <a:rPr lang="es-ES" b="1" dirty="0">
                <a:latin typeface="Times New Roman" pitchFamily="18" charset="0"/>
              </a:rPr>
              <a:t> of </a:t>
            </a:r>
            <a:r>
              <a:rPr lang="es-ES" b="1" dirty="0" err="1">
                <a:latin typeface="Times New Roman" pitchFamily="18" charset="0"/>
              </a:rPr>
              <a:t>the</a:t>
            </a:r>
            <a:r>
              <a:rPr lang="es-ES" b="1" dirty="0">
                <a:latin typeface="Times New Roman" pitchFamily="18" charset="0"/>
              </a:rPr>
              <a:t> abdomen </a:t>
            </a:r>
            <a:r>
              <a:rPr lang="es-ES" b="1" dirty="0" err="1">
                <a:latin typeface="Times New Roman" pitchFamily="18" charset="0"/>
              </a:rPr>
              <a:t>obtained</a:t>
            </a:r>
            <a:r>
              <a:rPr lang="es-ES" b="1" dirty="0">
                <a:latin typeface="Times New Roman" pitchFamily="18" charset="0"/>
              </a:rPr>
              <a:t> </a:t>
            </a:r>
            <a:r>
              <a:rPr lang="es-ES" b="1" dirty="0" err="1">
                <a:latin typeface="Times New Roman" pitchFamily="18" charset="0"/>
              </a:rPr>
              <a:t>both</a:t>
            </a:r>
            <a:r>
              <a:rPr lang="es-ES" b="1" dirty="0">
                <a:latin typeface="Times New Roman" pitchFamily="18" charset="0"/>
              </a:rPr>
              <a:t> </a:t>
            </a:r>
            <a:r>
              <a:rPr lang="es-ES" b="1" dirty="0" err="1">
                <a:latin typeface="Times New Roman" pitchFamily="18" charset="0"/>
              </a:rPr>
              <a:t>while</a:t>
            </a:r>
            <a:r>
              <a:rPr lang="es-ES" b="1" dirty="0">
                <a:latin typeface="Times New Roman" pitchFamily="18" charset="0"/>
              </a:rPr>
              <a:t> </a:t>
            </a:r>
            <a:r>
              <a:rPr lang="es-ES" b="1" dirty="0" err="1">
                <a:latin typeface="Times New Roman" pitchFamily="18" charset="0"/>
              </a:rPr>
              <a:t>the</a:t>
            </a:r>
            <a:r>
              <a:rPr lang="es-ES" b="1" dirty="0">
                <a:latin typeface="Times New Roman" pitchFamily="18" charset="0"/>
              </a:rPr>
              <a:t> </a:t>
            </a:r>
            <a:r>
              <a:rPr lang="es-ES" b="1" dirty="0" err="1">
                <a:latin typeface="Times New Roman" pitchFamily="18" charset="0"/>
              </a:rPr>
              <a:t>patient</a:t>
            </a:r>
            <a:r>
              <a:rPr lang="es-ES" b="1" dirty="0">
                <a:latin typeface="Times New Roman" pitchFamily="18" charset="0"/>
              </a:rPr>
              <a:t> </a:t>
            </a:r>
            <a:r>
              <a:rPr lang="es-ES" b="1" dirty="0" err="1">
                <a:latin typeface="Times New Roman" pitchFamily="18" charset="0"/>
              </a:rPr>
              <a:t>was</a:t>
            </a:r>
            <a:r>
              <a:rPr lang="es-ES" b="1" baseline="30000" dirty="0">
                <a:latin typeface="Times New Roman" pitchFamily="18" charset="0"/>
              </a:rPr>
              <a:t> </a:t>
            </a:r>
            <a:r>
              <a:rPr lang="es-ES" b="1" dirty="0" err="1">
                <a:latin typeface="Times New Roman" pitchFamily="18" charset="0"/>
              </a:rPr>
              <a:t>supine</a:t>
            </a:r>
            <a:r>
              <a:rPr lang="es-ES" b="1" dirty="0">
                <a:latin typeface="Times New Roman" pitchFamily="18" charset="0"/>
              </a:rPr>
              <a:t> and </a:t>
            </a:r>
            <a:r>
              <a:rPr lang="es-ES" b="1" dirty="0" err="1">
                <a:latin typeface="Times New Roman" pitchFamily="18" charset="0"/>
              </a:rPr>
              <a:t>while</a:t>
            </a:r>
            <a:r>
              <a:rPr lang="es-ES" b="1" dirty="0">
                <a:latin typeface="Times New Roman" pitchFamily="18" charset="0"/>
              </a:rPr>
              <a:t> he </a:t>
            </a:r>
            <a:r>
              <a:rPr lang="es-ES" b="1" dirty="0" err="1">
                <a:latin typeface="Times New Roman" pitchFamily="18" charset="0"/>
              </a:rPr>
              <a:t>was</a:t>
            </a:r>
            <a:r>
              <a:rPr lang="es-ES" b="1" dirty="0">
                <a:latin typeface="Times New Roman" pitchFamily="18" charset="0"/>
              </a:rPr>
              <a:t> </a:t>
            </a:r>
            <a:r>
              <a:rPr lang="es-ES" b="1" dirty="0" err="1">
                <a:latin typeface="Times New Roman" pitchFamily="18" charset="0"/>
              </a:rPr>
              <a:t>upright</a:t>
            </a:r>
            <a:r>
              <a:rPr lang="es-ES" b="1" dirty="0">
                <a:latin typeface="Times New Roman" pitchFamily="18" charset="0"/>
              </a:rPr>
              <a:t> </a:t>
            </a:r>
            <a:r>
              <a:rPr lang="es-ES" b="1" dirty="0" err="1">
                <a:latin typeface="Times New Roman" pitchFamily="18" charset="0"/>
              </a:rPr>
              <a:t>showed</a:t>
            </a:r>
            <a:r>
              <a:rPr lang="es-ES" b="1" dirty="0">
                <a:latin typeface="Times New Roman" pitchFamily="18" charset="0"/>
              </a:rPr>
              <a:t> ..... </a:t>
            </a:r>
            <a:r>
              <a:rPr lang="en-US" b="1" dirty="0">
                <a:latin typeface="Times New Roman" pitchFamily="18" charset="0"/>
              </a:rPr>
              <a:t>A cystic mass,</a:t>
            </a:r>
            <a:r>
              <a:rPr lang="en-US" b="1" baseline="30000" dirty="0">
                <a:latin typeface="Times New Roman" pitchFamily="18" charset="0"/>
              </a:rPr>
              <a:t> </a:t>
            </a:r>
            <a:r>
              <a:rPr lang="en-US" b="1" dirty="0">
                <a:latin typeface="Times New Roman" pitchFamily="18" charset="0"/>
              </a:rPr>
              <a:t>1.5 cm in diameter, was contiguous with the head and neck of</a:t>
            </a:r>
            <a:r>
              <a:rPr lang="en-US" b="1" baseline="30000" dirty="0">
                <a:latin typeface="Times New Roman" pitchFamily="18" charset="0"/>
              </a:rPr>
              <a:t> </a:t>
            </a:r>
            <a:r>
              <a:rPr lang="en-US" b="1" dirty="0">
                <a:latin typeface="Times New Roman" pitchFamily="18" charset="0"/>
              </a:rPr>
              <a:t>the pancreas. The remainder of the pancreas was unremarkable </a:t>
            </a:r>
            <a:endParaRPr lang="es-ES" b="1" dirty="0">
              <a:latin typeface="Times New Roman" pitchFamily="18" charset="0"/>
            </a:endParaRPr>
          </a:p>
        </p:txBody>
      </p:sp>
      <p:sp>
        <p:nvSpPr>
          <p:cNvPr id="43014" name="Rectangle 6"/>
          <p:cNvSpPr>
            <a:spLocks noChangeArrowheads="1"/>
          </p:cNvSpPr>
          <p:nvPr/>
        </p:nvSpPr>
        <p:spPr bwMode="auto">
          <a:xfrm>
            <a:off x="0" y="5983069"/>
            <a:ext cx="9144000" cy="646331"/>
          </a:xfrm>
          <a:prstGeom prst="rect">
            <a:avLst/>
          </a:prstGeom>
          <a:noFill/>
          <a:ln w="9525">
            <a:noFill/>
            <a:miter lim="800000"/>
            <a:headEnd/>
            <a:tailEnd/>
          </a:ln>
          <a:effectLst/>
        </p:spPr>
        <p:txBody>
          <a:bodyPr>
            <a:spAutoFit/>
          </a:bodyPr>
          <a:lstStyle/>
          <a:p>
            <a:pPr algn="just" eaLnBrk="1" hangingPunct="1"/>
            <a:r>
              <a:rPr lang="es-ES" b="1" dirty="0">
                <a:latin typeface="Times New Roman" pitchFamily="18" charset="0"/>
              </a:rPr>
              <a:t>Oral </a:t>
            </a:r>
            <a:r>
              <a:rPr lang="es-ES" b="1" dirty="0" err="1">
                <a:latin typeface="Times New Roman" pitchFamily="18" charset="0"/>
              </a:rPr>
              <a:t>intake</a:t>
            </a:r>
            <a:r>
              <a:rPr lang="es-ES" b="1" dirty="0">
                <a:latin typeface="Times New Roman" pitchFamily="18" charset="0"/>
              </a:rPr>
              <a:t> </a:t>
            </a:r>
            <a:r>
              <a:rPr lang="es-ES" b="1" dirty="0" err="1">
                <a:latin typeface="Times New Roman" pitchFamily="18" charset="0"/>
              </a:rPr>
              <a:t>was</a:t>
            </a:r>
            <a:r>
              <a:rPr lang="es-ES" b="1" dirty="0">
                <a:latin typeface="Times New Roman" pitchFamily="18" charset="0"/>
              </a:rPr>
              <a:t> </a:t>
            </a:r>
            <a:r>
              <a:rPr lang="es-ES" b="1" dirty="0" err="1">
                <a:latin typeface="Times New Roman" pitchFamily="18" charset="0"/>
              </a:rPr>
              <a:t>stopped</a:t>
            </a:r>
            <a:r>
              <a:rPr lang="es-ES" b="1" dirty="0">
                <a:latin typeface="Times New Roman" pitchFamily="18" charset="0"/>
              </a:rPr>
              <a:t>. </a:t>
            </a:r>
            <a:r>
              <a:rPr lang="es-ES" b="1" dirty="0" err="1">
                <a:latin typeface="Times New Roman" pitchFamily="18" charset="0"/>
              </a:rPr>
              <a:t>The</a:t>
            </a:r>
            <a:r>
              <a:rPr lang="es-ES" b="1" dirty="0">
                <a:latin typeface="Times New Roman" pitchFamily="18" charset="0"/>
              </a:rPr>
              <a:t> </a:t>
            </a:r>
            <a:r>
              <a:rPr lang="es-ES" b="1" dirty="0" err="1">
                <a:latin typeface="Times New Roman" pitchFamily="18" charset="0"/>
              </a:rPr>
              <a:t>patient</a:t>
            </a:r>
            <a:r>
              <a:rPr lang="es-ES" b="1" dirty="0">
                <a:latin typeface="Times New Roman" pitchFamily="18" charset="0"/>
              </a:rPr>
              <a:t> </a:t>
            </a:r>
            <a:r>
              <a:rPr lang="es-ES" b="1" dirty="0" err="1">
                <a:latin typeface="Times New Roman" pitchFamily="18" charset="0"/>
              </a:rPr>
              <a:t>was</a:t>
            </a:r>
            <a:r>
              <a:rPr lang="es-ES" b="1" dirty="0">
                <a:latin typeface="Times New Roman" pitchFamily="18" charset="0"/>
              </a:rPr>
              <a:t> </a:t>
            </a:r>
            <a:r>
              <a:rPr lang="es-ES" b="1" dirty="0" err="1">
                <a:latin typeface="Times New Roman" pitchFamily="18" charset="0"/>
              </a:rPr>
              <a:t>given</a:t>
            </a:r>
            <a:r>
              <a:rPr lang="es-ES" b="1" dirty="0">
                <a:latin typeface="Times New Roman" pitchFamily="18" charset="0"/>
              </a:rPr>
              <a:t> fluid and </a:t>
            </a:r>
            <a:r>
              <a:rPr lang="es-ES" b="1" dirty="0" err="1">
                <a:latin typeface="Times New Roman" pitchFamily="18" charset="0"/>
              </a:rPr>
              <a:t>electrolytes</a:t>
            </a:r>
            <a:r>
              <a:rPr lang="es-ES" b="1" baseline="30000" dirty="0">
                <a:latin typeface="Times New Roman" pitchFamily="18" charset="0"/>
              </a:rPr>
              <a:t> </a:t>
            </a:r>
            <a:r>
              <a:rPr lang="es-ES" b="1" dirty="0">
                <a:latin typeface="Times New Roman" pitchFamily="18" charset="0"/>
              </a:rPr>
              <a:t>as </a:t>
            </a:r>
            <a:r>
              <a:rPr lang="es-ES" b="1" dirty="0" err="1">
                <a:latin typeface="Times New Roman" pitchFamily="18" charset="0"/>
              </a:rPr>
              <a:t>well</a:t>
            </a:r>
            <a:r>
              <a:rPr lang="es-ES" b="1" dirty="0">
                <a:latin typeface="Times New Roman" pitchFamily="18" charset="0"/>
              </a:rPr>
              <a:t> as </a:t>
            </a:r>
            <a:r>
              <a:rPr lang="es-ES" b="1" dirty="0" err="1">
                <a:latin typeface="Times New Roman" pitchFamily="18" charset="0"/>
              </a:rPr>
              <a:t>ranitidine</a:t>
            </a:r>
            <a:r>
              <a:rPr lang="es-ES" b="1" dirty="0">
                <a:latin typeface="Times New Roman" pitchFamily="18" charset="0"/>
              </a:rPr>
              <a:t>, </a:t>
            </a:r>
            <a:r>
              <a:rPr lang="es-ES" b="1" dirty="0" err="1">
                <a:latin typeface="Times New Roman" pitchFamily="18" charset="0"/>
              </a:rPr>
              <a:t>metronidazole</a:t>
            </a:r>
            <a:r>
              <a:rPr lang="es-ES" b="1" dirty="0">
                <a:latin typeface="Times New Roman" pitchFamily="18" charset="0"/>
              </a:rPr>
              <a:t>, </a:t>
            </a:r>
            <a:r>
              <a:rPr lang="es-ES" b="1" dirty="0" err="1">
                <a:latin typeface="Times New Roman" pitchFamily="18" charset="0"/>
              </a:rPr>
              <a:t>ampicillin</a:t>
            </a:r>
            <a:r>
              <a:rPr lang="es-ES" b="1" dirty="0">
                <a:latin typeface="Times New Roman" pitchFamily="18" charset="0"/>
              </a:rPr>
              <a:t>, </a:t>
            </a:r>
            <a:r>
              <a:rPr lang="es-ES" b="1" dirty="0" err="1">
                <a:latin typeface="Times New Roman" pitchFamily="18" charset="0"/>
              </a:rPr>
              <a:t>minidose</a:t>
            </a:r>
            <a:r>
              <a:rPr lang="es-ES" b="1" dirty="0">
                <a:latin typeface="Times New Roman" pitchFamily="18" charset="0"/>
              </a:rPr>
              <a:t> </a:t>
            </a:r>
            <a:r>
              <a:rPr lang="es-ES" b="1" dirty="0" err="1">
                <a:latin typeface="Times New Roman" pitchFamily="18" charset="0"/>
              </a:rPr>
              <a:t>heparin</a:t>
            </a:r>
            <a:r>
              <a:rPr lang="es-ES" b="1" dirty="0">
                <a:latin typeface="Times New Roman" pitchFamily="18" charset="0"/>
              </a:rPr>
              <a:t>,</a:t>
            </a:r>
            <a:r>
              <a:rPr lang="es-ES" b="1" baseline="30000" dirty="0">
                <a:latin typeface="Times New Roman" pitchFamily="18" charset="0"/>
              </a:rPr>
              <a:t> </a:t>
            </a:r>
            <a:r>
              <a:rPr lang="es-ES" b="1" dirty="0">
                <a:latin typeface="Times New Roman" pitchFamily="18" charset="0"/>
              </a:rPr>
              <a:t>and </a:t>
            </a:r>
            <a:r>
              <a:rPr lang="es-ES" b="1" dirty="0" err="1">
                <a:latin typeface="Times New Roman" pitchFamily="18" charset="0"/>
              </a:rPr>
              <a:t>morphine</a:t>
            </a:r>
            <a:r>
              <a:rPr lang="es-ES" b="1" dirty="0">
                <a:latin typeface="Times New Roman" pitchFamily="18" charset="0"/>
              </a:rPr>
              <a:t>, </a:t>
            </a:r>
            <a:r>
              <a:rPr lang="es-ES" b="1" dirty="0" err="1">
                <a:latin typeface="Times New Roman" pitchFamily="18" charset="0"/>
              </a:rPr>
              <a:t>which</a:t>
            </a:r>
            <a:r>
              <a:rPr lang="es-ES" b="1" dirty="0">
                <a:latin typeface="Times New Roman" pitchFamily="18" charset="0"/>
              </a:rPr>
              <a:t> </a:t>
            </a:r>
            <a:r>
              <a:rPr lang="es-ES" b="1" dirty="0" err="1">
                <a:latin typeface="Times New Roman" pitchFamily="18" charset="0"/>
              </a:rPr>
              <a:t>was</a:t>
            </a:r>
            <a:r>
              <a:rPr lang="es-ES" b="1" dirty="0">
                <a:latin typeface="Times New Roman" pitchFamily="18" charset="0"/>
              </a:rPr>
              <a:t> </a:t>
            </a:r>
            <a:r>
              <a:rPr lang="es-ES" b="1" dirty="0" err="1">
                <a:latin typeface="Times New Roman" pitchFamily="18" charset="0"/>
              </a:rPr>
              <a:t>administered</a:t>
            </a:r>
            <a:r>
              <a:rPr lang="es-ES" b="1" dirty="0">
                <a:latin typeface="Times New Roman" pitchFamily="18" charset="0"/>
              </a:rPr>
              <a:t>...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1000" y="1676400"/>
            <a:ext cx="5867400" cy="646331"/>
          </a:xfrm>
          <a:prstGeom prst="rect">
            <a:avLst/>
          </a:prstGeom>
          <a:noFill/>
          <a:ln w="9525">
            <a:noFill/>
            <a:miter lim="800000"/>
            <a:headEnd/>
            <a:tailEnd/>
          </a:ln>
          <a:effectLst/>
        </p:spPr>
        <p:txBody>
          <a:bodyPr>
            <a:spAutoFit/>
          </a:bodyPr>
          <a:lstStyle/>
          <a:p>
            <a:pPr algn="ctr" eaLnBrk="1" hangingPunct="1">
              <a:spcBef>
                <a:spcPct val="50000"/>
              </a:spcBef>
            </a:pPr>
            <a:r>
              <a:rPr lang="en-GB" sz="3600" b="1" dirty="0">
                <a:solidFill>
                  <a:srgbClr val="E12BA4"/>
                </a:solidFill>
                <a:latin typeface="+mj-lt"/>
              </a:rPr>
              <a:t>The article has been written</a:t>
            </a:r>
          </a:p>
        </p:txBody>
      </p:sp>
      <p:sp>
        <p:nvSpPr>
          <p:cNvPr id="44035" name="Text Box 3"/>
          <p:cNvSpPr txBox="1">
            <a:spLocks noChangeArrowheads="1"/>
          </p:cNvSpPr>
          <p:nvPr/>
        </p:nvSpPr>
        <p:spPr bwMode="auto">
          <a:xfrm>
            <a:off x="2438400" y="2890837"/>
            <a:ext cx="3200400" cy="519113"/>
          </a:xfrm>
          <a:prstGeom prst="rect">
            <a:avLst/>
          </a:prstGeom>
          <a:noFill/>
          <a:ln w="9525">
            <a:noFill/>
            <a:miter lim="800000"/>
            <a:headEnd/>
            <a:tailEnd/>
          </a:ln>
          <a:effectLst/>
        </p:spPr>
        <p:txBody>
          <a:bodyPr>
            <a:spAutoFit/>
          </a:bodyPr>
          <a:lstStyle/>
          <a:p>
            <a:pPr eaLnBrk="1" hangingPunct="1">
              <a:spcBef>
                <a:spcPct val="50000"/>
              </a:spcBef>
            </a:pPr>
            <a:r>
              <a:rPr lang="pt-PT" sz="2800" b="1" dirty="0">
                <a:latin typeface="Verdana" pitchFamily="34" charset="0"/>
              </a:rPr>
              <a:t>And now....?</a:t>
            </a:r>
          </a:p>
        </p:txBody>
      </p:sp>
      <p:sp>
        <p:nvSpPr>
          <p:cNvPr id="44036" name="Text Box 4"/>
          <p:cNvSpPr txBox="1">
            <a:spLocks noChangeArrowheads="1"/>
          </p:cNvSpPr>
          <p:nvPr/>
        </p:nvSpPr>
        <p:spPr bwMode="auto">
          <a:xfrm>
            <a:off x="381000" y="3957637"/>
            <a:ext cx="8610600" cy="2443163"/>
          </a:xfrm>
          <a:prstGeom prst="rect">
            <a:avLst/>
          </a:prstGeom>
          <a:noFill/>
          <a:ln w="9525">
            <a:noFill/>
            <a:miter lim="800000"/>
            <a:headEnd/>
            <a:tailEnd/>
          </a:ln>
          <a:effectLst/>
        </p:spPr>
        <p:txBody>
          <a:bodyPr>
            <a:spAutoFit/>
          </a:bodyPr>
          <a:lstStyle/>
          <a:p>
            <a:pPr eaLnBrk="1" hangingPunct="1">
              <a:spcBef>
                <a:spcPct val="50000"/>
              </a:spcBef>
              <a:buFont typeface="Wingdings" pitchFamily="2" charset="2"/>
              <a:buNone/>
            </a:pPr>
            <a:r>
              <a:rPr lang="en-GB" sz="2800" b="1">
                <a:latin typeface="Arial" charset="0"/>
                <a:cs typeface="Arial" charset="0"/>
                <a:sym typeface="Wingdings" pitchFamily="2" charset="2"/>
              </a:rPr>
              <a:t></a:t>
            </a:r>
            <a:r>
              <a:rPr lang="en-GB" sz="2800" b="1">
                <a:latin typeface="Arial" charset="0"/>
                <a:cs typeface="Arial" charset="0"/>
              </a:rPr>
              <a:t> Be sure it has the conditions required by the  </a:t>
            </a:r>
          </a:p>
          <a:p>
            <a:pPr eaLnBrk="1" hangingPunct="1">
              <a:spcBef>
                <a:spcPct val="50000"/>
              </a:spcBef>
              <a:buFont typeface="Wingdings" pitchFamily="2" charset="2"/>
              <a:buNone/>
            </a:pPr>
            <a:r>
              <a:rPr lang="en-GB" sz="2800" b="1">
                <a:latin typeface="Arial" charset="0"/>
                <a:cs typeface="Arial" charset="0"/>
              </a:rPr>
              <a:t>     journal (length, structure....)</a:t>
            </a:r>
          </a:p>
          <a:p>
            <a:pPr eaLnBrk="1" hangingPunct="1">
              <a:spcBef>
                <a:spcPct val="50000"/>
              </a:spcBef>
              <a:buFont typeface="Wingdings" pitchFamily="2" charset="2"/>
              <a:buNone/>
            </a:pPr>
            <a:r>
              <a:rPr lang="en-GB" sz="2800" b="1">
                <a:latin typeface="Arial" charset="0"/>
                <a:cs typeface="Arial" charset="0"/>
                <a:sym typeface="Wingdings" pitchFamily="2" charset="2"/>
              </a:rPr>
              <a:t></a:t>
            </a:r>
            <a:r>
              <a:rPr lang="en-GB" sz="2800" b="1">
                <a:latin typeface="Arial" charset="0"/>
                <a:cs typeface="Arial" charset="0"/>
              </a:rPr>
              <a:t> Submit it to the editor</a:t>
            </a:r>
          </a:p>
          <a:p>
            <a:pPr eaLnBrk="1" hangingPunct="1">
              <a:spcBef>
                <a:spcPct val="50000"/>
              </a:spcBef>
              <a:buFont typeface="Wingdings" pitchFamily="2" charset="2"/>
              <a:buNone/>
            </a:pPr>
            <a:r>
              <a:rPr lang="en-GB" sz="2800" b="1">
                <a:latin typeface="Arial" charset="0"/>
                <a:cs typeface="Arial" charset="0"/>
                <a:sym typeface="Wingdings" pitchFamily="2" charset="2"/>
              </a:rPr>
              <a:t> </a:t>
            </a:r>
            <a:r>
              <a:rPr lang="en-GB" sz="2800" b="1">
                <a:latin typeface="Arial" charset="0"/>
                <a:cs typeface="Arial" charset="0"/>
              </a:rPr>
              <a:t>Undergo the review process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Article submission</a:t>
            </a:r>
            <a:endParaRPr lang="en-US" sz="5400" dirty="0">
              <a:solidFill>
                <a:schemeClr val="bg2">
                  <a:lumMod val="10000"/>
                </a:schemeClr>
              </a:solidFill>
              <a:latin typeface="Algerian" pitchFamily="82"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381000" y="2514600"/>
            <a:ext cx="8229600" cy="4267200"/>
          </a:xfrm>
        </p:spPr>
        <p:txBody>
          <a:bodyPr>
            <a:normAutofit fontScale="92500" lnSpcReduction="10000"/>
          </a:bodyPr>
          <a:lstStyle/>
          <a:p>
            <a:pPr>
              <a:lnSpc>
                <a:spcPct val="80000"/>
              </a:lnSpc>
            </a:pPr>
            <a:r>
              <a:rPr lang="en-GB" sz="2800" dirty="0"/>
              <a:t>Select your journal carefully</a:t>
            </a:r>
          </a:p>
          <a:p>
            <a:pPr>
              <a:lnSpc>
                <a:spcPct val="80000"/>
              </a:lnSpc>
            </a:pPr>
            <a:r>
              <a:rPr lang="en-GB" sz="2800" dirty="0"/>
              <a:t>Read the aims and scope</a:t>
            </a:r>
          </a:p>
          <a:p>
            <a:pPr>
              <a:lnSpc>
                <a:spcPct val="80000"/>
              </a:lnSpc>
            </a:pPr>
            <a:r>
              <a:rPr lang="en-GB" sz="2800" dirty="0"/>
              <a:t>Think about your target audience and the level of your work – do you have a realistic chance of being accepted? </a:t>
            </a:r>
          </a:p>
          <a:p>
            <a:pPr>
              <a:lnSpc>
                <a:spcPct val="80000"/>
              </a:lnSpc>
            </a:pPr>
            <a:r>
              <a:rPr lang="en-GB" sz="2800" b="1" dirty="0"/>
              <a:t>Follow the guidelines</a:t>
            </a:r>
            <a:r>
              <a:rPr lang="en-GB" sz="2800" dirty="0"/>
              <a:t> in the notes for authors and include everything they ask – it makes the editor’s job easier…</a:t>
            </a:r>
          </a:p>
          <a:p>
            <a:pPr>
              <a:lnSpc>
                <a:spcPct val="80000"/>
              </a:lnSpc>
            </a:pPr>
            <a:r>
              <a:rPr lang="en-GB" sz="2800" dirty="0"/>
              <a:t>Articles should </a:t>
            </a:r>
            <a:r>
              <a:rPr lang="en-GB" sz="2800" b="1" dirty="0"/>
              <a:t>not</a:t>
            </a:r>
            <a:r>
              <a:rPr lang="en-GB" sz="2800" dirty="0"/>
              <a:t> be submitted to more than one journal at a time</a:t>
            </a:r>
          </a:p>
          <a:p>
            <a:pPr>
              <a:lnSpc>
                <a:spcPct val="80000"/>
              </a:lnSpc>
              <a:buFontTx/>
              <a:buNone/>
            </a:pPr>
            <a:endParaRPr lang="en-GB" sz="1600" dirty="0"/>
          </a:p>
          <a:p>
            <a:pPr>
              <a:lnSpc>
                <a:spcPct val="80000"/>
              </a:lnSpc>
              <a:buFontTx/>
              <a:buNone/>
            </a:pPr>
            <a:r>
              <a:rPr lang="en-GB" sz="2800" dirty="0"/>
              <a:t>    See: Instructions to Authors in Health Sciences</a:t>
            </a:r>
          </a:p>
          <a:p>
            <a:pPr>
              <a:lnSpc>
                <a:spcPct val="80000"/>
              </a:lnSpc>
              <a:buFontTx/>
              <a:buNone/>
            </a:pPr>
            <a:r>
              <a:rPr lang="en-GB" sz="2800" dirty="0"/>
              <a:t>  	</a:t>
            </a:r>
            <a:r>
              <a:rPr lang="en-US" sz="2800" dirty="0">
                <a:hlinkClick r:id="rId2"/>
              </a:rPr>
              <a:t>http://mulford.mco.edu/instr/</a:t>
            </a:r>
            <a:endParaRPr lang="en-US" sz="2800" dirty="0"/>
          </a:p>
        </p:txBody>
      </p:sp>
      <p:sp>
        <p:nvSpPr>
          <p:cNvPr id="72706" name="Rectangle 2"/>
          <p:cNvSpPr>
            <a:spLocks noGrp="1" noChangeArrowheads="1"/>
          </p:cNvSpPr>
          <p:nvPr>
            <p:ph type="title"/>
          </p:nvPr>
        </p:nvSpPr>
        <p:spPr>
          <a:xfrm>
            <a:off x="381000" y="1524000"/>
            <a:ext cx="8229600" cy="762000"/>
          </a:xfrm>
        </p:spPr>
        <p:txBody>
          <a:bodyPr/>
          <a:lstStyle/>
          <a:p>
            <a:r>
              <a:rPr lang="en-US" b="1" dirty="0"/>
              <a:t>Article Submission</a:t>
            </a:r>
          </a:p>
        </p:txBody>
      </p:sp>
    </p:spTree>
    <p:extLst>
      <p:ext uri="{BB962C8B-B14F-4D97-AF65-F5344CB8AC3E}">
        <p14:creationId xmlns:p14="http://schemas.microsoft.com/office/powerpoint/2010/main" xmlns="" val="175118212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381000" y="2286000"/>
            <a:ext cx="8229600" cy="3713018"/>
          </a:xfrm>
        </p:spPr>
        <p:txBody>
          <a:bodyPr/>
          <a:lstStyle/>
          <a:p>
            <a:r>
              <a:rPr lang="en-GB" dirty="0"/>
              <a:t>Many publishers now offer a completely electronic submission process</a:t>
            </a:r>
          </a:p>
          <a:p>
            <a:r>
              <a:rPr lang="en-GB" dirty="0"/>
              <a:t>Article is submitted online and all of the review procedure also happens online</a:t>
            </a:r>
          </a:p>
          <a:p>
            <a:r>
              <a:rPr lang="en-GB" dirty="0"/>
              <a:t>Speeds up the editorial process</a:t>
            </a:r>
          </a:p>
          <a:p>
            <a:r>
              <a:rPr lang="en-GB" dirty="0"/>
              <a:t>Is invaluable for authors in low-income countries</a:t>
            </a:r>
            <a:endParaRPr lang="en-US" dirty="0"/>
          </a:p>
        </p:txBody>
      </p:sp>
      <p:sp>
        <p:nvSpPr>
          <p:cNvPr id="73730" name="Rectangle 2"/>
          <p:cNvSpPr>
            <a:spLocks noGrp="1" noChangeArrowheads="1"/>
          </p:cNvSpPr>
          <p:nvPr>
            <p:ph type="title"/>
          </p:nvPr>
        </p:nvSpPr>
        <p:spPr/>
        <p:txBody>
          <a:bodyPr>
            <a:normAutofit fontScale="90000"/>
          </a:bodyPr>
          <a:lstStyle/>
          <a:p>
            <a:r>
              <a:rPr lang="en-US" b="1"/>
              <a:t>Online Submission</a:t>
            </a:r>
          </a:p>
        </p:txBody>
      </p:sp>
    </p:spTree>
    <p:extLst>
      <p:ext uri="{BB962C8B-B14F-4D97-AF65-F5344CB8AC3E}">
        <p14:creationId xmlns:p14="http://schemas.microsoft.com/office/powerpoint/2010/main" xmlns="" val="109414569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p:cNvSpPr>
            <a:spLocks noGrp="1" noChangeArrowheads="1"/>
          </p:cNvSpPr>
          <p:nvPr>
            <p:ph idx="1"/>
          </p:nvPr>
        </p:nvSpPr>
        <p:spPr>
          <a:xfrm>
            <a:off x="304800" y="2857679"/>
            <a:ext cx="4191000" cy="3683256"/>
          </a:xfrm>
          <a:noFill/>
          <a:ln>
            <a:solidFill>
              <a:srgbClr val="FF0000"/>
            </a:solidFill>
            <a:miter lim="800000"/>
            <a:headEnd/>
            <a:tailEnd/>
          </a:ln>
          <a:extLst>
            <a:ext uri="{909E8E84-426E-40DD-AFC4-6F175D3DCCD1}">
              <a14:hiddenFill xmlns:a14="http://schemas.microsoft.com/office/drawing/2010/main" xmlns="">
                <a:solidFill>
                  <a:srgbClr val="FF0000"/>
                </a:solidFill>
              </a14:hiddenFill>
            </a:ext>
          </a:extLst>
        </p:spPr>
        <p:txBody>
          <a:bodyPr lIns="0" rIns="0"/>
          <a:lstStyle/>
          <a:p>
            <a:pPr>
              <a:lnSpc>
                <a:spcPct val="90000"/>
              </a:lnSpc>
            </a:pPr>
            <a:r>
              <a:rPr lang="en-GB" sz="2400" dirty="0"/>
              <a:t>Key (Determining) factors</a:t>
            </a:r>
          </a:p>
          <a:p>
            <a:pPr lvl="1">
              <a:lnSpc>
                <a:spcPct val="90000"/>
              </a:lnSpc>
            </a:pPr>
            <a:r>
              <a:rPr lang="en-GB" sz="2000" dirty="0"/>
              <a:t>Impact Factor</a:t>
            </a:r>
          </a:p>
          <a:p>
            <a:pPr lvl="1">
              <a:lnSpc>
                <a:spcPct val="90000"/>
              </a:lnSpc>
            </a:pPr>
            <a:r>
              <a:rPr lang="en-GB" sz="2000" dirty="0"/>
              <a:t>Reputation</a:t>
            </a:r>
          </a:p>
          <a:p>
            <a:pPr lvl="1">
              <a:lnSpc>
                <a:spcPct val="90000"/>
              </a:lnSpc>
            </a:pPr>
            <a:r>
              <a:rPr lang="en-GB" sz="2000" dirty="0"/>
              <a:t>Access to the target audience</a:t>
            </a:r>
          </a:p>
          <a:p>
            <a:pPr lvl="1">
              <a:lnSpc>
                <a:spcPct val="90000"/>
              </a:lnSpc>
            </a:pPr>
            <a:r>
              <a:rPr lang="en-GB" sz="2000" dirty="0"/>
              <a:t>Overall editorial standard</a:t>
            </a:r>
          </a:p>
          <a:p>
            <a:pPr lvl="1">
              <a:lnSpc>
                <a:spcPct val="90000"/>
              </a:lnSpc>
            </a:pPr>
            <a:r>
              <a:rPr lang="en-GB" sz="2000" dirty="0"/>
              <a:t>Publication speed</a:t>
            </a:r>
          </a:p>
          <a:p>
            <a:pPr lvl="1">
              <a:lnSpc>
                <a:spcPct val="90000"/>
              </a:lnSpc>
            </a:pPr>
            <a:r>
              <a:rPr lang="en-GB" sz="2000" dirty="0"/>
              <a:t>International coverage</a:t>
            </a:r>
          </a:p>
          <a:p>
            <a:pPr lvl="1">
              <a:lnSpc>
                <a:spcPct val="90000"/>
              </a:lnSpc>
            </a:pPr>
            <a:r>
              <a:rPr lang="en-GB" sz="2000" dirty="0"/>
              <a:t>Open Access or HINARI participating publisher</a:t>
            </a:r>
          </a:p>
        </p:txBody>
      </p:sp>
      <p:sp>
        <p:nvSpPr>
          <p:cNvPr id="74754" name="Rectangle 2"/>
          <p:cNvSpPr>
            <a:spLocks noGrp="1" noChangeArrowheads="1"/>
          </p:cNvSpPr>
          <p:nvPr>
            <p:ph type="title"/>
          </p:nvPr>
        </p:nvSpPr>
        <p:spPr>
          <a:xfrm>
            <a:off x="457200" y="1752600"/>
            <a:ext cx="8229600" cy="838200"/>
          </a:xfrm>
        </p:spPr>
        <p:txBody>
          <a:bodyPr>
            <a:normAutofit fontScale="90000"/>
          </a:bodyPr>
          <a:lstStyle/>
          <a:p>
            <a:r>
              <a:rPr lang="en-US" sz="4000" b="1" dirty="0"/>
              <a:t>Author Priorities for Journal Selection (Elsevier)</a:t>
            </a:r>
          </a:p>
        </p:txBody>
      </p:sp>
      <p:sp>
        <p:nvSpPr>
          <p:cNvPr id="74758" name="Rectangle 6"/>
          <p:cNvSpPr>
            <a:spLocks noChangeArrowheads="1"/>
          </p:cNvSpPr>
          <p:nvPr/>
        </p:nvSpPr>
        <p:spPr bwMode="auto">
          <a:xfrm>
            <a:off x="4572000" y="2895600"/>
            <a:ext cx="4359275" cy="3260587"/>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lstStyle/>
          <a:p>
            <a:pPr marL="342900" indent="-342900">
              <a:spcBef>
                <a:spcPct val="20000"/>
              </a:spcBef>
              <a:buFontTx/>
              <a:buChar char="•"/>
            </a:pPr>
            <a:r>
              <a:rPr lang="en-GB" sz="2400"/>
              <a:t>Marginal (Qualifying) factors</a:t>
            </a:r>
          </a:p>
          <a:p>
            <a:pPr marL="742950" lvl="1" indent="-285750">
              <a:spcBef>
                <a:spcPct val="20000"/>
              </a:spcBef>
              <a:buFontTx/>
              <a:buChar char="–"/>
            </a:pPr>
            <a:r>
              <a:rPr lang="en-GB" sz="2000"/>
              <a:t>Experience as a referee</a:t>
            </a:r>
          </a:p>
          <a:p>
            <a:pPr marL="742950" lvl="1" indent="-285750">
              <a:spcBef>
                <a:spcPct val="20000"/>
              </a:spcBef>
              <a:buFontTx/>
              <a:buChar char="–"/>
            </a:pPr>
            <a:r>
              <a:rPr lang="en-GB" sz="2000"/>
              <a:t>Track record</a:t>
            </a:r>
          </a:p>
          <a:p>
            <a:pPr marL="742950" lvl="1" indent="-285750">
              <a:spcBef>
                <a:spcPct val="20000"/>
              </a:spcBef>
              <a:buFontTx/>
              <a:buChar char="–"/>
            </a:pPr>
            <a:r>
              <a:rPr lang="en-GB" sz="2000"/>
              <a:t>Quality and colour illustrations</a:t>
            </a:r>
          </a:p>
          <a:p>
            <a:pPr marL="742950" lvl="1" indent="-285750">
              <a:spcBef>
                <a:spcPct val="20000"/>
              </a:spcBef>
              <a:buFontTx/>
              <a:buChar char="–"/>
            </a:pPr>
            <a:r>
              <a:rPr lang="en-GB" sz="2000"/>
              <a:t>Service elements</a:t>
            </a:r>
          </a:p>
          <a:p>
            <a:pPr marL="342900" indent="-342900">
              <a:spcBef>
                <a:spcPct val="20000"/>
              </a:spcBef>
              <a:buFontTx/>
              <a:buChar char="•"/>
            </a:pPr>
            <a:endParaRPr lang="en-GB" sz="2400"/>
          </a:p>
        </p:txBody>
      </p:sp>
    </p:spTree>
    <p:extLst>
      <p:ext uri="{BB962C8B-B14F-4D97-AF65-F5344CB8AC3E}">
        <p14:creationId xmlns:p14="http://schemas.microsoft.com/office/powerpoint/2010/main" xmlns="" val="422122386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448965" y="2590800"/>
            <a:ext cx="8229600" cy="3382658"/>
          </a:xfrm>
        </p:spPr>
        <p:txBody>
          <a:bodyPr/>
          <a:lstStyle/>
          <a:p>
            <a:pPr>
              <a:buFontTx/>
              <a:buNone/>
            </a:pPr>
            <a:endParaRPr lang="en-GB" dirty="0"/>
          </a:p>
          <a:p>
            <a:r>
              <a:rPr lang="en-GB" dirty="0"/>
              <a:t>Quality / prestige</a:t>
            </a:r>
          </a:p>
          <a:p>
            <a:r>
              <a:rPr lang="en-GB" dirty="0"/>
              <a:t>Collection / specialisation</a:t>
            </a:r>
          </a:p>
          <a:p>
            <a:r>
              <a:rPr lang="en-GB" dirty="0"/>
              <a:t>Habit / previous publication</a:t>
            </a:r>
          </a:p>
          <a:p>
            <a:r>
              <a:rPr lang="en-GB" dirty="0"/>
              <a:t>Speed / time delay</a:t>
            </a:r>
          </a:p>
          <a:p>
            <a:endParaRPr lang="en-US" dirty="0"/>
          </a:p>
        </p:txBody>
      </p:sp>
      <p:sp>
        <p:nvSpPr>
          <p:cNvPr id="87042" name="Rectangle 2"/>
          <p:cNvSpPr>
            <a:spLocks noGrp="1" noChangeArrowheads="1"/>
          </p:cNvSpPr>
          <p:nvPr>
            <p:ph type="title"/>
          </p:nvPr>
        </p:nvSpPr>
        <p:spPr>
          <a:xfrm>
            <a:off x="381000" y="1676400"/>
            <a:ext cx="8229600" cy="1143000"/>
          </a:xfrm>
        </p:spPr>
        <p:txBody>
          <a:bodyPr>
            <a:normAutofit fontScale="90000"/>
          </a:bodyPr>
          <a:lstStyle/>
          <a:p>
            <a:r>
              <a:rPr lang="en-US" sz="4000" b="1" dirty="0"/>
              <a:t>Author Priorities for Journal Selection (INASP)</a:t>
            </a:r>
          </a:p>
        </p:txBody>
      </p:sp>
    </p:spTree>
    <p:extLst>
      <p:ext uri="{BB962C8B-B14F-4D97-AF65-F5344CB8AC3E}">
        <p14:creationId xmlns:p14="http://schemas.microsoft.com/office/powerpoint/2010/main" xmlns="" val="329424939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782782" y="1752600"/>
            <a:ext cx="4572000" cy="646331"/>
          </a:xfrm>
          <a:prstGeom prst="rect">
            <a:avLst/>
          </a:prstGeom>
          <a:noFill/>
          <a:ln w="9525">
            <a:noFill/>
            <a:miter lim="800000"/>
            <a:headEnd/>
            <a:tailEnd/>
          </a:ln>
          <a:effectLst/>
        </p:spPr>
        <p:txBody>
          <a:bodyPr>
            <a:spAutoFit/>
          </a:bodyPr>
          <a:lstStyle/>
          <a:p>
            <a:pPr eaLnBrk="1" hangingPunct="1">
              <a:spcBef>
                <a:spcPct val="50000"/>
              </a:spcBef>
            </a:pPr>
            <a:r>
              <a:rPr lang="es-ES_tradnl" sz="3600" b="1">
                <a:solidFill>
                  <a:srgbClr val="E12BA4"/>
                </a:solidFill>
                <a:latin typeface="+mj-lt"/>
              </a:rPr>
              <a:t>Writing the first page</a:t>
            </a:r>
            <a:endParaRPr lang="en-US" sz="3600" b="1">
              <a:solidFill>
                <a:srgbClr val="E12BA4"/>
              </a:solidFill>
              <a:latin typeface="+mj-lt"/>
            </a:endParaRPr>
          </a:p>
        </p:txBody>
      </p:sp>
      <p:sp>
        <p:nvSpPr>
          <p:cNvPr id="88068" name="Text Box 4"/>
          <p:cNvSpPr txBox="1">
            <a:spLocks noChangeArrowheads="1"/>
          </p:cNvSpPr>
          <p:nvPr/>
        </p:nvSpPr>
        <p:spPr bwMode="auto">
          <a:xfrm>
            <a:off x="762000" y="2743200"/>
            <a:ext cx="7924800" cy="3513138"/>
          </a:xfrm>
          <a:prstGeom prst="rect">
            <a:avLst/>
          </a:prstGeom>
          <a:noFill/>
          <a:ln w="9525">
            <a:noFill/>
            <a:miter lim="800000"/>
            <a:headEnd/>
            <a:tailEnd/>
          </a:ln>
          <a:effectLst/>
        </p:spPr>
        <p:txBody>
          <a:bodyPr>
            <a:spAutoFit/>
          </a:bodyPr>
          <a:lstStyle/>
          <a:p>
            <a:pPr eaLnBrk="1" hangingPunct="1">
              <a:lnSpc>
                <a:spcPct val="120000"/>
              </a:lnSpc>
              <a:spcBef>
                <a:spcPct val="50000"/>
              </a:spcBef>
            </a:pPr>
            <a:r>
              <a:rPr lang="es-ES_tradnl" sz="2800" b="1" dirty="0">
                <a:latin typeface="Arial" charset="0"/>
                <a:cs typeface="Arial" charset="0"/>
                <a:sym typeface="Wingdings" pitchFamily="2" charset="2"/>
              </a:rPr>
              <a:t> </a:t>
            </a:r>
            <a:r>
              <a:rPr lang="es-ES_tradnl" sz="2800" b="1" dirty="0" err="1">
                <a:latin typeface="Arial" charset="0"/>
                <a:cs typeface="Arial" charset="0"/>
              </a:rPr>
              <a:t>It</a:t>
            </a:r>
            <a:r>
              <a:rPr lang="es-ES_tradnl" sz="2800" b="1" dirty="0">
                <a:latin typeface="Arial" charset="0"/>
                <a:cs typeface="Arial" charset="0"/>
              </a:rPr>
              <a:t> </a:t>
            </a:r>
            <a:r>
              <a:rPr lang="es-ES_tradnl" sz="2800" b="1" dirty="0" err="1">
                <a:latin typeface="Arial" charset="0"/>
                <a:cs typeface="Arial" charset="0"/>
              </a:rPr>
              <a:t>is</a:t>
            </a:r>
            <a:r>
              <a:rPr lang="es-ES_tradnl" sz="2800" b="1" dirty="0">
                <a:latin typeface="Arial" charset="0"/>
                <a:cs typeface="Arial" charset="0"/>
              </a:rPr>
              <a:t> a </a:t>
            </a:r>
            <a:r>
              <a:rPr lang="es-ES_tradnl" sz="2800" b="1" dirty="0" err="1">
                <a:latin typeface="Arial" charset="0"/>
                <a:cs typeface="Arial" charset="0"/>
              </a:rPr>
              <a:t>cover</a:t>
            </a:r>
            <a:r>
              <a:rPr lang="es-ES_tradnl" sz="2800" b="1" dirty="0">
                <a:latin typeface="Arial" charset="0"/>
                <a:cs typeface="Arial" charset="0"/>
              </a:rPr>
              <a:t> </a:t>
            </a:r>
            <a:r>
              <a:rPr lang="es-ES_tradnl" sz="2800" b="1" dirty="0" err="1">
                <a:latin typeface="Arial" charset="0"/>
                <a:cs typeface="Arial" charset="0"/>
              </a:rPr>
              <a:t>with</a:t>
            </a:r>
            <a:r>
              <a:rPr lang="es-ES_tradnl" sz="2800" b="1" dirty="0">
                <a:latin typeface="Arial" charset="0"/>
                <a:cs typeface="Arial" charset="0"/>
              </a:rPr>
              <a:t> </a:t>
            </a:r>
            <a:r>
              <a:rPr lang="es-ES_tradnl" sz="2800" b="1" dirty="0" err="1">
                <a:latin typeface="Arial" charset="0"/>
                <a:cs typeface="Arial" charset="0"/>
              </a:rPr>
              <a:t>the</a:t>
            </a:r>
            <a:r>
              <a:rPr lang="es-ES_tradnl" sz="2800" b="1" dirty="0">
                <a:latin typeface="Arial" charset="0"/>
                <a:cs typeface="Arial" charset="0"/>
              </a:rPr>
              <a:t> </a:t>
            </a:r>
            <a:r>
              <a:rPr lang="es-ES_tradnl" sz="2800" b="1" dirty="0" err="1">
                <a:latin typeface="Arial" charset="0"/>
                <a:cs typeface="Arial" charset="0"/>
              </a:rPr>
              <a:t>name</a:t>
            </a:r>
            <a:r>
              <a:rPr lang="es-ES_tradnl" sz="2800" b="1" dirty="0">
                <a:latin typeface="Arial" charset="0"/>
                <a:cs typeface="Arial" charset="0"/>
              </a:rPr>
              <a:t> of </a:t>
            </a:r>
            <a:r>
              <a:rPr lang="es-ES_tradnl" sz="2800" b="1" dirty="0" err="1">
                <a:latin typeface="Arial" charset="0"/>
                <a:cs typeface="Arial" charset="0"/>
              </a:rPr>
              <a:t>the</a:t>
            </a:r>
            <a:r>
              <a:rPr lang="es-ES_tradnl" sz="2800" b="1" dirty="0">
                <a:latin typeface="Arial" charset="0"/>
                <a:cs typeface="Arial" charset="0"/>
              </a:rPr>
              <a:t> </a:t>
            </a:r>
            <a:r>
              <a:rPr lang="es-ES_tradnl" sz="2800" b="1" dirty="0" err="1">
                <a:latin typeface="Arial" charset="0"/>
                <a:cs typeface="Arial" charset="0"/>
              </a:rPr>
              <a:t>article</a:t>
            </a:r>
            <a:endParaRPr lang="es-ES_tradnl" sz="2800" b="1" dirty="0">
              <a:latin typeface="Arial" charset="0"/>
              <a:cs typeface="Arial" charset="0"/>
            </a:endParaRPr>
          </a:p>
          <a:p>
            <a:pPr eaLnBrk="1" hangingPunct="1">
              <a:lnSpc>
                <a:spcPct val="120000"/>
              </a:lnSpc>
              <a:spcBef>
                <a:spcPct val="50000"/>
              </a:spcBef>
            </a:pPr>
            <a:r>
              <a:rPr lang="es-ES_tradnl" sz="2800" b="1" dirty="0">
                <a:latin typeface="Arial" charset="0"/>
                <a:cs typeface="Arial" charset="0"/>
                <a:sym typeface="Wingdings" pitchFamily="2" charset="2"/>
              </a:rPr>
              <a:t></a:t>
            </a:r>
            <a:r>
              <a:rPr lang="es-ES_tradnl" sz="2800" b="1" dirty="0">
                <a:latin typeface="Arial" charset="0"/>
                <a:cs typeface="Arial" charset="0"/>
              </a:rPr>
              <a:t> </a:t>
            </a:r>
            <a:r>
              <a:rPr lang="es-ES_tradnl" sz="2800" b="1" dirty="0" err="1">
                <a:latin typeface="Arial" charset="0"/>
                <a:cs typeface="Arial" charset="0"/>
              </a:rPr>
              <a:t>Names</a:t>
            </a:r>
            <a:r>
              <a:rPr lang="es-ES_tradnl" sz="2800" b="1" dirty="0">
                <a:latin typeface="Arial" charset="0"/>
                <a:cs typeface="Arial" charset="0"/>
              </a:rPr>
              <a:t> of </a:t>
            </a:r>
            <a:r>
              <a:rPr lang="es-ES_tradnl" sz="2800" b="1" dirty="0" err="1">
                <a:latin typeface="Arial" charset="0"/>
                <a:cs typeface="Arial" charset="0"/>
              </a:rPr>
              <a:t>the</a:t>
            </a:r>
            <a:r>
              <a:rPr lang="es-ES_tradnl" sz="2800" b="1" dirty="0">
                <a:latin typeface="Arial" charset="0"/>
                <a:cs typeface="Arial" charset="0"/>
              </a:rPr>
              <a:t> </a:t>
            </a:r>
            <a:r>
              <a:rPr lang="es-ES_tradnl" sz="2800" b="1" dirty="0" err="1">
                <a:latin typeface="Arial" charset="0"/>
                <a:cs typeface="Arial" charset="0"/>
              </a:rPr>
              <a:t>authors</a:t>
            </a:r>
            <a:r>
              <a:rPr lang="es-ES_tradnl" sz="2800" b="1" dirty="0">
                <a:latin typeface="Arial" charset="0"/>
                <a:cs typeface="Arial" charset="0"/>
              </a:rPr>
              <a:t> and </a:t>
            </a:r>
            <a:r>
              <a:rPr lang="es-ES_tradnl" sz="2800" b="1" dirty="0" err="1">
                <a:latin typeface="Arial" charset="0"/>
                <a:cs typeface="Arial" charset="0"/>
              </a:rPr>
              <a:t>the</a:t>
            </a:r>
            <a:r>
              <a:rPr lang="es-ES_tradnl" sz="2800" b="1" dirty="0">
                <a:latin typeface="Arial" charset="0"/>
                <a:cs typeface="Arial" charset="0"/>
              </a:rPr>
              <a:t> </a:t>
            </a:r>
            <a:r>
              <a:rPr lang="es-ES_tradnl" sz="2800" b="1" dirty="0" err="1">
                <a:latin typeface="Arial" charset="0"/>
                <a:cs typeface="Arial" charset="0"/>
              </a:rPr>
              <a:t>institution</a:t>
            </a:r>
            <a:r>
              <a:rPr lang="es-ES_tradnl" sz="2800" b="1" dirty="0">
                <a:latin typeface="Arial" charset="0"/>
                <a:cs typeface="Arial" charset="0"/>
              </a:rPr>
              <a:t> </a:t>
            </a:r>
          </a:p>
          <a:p>
            <a:pPr eaLnBrk="1" hangingPunct="1">
              <a:lnSpc>
                <a:spcPct val="120000"/>
              </a:lnSpc>
              <a:spcBef>
                <a:spcPct val="50000"/>
              </a:spcBef>
            </a:pPr>
            <a:r>
              <a:rPr lang="es-ES_tradnl" sz="2800" b="1" dirty="0">
                <a:latin typeface="Arial" charset="0"/>
                <a:cs typeface="Arial" charset="0"/>
                <a:sym typeface="Wingdings" pitchFamily="2" charset="2"/>
              </a:rPr>
              <a:t></a:t>
            </a:r>
            <a:r>
              <a:rPr lang="es-ES_tradnl" sz="2800" b="1" dirty="0">
                <a:latin typeface="Arial" charset="0"/>
                <a:cs typeface="Arial" charset="0"/>
              </a:rPr>
              <a:t> </a:t>
            </a:r>
            <a:r>
              <a:rPr lang="es-ES_tradnl" sz="2800" b="1" dirty="0" err="1">
                <a:latin typeface="Arial" charset="0"/>
                <a:cs typeface="Arial" charset="0"/>
              </a:rPr>
              <a:t>All</a:t>
            </a:r>
            <a:r>
              <a:rPr lang="es-ES_tradnl" sz="2800" b="1" dirty="0">
                <a:latin typeface="Arial" charset="0"/>
                <a:cs typeface="Arial" charset="0"/>
              </a:rPr>
              <a:t> </a:t>
            </a:r>
            <a:r>
              <a:rPr lang="es-ES_tradnl" sz="2800" b="1" dirty="0" err="1">
                <a:latin typeface="Arial" charset="0"/>
                <a:cs typeface="Arial" charset="0"/>
              </a:rPr>
              <a:t>the</a:t>
            </a:r>
            <a:r>
              <a:rPr lang="es-ES_tradnl" sz="2800" b="1" dirty="0">
                <a:latin typeface="Arial" charset="0"/>
                <a:cs typeface="Arial" charset="0"/>
              </a:rPr>
              <a:t> </a:t>
            </a:r>
            <a:r>
              <a:rPr lang="es-ES_tradnl" sz="2800" b="1" dirty="0" err="1">
                <a:latin typeface="Arial" charset="0"/>
                <a:cs typeface="Arial" charset="0"/>
              </a:rPr>
              <a:t>authors</a:t>
            </a:r>
            <a:r>
              <a:rPr lang="es-ES_tradnl" sz="2800" b="1" dirty="0">
                <a:latin typeface="Arial" charset="0"/>
                <a:cs typeface="Arial" charset="0"/>
              </a:rPr>
              <a:t> </a:t>
            </a:r>
            <a:r>
              <a:rPr lang="es-ES_tradnl" sz="2800" b="1" dirty="0" err="1">
                <a:latin typeface="Arial" charset="0"/>
                <a:cs typeface="Arial" charset="0"/>
              </a:rPr>
              <a:t>should</a:t>
            </a:r>
            <a:r>
              <a:rPr lang="es-ES_tradnl" sz="2800" b="1" dirty="0">
                <a:latin typeface="Arial" charset="0"/>
                <a:cs typeface="Arial" charset="0"/>
              </a:rPr>
              <a:t> </a:t>
            </a:r>
            <a:r>
              <a:rPr lang="es-ES_tradnl" sz="2800" b="1" dirty="0" err="1">
                <a:latin typeface="Arial" charset="0"/>
                <a:cs typeface="Arial" charset="0"/>
              </a:rPr>
              <a:t>sign</a:t>
            </a:r>
            <a:endParaRPr lang="es-ES_tradnl" sz="2800" b="1" dirty="0">
              <a:latin typeface="Arial" charset="0"/>
              <a:cs typeface="Arial" charset="0"/>
            </a:endParaRPr>
          </a:p>
          <a:p>
            <a:pPr eaLnBrk="1" hangingPunct="1">
              <a:lnSpc>
                <a:spcPct val="120000"/>
              </a:lnSpc>
              <a:spcBef>
                <a:spcPct val="50000"/>
              </a:spcBef>
            </a:pPr>
            <a:r>
              <a:rPr lang="es-ES_tradnl" sz="2800" b="1" dirty="0">
                <a:latin typeface="Arial" charset="0"/>
                <a:cs typeface="Arial" charset="0"/>
                <a:sym typeface="Wingdings" pitchFamily="2" charset="2"/>
              </a:rPr>
              <a:t></a:t>
            </a:r>
            <a:r>
              <a:rPr lang="en-US" sz="2800" b="1" dirty="0">
                <a:latin typeface="Arial" charset="0"/>
                <a:cs typeface="Arial" charset="0"/>
              </a:rPr>
              <a:t> Name and contact address of the principal  </a:t>
            </a:r>
          </a:p>
          <a:p>
            <a:pPr eaLnBrk="1" hangingPunct="1">
              <a:lnSpc>
                <a:spcPct val="120000"/>
              </a:lnSpc>
              <a:spcBef>
                <a:spcPct val="50000"/>
              </a:spcBef>
            </a:pPr>
            <a:r>
              <a:rPr lang="en-US" sz="2800" b="1" dirty="0">
                <a:latin typeface="Arial" charset="0"/>
                <a:cs typeface="Arial" charset="0"/>
              </a:rPr>
              <a:t>    author should be at the bottom</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0782" y="2514600"/>
            <a:ext cx="9144000" cy="4247317"/>
          </a:xfrm>
          <a:prstGeom prst="rect">
            <a:avLst/>
          </a:prstGeom>
          <a:noFill/>
          <a:ln w="9525">
            <a:noFill/>
            <a:miter lim="800000"/>
            <a:headEnd/>
            <a:tailEnd/>
          </a:ln>
          <a:effectLst/>
        </p:spPr>
        <p:txBody>
          <a:bodyPr>
            <a:spAutoFit/>
          </a:bodyPr>
          <a:lstStyle/>
          <a:p>
            <a:pPr eaLnBrk="1" hangingPunct="1">
              <a:spcBef>
                <a:spcPct val="50000"/>
              </a:spcBef>
            </a:pPr>
            <a:r>
              <a:rPr lang="en-TT" sz="2000" dirty="0">
                <a:latin typeface="Comic Sans MS" pitchFamily="66" charset="0"/>
              </a:rPr>
              <a:t>Dear Dr….:</a:t>
            </a:r>
          </a:p>
          <a:p>
            <a:pPr eaLnBrk="1" hangingPunct="1">
              <a:spcBef>
                <a:spcPct val="50000"/>
              </a:spcBef>
            </a:pPr>
            <a:r>
              <a:rPr lang="en-TT" sz="2000" dirty="0">
                <a:latin typeface="Comic Sans MS" pitchFamily="66" charset="0"/>
              </a:rPr>
              <a:t>“Enclosed are two complete copies of a manuscript by ….and…. Titled “…….” which is going to be submitted for possible publication in the “::::::::” section of the “(name of the journal” </a:t>
            </a:r>
          </a:p>
          <a:p>
            <a:pPr eaLnBrk="1" hangingPunct="1">
              <a:spcBef>
                <a:spcPct val="50000"/>
              </a:spcBef>
            </a:pPr>
            <a:r>
              <a:rPr lang="en-TT" sz="2000" dirty="0">
                <a:latin typeface="Comic Sans MS" pitchFamily="66" charset="0"/>
              </a:rPr>
              <a:t>This manuscript is new, is not being considered elsewhere and reports new findings that extends results we reported earlier in “(name of the Journal)”. An abstract of this manuscript was presented earlier ( write Congress)</a:t>
            </a:r>
          </a:p>
          <a:p>
            <a:pPr eaLnBrk="1" hangingPunct="1">
              <a:spcBef>
                <a:spcPct val="50000"/>
              </a:spcBef>
            </a:pPr>
            <a:r>
              <a:rPr lang="en-TT" sz="2000" dirty="0">
                <a:latin typeface="Comic Sans MS" pitchFamily="66" charset="0"/>
              </a:rPr>
              <a:t>Sincerely yours</a:t>
            </a:r>
          </a:p>
          <a:p>
            <a:pPr eaLnBrk="1" hangingPunct="1">
              <a:spcBef>
                <a:spcPct val="50000"/>
              </a:spcBef>
            </a:pPr>
            <a:endParaRPr lang="en-TT" sz="2000" dirty="0">
              <a:latin typeface="Comic Sans MS" pitchFamily="66" charset="0"/>
            </a:endParaRPr>
          </a:p>
          <a:p>
            <a:pPr eaLnBrk="1" hangingPunct="1">
              <a:spcBef>
                <a:spcPct val="50000"/>
              </a:spcBef>
            </a:pPr>
            <a:r>
              <a:rPr lang="en-TT" sz="2000" b="1" dirty="0">
                <a:latin typeface="Arial" charset="0"/>
                <a:cs typeface="Arial" charset="0"/>
              </a:rPr>
              <a:t>Author A	      Author B	          Author C 	    Author D</a:t>
            </a:r>
          </a:p>
        </p:txBody>
      </p:sp>
      <p:sp>
        <p:nvSpPr>
          <p:cNvPr id="48133" name="Rectangle 5"/>
          <p:cNvSpPr>
            <a:spLocks noChangeArrowheads="1"/>
          </p:cNvSpPr>
          <p:nvPr/>
        </p:nvSpPr>
        <p:spPr bwMode="auto">
          <a:xfrm>
            <a:off x="20782" y="1676400"/>
            <a:ext cx="3784626" cy="646331"/>
          </a:xfrm>
          <a:prstGeom prst="rect">
            <a:avLst/>
          </a:prstGeom>
          <a:noFill/>
          <a:ln w="9525">
            <a:noFill/>
            <a:miter lim="800000"/>
            <a:headEnd/>
            <a:tailEnd/>
          </a:ln>
          <a:effectLst/>
        </p:spPr>
        <p:txBody>
          <a:bodyPr wrap="none">
            <a:spAutoFit/>
          </a:bodyPr>
          <a:lstStyle/>
          <a:p>
            <a:pPr eaLnBrk="1" hangingPunct="1">
              <a:spcBef>
                <a:spcPct val="50000"/>
              </a:spcBef>
            </a:pPr>
            <a:r>
              <a:rPr lang="en-TT" sz="3600" b="1" dirty="0">
                <a:solidFill>
                  <a:srgbClr val="E12BA4"/>
                </a:solidFill>
                <a:latin typeface="+mj-lt"/>
              </a:rPr>
              <a:t>Presentation letter</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457200" y="2362200"/>
            <a:ext cx="8229600" cy="4114800"/>
          </a:xfrm>
        </p:spPr>
        <p:txBody>
          <a:bodyPr>
            <a:normAutofit fontScale="92500" lnSpcReduction="10000"/>
          </a:bodyPr>
          <a:lstStyle/>
          <a:p>
            <a:pPr>
              <a:lnSpc>
                <a:spcPct val="90000"/>
              </a:lnSpc>
            </a:pPr>
            <a:r>
              <a:rPr lang="en-GB" sz="2800" dirty="0"/>
              <a:t>Most journal editors will make an initial decision on a paper - to review or to reject</a:t>
            </a:r>
          </a:p>
          <a:p>
            <a:pPr>
              <a:lnSpc>
                <a:spcPct val="90000"/>
              </a:lnSpc>
            </a:pPr>
            <a:r>
              <a:rPr lang="en-GB" sz="2800" dirty="0"/>
              <a:t>Most editors appoint two referees </a:t>
            </a:r>
          </a:p>
          <a:p>
            <a:pPr>
              <a:lnSpc>
                <a:spcPct val="90000"/>
              </a:lnSpc>
            </a:pPr>
            <a:r>
              <a:rPr lang="en-GB" sz="2800" dirty="0"/>
              <a:t>Refereeing speed varies tremendously between journals</a:t>
            </a:r>
          </a:p>
          <a:p>
            <a:pPr>
              <a:lnSpc>
                <a:spcPct val="90000"/>
              </a:lnSpc>
            </a:pPr>
            <a:r>
              <a:rPr lang="en-GB" sz="2800" dirty="0"/>
              <a:t>Authors should receive a decision of Accept, Accept with Revision (Minor or Major), or Reject</a:t>
            </a:r>
          </a:p>
          <a:p>
            <a:pPr>
              <a:lnSpc>
                <a:spcPct val="90000"/>
              </a:lnSpc>
            </a:pPr>
            <a:r>
              <a:rPr lang="en-GB" sz="2800" dirty="0"/>
              <a:t>If a paper is rejected, most editors will write to you explaining their decision</a:t>
            </a:r>
          </a:p>
          <a:p>
            <a:pPr>
              <a:lnSpc>
                <a:spcPct val="90000"/>
              </a:lnSpc>
            </a:pPr>
            <a:r>
              <a:rPr lang="en-GB" sz="2800" dirty="0"/>
              <a:t>After rejection, authors have the option of submitting the paper to another journal - editor’s suggestions should be addressed </a:t>
            </a:r>
          </a:p>
          <a:p>
            <a:pPr>
              <a:lnSpc>
                <a:spcPct val="90000"/>
              </a:lnSpc>
            </a:pPr>
            <a:endParaRPr lang="en-GB" sz="2800" dirty="0"/>
          </a:p>
          <a:p>
            <a:pPr>
              <a:lnSpc>
                <a:spcPct val="90000"/>
              </a:lnSpc>
              <a:buFontTx/>
              <a:buNone/>
            </a:pPr>
            <a:endParaRPr lang="en-US" sz="2800" dirty="0"/>
          </a:p>
        </p:txBody>
      </p:sp>
      <p:sp>
        <p:nvSpPr>
          <p:cNvPr id="76802" name="Rectangle 2"/>
          <p:cNvSpPr>
            <a:spLocks noGrp="1" noChangeArrowheads="1"/>
          </p:cNvSpPr>
          <p:nvPr>
            <p:ph type="title"/>
          </p:nvPr>
        </p:nvSpPr>
        <p:spPr/>
        <p:txBody>
          <a:bodyPr>
            <a:normAutofit fontScale="90000"/>
          </a:bodyPr>
          <a:lstStyle/>
          <a:p>
            <a:r>
              <a:rPr lang="en-US" b="1"/>
              <a:t>After Submission</a:t>
            </a:r>
          </a:p>
        </p:txBody>
      </p:sp>
    </p:spTree>
    <p:extLst>
      <p:ext uri="{BB962C8B-B14F-4D97-AF65-F5344CB8AC3E}">
        <p14:creationId xmlns:p14="http://schemas.microsoft.com/office/powerpoint/2010/main" xmlns="" val="140940554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381000" y="2133600"/>
            <a:ext cx="8229600" cy="4525963"/>
          </a:xfrm>
        </p:spPr>
        <p:txBody>
          <a:bodyPr/>
          <a:lstStyle/>
          <a:p>
            <a:pPr>
              <a:lnSpc>
                <a:spcPct val="90000"/>
              </a:lnSpc>
              <a:buFontTx/>
              <a:buNone/>
            </a:pPr>
            <a:r>
              <a:rPr lang="en-US" sz="2800" dirty="0"/>
              <a:t> </a:t>
            </a:r>
            <a:r>
              <a:rPr lang="en-US" sz="2800" dirty="0">
                <a:solidFill>
                  <a:srgbClr val="000000"/>
                </a:solidFill>
              </a:rPr>
              <a:t>Scientific writing follows a rigid structure – </a:t>
            </a:r>
          </a:p>
          <a:p>
            <a:pPr>
              <a:lnSpc>
                <a:spcPct val="90000"/>
              </a:lnSpc>
              <a:buFontTx/>
              <a:buNone/>
            </a:pPr>
            <a:r>
              <a:rPr lang="en-US" sz="2800" dirty="0">
                <a:solidFill>
                  <a:srgbClr val="000000"/>
                </a:solidFill>
              </a:rPr>
              <a:t> a format developed over hundreds of years</a:t>
            </a:r>
            <a:r>
              <a:rPr lang="en-GB" sz="2800" dirty="0"/>
              <a:t> </a:t>
            </a:r>
            <a:br>
              <a:rPr lang="en-GB" sz="2800" dirty="0"/>
            </a:br>
            <a:endParaRPr lang="en-GB" sz="2800" dirty="0"/>
          </a:p>
          <a:p>
            <a:pPr>
              <a:lnSpc>
                <a:spcPct val="90000"/>
              </a:lnSpc>
              <a:buFontTx/>
              <a:buNone/>
            </a:pPr>
            <a:r>
              <a:rPr lang="en-US" sz="2800" dirty="0">
                <a:solidFill>
                  <a:srgbClr val="000000"/>
                </a:solidFill>
              </a:rPr>
              <a:t> Consequently, a paper can be read at several levels:</a:t>
            </a:r>
            <a:br>
              <a:rPr lang="en-US" sz="2800" dirty="0">
                <a:solidFill>
                  <a:srgbClr val="000000"/>
                </a:solidFill>
              </a:rPr>
            </a:br>
            <a:endParaRPr lang="en-US" sz="1400" dirty="0">
              <a:solidFill>
                <a:srgbClr val="000000"/>
              </a:solidFill>
            </a:endParaRPr>
          </a:p>
          <a:p>
            <a:pPr lvl="1">
              <a:lnSpc>
                <a:spcPct val="90000"/>
              </a:lnSpc>
            </a:pPr>
            <a:r>
              <a:rPr lang="en-US" dirty="0">
                <a:solidFill>
                  <a:srgbClr val="000000"/>
                </a:solidFill>
              </a:rPr>
              <a:t>Some people just will refer to the title </a:t>
            </a:r>
          </a:p>
          <a:p>
            <a:pPr lvl="1">
              <a:lnSpc>
                <a:spcPct val="90000"/>
              </a:lnSpc>
            </a:pPr>
            <a:r>
              <a:rPr lang="en-US" dirty="0">
                <a:solidFill>
                  <a:srgbClr val="000000"/>
                </a:solidFill>
              </a:rPr>
              <a:t>Others may read only the title and abstract </a:t>
            </a:r>
          </a:p>
          <a:p>
            <a:pPr lvl="1">
              <a:lnSpc>
                <a:spcPct val="90000"/>
              </a:lnSpc>
            </a:pPr>
            <a:r>
              <a:rPr lang="en-US" dirty="0">
                <a:solidFill>
                  <a:srgbClr val="000000"/>
                </a:solidFill>
              </a:rPr>
              <a:t>Others will read the paper</a:t>
            </a:r>
            <a:r>
              <a:rPr lang="en-GB" dirty="0"/>
              <a:t> </a:t>
            </a:r>
            <a:r>
              <a:rPr lang="en-US" dirty="0">
                <a:solidFill>
                  <a:srgbClr val="000000"/>
                </a:solidFill>
              </a:rPr>
              <a:t>for a deeper understanding</a:t>
            </a:r>
          </a:p>
        </p:txBody>
      </p:sp>
      <p:sp>
        <p:nvSpPr>
          <p:cNvPr id="59394" name="Rectangle 2"/>
          <p:cNvSpPr>
            <a:spLocks noGrp="1" noChangeArrowheads="1"/>
          </p:cNvSpPr>
          <p:nvPr>
            <p:ph type="title"/>
          </p:nvPr>
        </p:nvSpPr>
        <p:spPr/>
        <p:txBody>
          <a:bodyPr>
            <a:normAutofit/>
          </a:bodyPr>
          <a:lstStyle/>
          <a:p>
            <a:r>
              <a:rPr lang="en-US" b="1"/>
              <a:t>Structure of a Paper</a:t>
            </a:r>
          </a:p>
        </p:txBody>
      </p:sp>
    </p:spTree>
    <p:extLst>
      <p:ext uri="{BB962C8B-B14F-4D97-AF65-F5344CB8AC3E}">
        <p14:creationId xmlns:p14="http://schemas.microsoft.com/office/powerpoint/2010/main" xmlns="" val="62017079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rot="5400000">
            <a:off x="-2049463" y="3737049"/>
            <a:ext cx="5089525" cy="685800"/>
          </a:xfrm>
        </p:spPr>
        <p:txBody>
          <a:bodyPr>
            <a:normAutofit/>
          </a:bodyPr>
          <a:lstStyle/>
          <a:p>
            <a:r>
              <a:rPr lang="en-GB" sz="2800" b="1" dirty="0"/>
              <a:t>Overview of Peer Review Process</a:t>
            </a:r>
          </a:p>
        </p:txBody>
      </p:sp>
      <p:sp>
        <p:nvSpPr>
          <p:cNvPr id="80899" name="Text Box 3"/>
          <p:cNvSpPr txBox="1">
            <a:spLocks noChangeArrowheads="1"/>
          </p:cNvSpPr>
          <p:nvPr/>
        </p:nvSpPr>
        <p:spPr bwMode="auto">
          <a:xfrm>
            <a:off x="1651000" y="1447800"/>
            <a:ext cx="20097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Paper Submitted</a:t>
            </a:r>
          </a:p>
        </p:txBody>
      </p:sp>
      <p:sp>
        <p:nvSpPr>
          <p:cNvPr id="80900" name="Text Box 4"/>
          <p:cNvSpPr txBox="1">
            <a:spLocks noChangeArrowheads="1"/>
          </p:cNvSpPr>
          <p:nvPr/>
        </p:nvSpPr>
        <p:spPr bwMode="auto">
          <a:xfrm>
            <a:off x="1238250" y="2727325"/>
            <a:ext cx="28606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Initial Decision by Editor</a:t>
            </a:r>
          </a:p>
        </p:txBody>
      </p:sp>
      <p:sp>
        <p:nvSpPr>
          <p:cNvPr id="80901" name="Text Box 5"/>
          <p:cNvSpPr txBox="1">
            <a:spLocks noChangeArrowheads="1"/>
          </p:cNvSpPr>
          <p:nvPr/>
        </p:nvSpPr>
        <p:spPr bwMode="auto">
          <a:xfrm>
            <a:off x="1289050" y="2066925"/>
            <a:ext cx="27844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Confirmation of Receipt</a:t>
            </a:r>
          </a:p>
        </p:txBody>
      </p:sp>
      <p:sp>
        <p:nvSpPr>
          <p:cNvPr id="80902" name="Text Box 6"/>
          <p:cNvSpPr txBox="1">
            <a:spLocks noChangeArrowheads="1"/>
          </p:cNvSpPr>
          <p:nvPr/>
        </p:nvSpPr>
        <p:spPr bwMode="auto">
          <a:xfrm>
            <a:off x="1139825" y="3390900"/>
            <a:ext cx="12223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Rejection</a:t>
            </a:r>
          </a:p>
        </p:txBody>
      </p:sp>
      <p:sp>
        <p:nvSpPr>
          <p:cNvPr id="80903" name="Text Box 7"/>
          <p:cNvSpPr txBox="1">
            <a:spLocks noChangeArrowheads="1"/>
          </p:cNvSpPr>
          <p:nvPr/>
        </p:nvSpPr>
        <p:spPr bwMode="auto">
          <a:xfrm>
            <a:off x="2443163" y="3390900"/>
            <a:ext cx="20732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Decide to Review</a:t>
            </a:r>
          </a:p>
        </p:txBody>
      </p:sp>
      <p:sp>
        <p:nvSpPr>
          <p:cNvPr id="80904" name="Text Box 8"/>
          <p:cNvSpPr txBox="1">
            <a:spLocks noChangeArrowheads="1"/>
          </p:cNvSpPr>
          <p:nvPr/>
        </p:nvSpPr>
        <p:spPr bwMode="auto">
          <a:xfrm>
            <a:off x="2430463" y="4073525"/>
            <a:ext cx="21494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Assign Reviewers</a:t>
            </a:r>
          </a:p>
        </p:txBody>
      </p:sp>
      <p:sp>
        <p:nvSpPr>
          <p:cNvPr id="80905" name="Text Box 9"/>
          <p:cNvSpPr txBox="1">
            <a:spLocks noChangeArrowheads="1"/>
          </p:cNvSpPr>
          <p:nvPr/>
        </p:nvSpPr>
        <p:spPr bwMode="auto">
          <a:xfrm>
            <a:off x="2082800" y="4756150"/>
            <a:ext cx="28098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Reviewers Accept Invite</a:t>
            </a:r>
          </a:p>
        </p:txBody>
      </p:sp>
      <p:sp>
        <p:nvSpPr>
          <p:cNvPr id="80906" name="Text Box 10"/>
          <p:cNvSpPr txBox="1">
            <a:spLocks noChangeArrowheads="1"/>
          </p:cNvSpPr>
          <p:nvPr/>
        </p:nvSpPr>
        <p:spPr bwMode="auto">
          <a:xfrm>
            <a:off x="2322513" y="5426075"/>
            <a:ext cx="23526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Reviews Completed</a:t>
            </a:r>
          </a:p>
        </p:txBody>
      </p:sp>
      <p:sp>
        <p:nvSpPr>
          <p:cNvPr id="80907" name="Text Box 11"/>
          <p:cNvSpPr txBox="1">
            <a:spLocks noChangeArrowheads="1"/>
          </p:cNvSpPr>
          <p:nvPr/>
        </p:nvSpPr>
        <p:spPr bwMode="auto">
          <a:xfrm>
            <a:off x="3883025" y="6386513"/>
            <a:ext cx="879475" cy="376237"/>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Reject</a:t>
            </a:r>
          </a:p>
        </p:txBody>
      </p:sp>
      <p:sp>
        <p:nvSpPr>
          <p:cNvPr id="80908" name="Text Box 12"/>
          <p:cNvSpPr txBox="1">
            <a:spLocks noChangeArrowheads="1"/>
          </p:cNvSpPr>
          <p:nvPr/>
        </p:nvSpPr>
        <p:spPr bwMode="auto">
          <a:xfrm>
            <a:off x="2803525" y="6386513"/>
            <a:ext cx="955675" cy="376237"/>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Accept</a:t>
            </a:r>
          </a:p>
        </p:txBody>
      </p:sp>
      <p:sp>
        <p:nvSpPr>
          <p:cNvPr id="80909" name="Line 13"/>
          <p:cNvSpPr>
            <a:spLocks noChangeShapeType="1"/>
          </p:cNvSpPr>
          <p:nvPr/>
        </p:nvSpPr>
        <p:spPr bwMode="auto">
          <a:xfrm>
            <a:off x="2659063" y="18081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0" name="Line 14"/>
          <p:cNvSpPr>
            <a:spLocks noChangeShapeType="1"/>
          </p:cNvSpPr>
          <p:nvPr/>
        </p:nvSpPr>
        <p:spPr bwMode="auto">
          <a:xfrm>
            <a:off x="2659063" y="2446338"/>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1" name="Line 15"/>
          <p:cNvSpPr>
            <a:spLocks noChangeShapeType="1"/>
          </p:cNvSpPr>
          <p:nvPr/>
        </p:nvSpPr>
        <p:spPr bwMode="auto">
          <a:xfrm>
            <a:off x="1506538" y="31035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2" name="Line 16"/>
          <p:cNvSpPr>
            <a:spLocks noChangeShapeType="1"/>
          </p:cNvSpPr>
          <p:nvPr/>
        </p:nvSpPr>
        <p:spPr bwMode="auto">
          <a:xfrm>
            <a:off x="3306763" y="31035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3" name="Line 17"/>
          <p:cNvSpPr>
            <a:spLocks noChangeShapeType="1"/>
          </p:cNvSpPr>
          <p:nvPr/>
        </p:nvSpPr>
        <p:spPr bwMode="auto">
          <a:xfrm>
            <a:off x="3306763" y="37655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4" name="Line 18"/>
          <p:cNvSpPr>
            <a:spLocks noChangeShapeType="1"/>
          </p:cNvSpPr>
          <p:nvPr/>
        </p:nvSpPr>
        <p:spPr bwMode="auto">
          <a:xfrm>
            <a:off x="3306763" y="44513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5" name="Line 19"/>
          <p:cNvSpPr>
            <a:spLocks noChangeShapeType="1"/>
          </p:cNvSpPr>
          <p:nvPr/>
        </p:nvSpPr>
        <p:spPr bwMode="auto">
          <a:xfrm>
            <a:off x="3306763" y="51371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6" name="Text Box 20"/>
          <p:cNvSpPr txBox="1">
            <a:spLocks noChangeArrowheads="1"/>
          </p:cNvSpPr>
          <p:nvPr/>
        </p:nvSpPr>
        <p:spPr bwMode="auto">
          <a:xfrm>
            <a:off x="5899150" y="1879600"/>
            <a:ext cx="25431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Notification to Author</a:t>
            </a:r>
          </a:p>
        </p:txBody>
      </p:sp>
      <p:sp>
        <p:nvSpPr>
          <p:cNvPr id="80917" name="Line 21"/>
          <p:cNvSpPr>
            <a:spLocks noChangeShapeType="1"/>
          </p:cNvSpPr>
          <p:nvPr/>
        </p:nvSpPr>
        <p:spPr bwMode="auto">
          <a:xfrm>
            <a:off x="6356350" y="15922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18" name="Text Box 22"/>
          <p:cNvSpPr txBox="1">
            <a:spLocks noChangeArrowheads="1"/>
          </p:cNvSpPr>
          <p:nvPr/>
        </p:nvSpPr>
        <p:spPr bwMode="auto">
          <a:xfrm>
            <a:off x="1722438" y="6386513"/>
            <a:ext cx="930275" cy="376237"/>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Revise</a:t>
            </a:r>
          </a:p>
        </p:txBody>
      </p:sp>
      <p:sp>
        <p:nvSpPr>
          <p:cNvPr id="80919" name="Text Box 23"/>
          <p:cNvSpPr txBox="1">
            <a:spLocks noChangeArrowheads="1"/>
          </p:cNvSpPr>
          <p:nvPr/>
        </p:nvSpPr>
        <p:spPr bwMode="auto">
          <a:xfrm>
            <a:off x="6321425" y="5551488"/>
            <a:ext cx="2746375" cy="376237"/>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Paper sent to Publisher</a:t>
            </a:r>
          </a:p>
        </p:txBody>
      </p:sp>
      <p:sp>
        <p:nvSpPr>
          <p:cNvPr id="80920" name="Line 24"/>
          <p:cNvSpPr>
            <a:spLocks noChangeShapeType="1"/>
          </p:cNvSpPr>
          <p:nvPr/>
        </p:nvSpPr>
        <p:spPr bwMode="auto">
          <a:xfrm>
            <a:off x="7867650" y="15922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1" name="Line 25"/>
          <p:cNvSpPr>
            <a:spLocks noChangeShapeType="1"/>
          </p:cNvSpPr>
          <p:nvPr/>
        </p:nvSpPr>
        <p:spPr bwMode="auto">
          <a:xfrm>
            <a:off x="3319463" y="5805488"/>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2" name="Line 26"/>
          <p:cNvSpPr>
            <a:spLocks noChangeShapeType="1"/>
          </p:cNvSpPr>
          <p:nvPr/>
        </p:nvSpPr>
        <p:spPr bwMode="auto">
          <a:xfrm>
            <a:off x="2155825" y="61023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3" name="Line 27"/>
          <p:cNvSpPr>
            <a:spLocks noChangeShapeType="1"/>
          </p:cNvSpPr>
          <p:nvPr/>
        </p:nvSpPr>
        <p:spPr bwMode="auto">
          <a:xfrm>
            <a:off x="3319463" y="61023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4" name="Line 28"/>
          <p:cNvSpPr>
            <a:spLocks noChangeShapeType="1"/>
          </p:cNvSpPr>
          <p:nvPr/>
        </p:nvSpPr>
        <p:spPr bwMode="auto">
          <a:xfrm>
            <a:off x="4314825" y="6102350"/>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5" name="Line 29"/>
          <p:cNvSpPr>
            <a:spLocks noChangeShapeType="1"/>
          </p:cNvSpPr>
          <p:nvPr/>
        </p:nvSpPr>
        <p:spPr bwMode="auto">
          <a:xfrm>
            <a:off x="2155825" y="6102350"/>
            <a:ext cx="2159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6" name="Line 30"/>
          <p:cNvSpPr>
            <a:spLocks noChangeShapeType="1"/>
          </p:cNvSpPr>
          <p:nvPr/>
        </p:nvSpPr>
        <p:spPr bwMode="auto">
          <a:xfrm>
            <a:off x="7123113" y="1590675"/>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27" name="Text Box 31"/>
          <p:cNvSpPr txBox="1">
            <a:spLocks noChangeArrowheads="1"/>
          </p:cNvSpPr>
          <p:nvPr/>
        </p:nvSpPr>
        <p:spPr bwMode="auto">
          <a:xfrm>
            <a:off x="7196138" y="2540000"/>
            <a:ext cx="9556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Accept</a:t>
            </a:r>
          </a:p>
        </p:txBody>
      </p:sp>
      <p:sp>
        <p:nvSpPr>
          <p:cNvPr id="80928" name="Text Box 32"/>
          <p:cNvSpPr txBox="1">
            <a:spLocks noChangeArrowheads="1"/>
          </p:cNvSpPr>
          <p:nvPr/>
        </p:nvSpPr>
        <p:spPr bwMode="auto">
          <a:xfrm>
            <a:off x="6115050" y="2540000"/>
            <a:ext cx="9302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Revise</a:t>
            </a:r>
          </a:p>
        </p:txBody>
      </p:sp>
      <p:sp>
        <p:nvSpPr>
          <p:cNvPr id="80929" name="Line 33"/>
          <p:cNvSpPr>
            <a:spLocks noChangeShapeType="1"/>
          </p:cNvSpPr>
          <p:nvPr/>
        </p:nvSpPr>
        <p:spPr bwMode="auto">
          <a:xfrm>
            <a:off x="6619875" y="22526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0" name="Line 34"/>
          <p:cNvSpPr>
            <a:spLocks noChangeShapeType="1"/>
          </p:cNvSpPr>
          <p:nvPr/>
        </p:nvSpPr>
        <p:spPr bwMode="auto">
          <a:xfrm>
            <a:off x="7699375" y="2251075"/>
            <a:ext cx="0" cy="2873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1" name="Text Box 35"/>
          <p:cNvSpPr txBox="1">
            <a:spLocks noChangeArrowheads="1"/>
          </p:cNvSpPr>
          <p:nvPr/>
        </p:nvSpPr>
        <p:spPr bwMode="auto">
          <a:xfrm>
            <a:off x="5199063" y="3200400"/>
            <a:ext cx="22129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Revision Received</a:t>
            </a:r>
          </a:p>
        </p:txBody>
      </p:sp>
      <p:sp>
        <p:nvSpPr>
          <p:cNvPr id="80932" name="Line 36"/>
          <p:cNvSpPr>
            <a:spLocks noChangeShapeType="1"/>
          </p:cNvSpPr>
          <p:nvPr/>
        </p:nvSpPr>
        <p:spPr bwMode="auto">
          <a:xfrm>
            <a:off x="6619875" y="29130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3" name="Text Box 37"/>
          <p:cNvSpPr txBox="1">
            <a:spLocks noChangeArrowheads="1"/>
          </p:cNvSpPr>
          <p:nvPr/>
        </p:nvSpPr>
        <p:spPr bwMode="auto">
          <a:xfrm>
            <a:off x="5237163" y="3883025"/>
            <a:ext cx="2162175" cy="376238"/>
          </a:xfrm>
          <a:prstGeom prst="rect">
            <a:avLst/>
          </a:prstGeom>
          <a:noFill/>
          <a:ln w="9525">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b="1"/>
              <a:t>Revision Checked</a:t>
            </a:r>
          </a:p>
        </p:txBody>
      </p:sp>
      <p:sp>
        <p:nvSpPr>
          <p:cNvPr id="80934" name="Line 38"/>
          <p:cNvSpPr>
            <a:spLocks noChangeShapeType="1"/>
          </p:cNvSpPr>
          <p:nvPr/>
        </p:nvSpPr>
        <p:spPr bwMode="auto">
          <a:xfrm>
            <a:off x="6619875" y="3586163"/>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5" name="Line 39"/>
          <p:cNvSpPr>
            <a:spLocks noChangeShapeType="1"/>
          </p:cNvSpPr>
          <p:nvPr/>
        </p:nvSpPr>
        <p:spPr bwMode="auto">
          <a:xfrm>
            <a:off x="7699375" y="2913063"/>
            <a:ext cx="0" cy="263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6" name="Line 40"/>
          <p:cNvSpPr>
            <a:spLocks noChangeShapeType="1"/>
          </p:cNvSpPr>
          <p:nvPr/>
        </p:nvSpPr>
        <p:spPr bwMode="auto">
          <a:xfrm>
            <a:off x="5322888" y="4256088"/>
            <a:ext cx="0" cy="23034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7" name="Line 41"/>
          <p:cNvSpPr>
            <a:spLocks noChangeShapeType="1"/>
          </p:cNvSpPr>
          <p:nvPr/>
        </p:nvSpPr>
        <p:spPr bwMode="auto">
          <a:xfrm flipH="1">
            <a:off x="4746625" y="6559550"/>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8" name="Line 42"/>
          <p:cNvSpPr>
            <a:spLocks noChangeShapeType="1"/>
          </p:cNvSpPr>
          <p:nvPr/>
        </p:nvSpPr>
        <p:spPr bwMode="auto">
          <a:xfrm>
            <a:off x="7412038" y="4040188"/>
            <a:ext cx="14446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939" name="Line 43"/>
          <p:cNvSpPr>
            <a:spLocks noChangeShapeType="1"/>
          </p:cNvSpPr>
          <p:nvPr/>
        </p:nvSpPr>
        <p:spPr bwMode="auto">
          <a:xfrm flipV="1">
            <a:off x="7556500" y="2887663"/>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 val="238476092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457200" y="2667000"/>
            <a:ext cx="8229600" cy="3918803"/>
          </a:xfrm>
        </p:spPr>
        <p:txBody>
          <a:bodyPr>
            <a:normAutofit fontScale="92500" lnSpcReduction="10000"/>
          </a:bodyPr>
          <a:lstStyle/>
          <a:p>
            <a:pPr>
              <a:lnSpc>
                <a:spcPct val="90000"/>
              </a:lnSpc>
              <a:buFontTx/>
              <a:buNone/>
            </a:pPr>
            <a:r>
              <a:rPr lang="en-GB" sz="2800" dirty="0"/>
              <a:t>    Editors and reviewers are looking for original and innovative research that will add to the field of study; keys are: </a:t>
            </a:r>
            <a:br>
              <a:rPr lang="en-GB" sz="2800" dirty="0"/>
            </a:br>
            <a:endParaRPr lang="en-GB" sz="2800" dirty="0"/>
          </a:p>
          <a:p>
            <a:pPr lvl="1">
              <a:lnSpc>
                <a:spcPct val="90000"/>
              </a:lnSpc>
            </a:pPr>
            <a:r>
              <a:rPr lang="en-GB" dirty="0"/>
              <a:t>For research-based papers, ensure that you have enough numbers to justify sound statistical conclusions </a:t>
            </a:r>
            <a:br>
              <a:rPr lang="en-GB" dirty="0"/>
            </a:br>
            <a:endParaRPr lang="en-GB" dirty="0"/>
          </a:p>
          <a:p>
            <a:pPr lvl="1">
              <a:lnSpc>
                <a:spcPct val="90000"/>
              </a:lnSpc>
            </a:pPr>
            <a:r>
              <a:rPr lang="en-GB" dirty="0"/>
              <a:t>For a larger study, it may be better to produce one important research paper, rather than a number of average incremental papers</a:t>
            </a:r>
            <a:endParaRPr lang="en-US" dirty="0"/>
          </a:p>
        </p:txBody>
      </p:sp>
      <p:sp>
        <p:nvSpPr>
          <p:cNvPr id="56322" name="Rectangle 2"/>
          <p:cNvSpPr>
            <a:spLocks noGrp="1" noChangeArrowheads="1"/>
          </p:cNvSpPr>
          <p:nvPr>
            <p:ph type="title"/>
          </p:nvPr>
        </p:nvSpPr>
        <p:spPr>
          <a:xfrm>
            <a:off x="609600" y="1447800"/>
            <a:ext cx="8229600" cy="1143000"/>
          </a:xfrm>
        </p:spPr>
        <p:txBody>
          <a:bodyPr/>
          <a:lstStyle/>
          <a:p>
            <a:r>
              <a:rPr lang="en-US" b="1" dirty="0"/>
              <a:t>Publishing Tips</a:t>
            </a:r>
          </a:p>
        </p:txBody>
      </p:sp>
    </p:spTree>
    <p:extLst>
      <p:ext uri="{BB962C8B-B14F-4D97-AF65-F5344CB8AC3E}">
        <p14:creationId xmlns:p14="http://schemas.microsoft.com/office/powerpoint/2010/main" xmlns="" val="352726348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err="1" smtClean="0">
                <a:solidFill>
                  <a:schemeClr val="bg2">
                    <a:lumMod val="10000"/>
                  </a:schemeClr>
                </a:solidFill>
                <a:latin typeface="Algerian" pitchFamily="82" charset="0"/>
              </a:rPr>
              <a:t>Aknowledgement</a:t>
            </a:r>
            <a:endParaRPr lang="en-US" sz="5400" dirty="0">
              <a:solidFill>
                <a:schemeClr val="bg2">
                  <a:lumMod val="10000"/>
                </a:schemeClr>
              </a:solidFill>
              <a:latin typeface="Algerian" pitchFamily="82"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04801" y="2287219"/>
            <a:ext cx="6871725" cy="4275740"/>
          </a:xfrm>
        </p:spPr>
        <p:txBody>
          <a:bodyPr/>
          <a:lstStyle/>
          <a:p>
            <a:pPr eaLnBrk="1" hangingPunct="1"/>
            <a:r>
              <a:rPr lang="en-US" dirty="0" smtClean="0"/>
              <a:t>Is used to express author’s professional and personal indebt ness.</a:t>
            </a:r>
          </a:p>
          <a:p>
            <a:pPr eaLnBrk="1" hangingPunct="1"/>
            <a:endParaRPr lang="en-US" dirty="0" smtClean="0"/>
          </a:p>
          <a:p>
            <a:pPr eaLnBrk="1" hangingPunct="1"/>
            <a:r>
              <a:rPr lang="en-US" dirty="0" smtClean="0"/>
              <a:t>the use of “</a:t>
            </a:r>
            <a:r>
              <a:rPr lang="en-US" dirty="0" smtClean="0">
                <a:solidFill>
                  <a:srgbClr val="FF0000"/>
                </a:solidFill>
              </a:rPr>
              <a:t>person</a:t>
            </a:r>
            <a:r>
              <a:rPr lang="en-US" dirty="0" smtClean="0"/>
              <a:t>” should be consistent. If the student begin with reference to “the author” should continue to use third person throughout </a:t>
            </a:r>
          </a:p>
        </p:txBody>
      </p:sp>
      <p:sp>
        <p:nvSpPr>
          <p:cNvPr id="15362" name="Rectangle 2"/>
          <p:cNvSpPr>
            <a:spLocks noGrp="1" noChangeArrowheads="1"/>
          </p:cNvSpPr>
          <p:nvPr>
            <p:ph type="title"/>
          </p:nvPr>
        </p:nvSpPr>
        <p:spPr>
          <a:xfrm>
            <a:off x="304800" y="1676400"/>
            <a:ext cx="6871725" cy="610820"/>
          </a:xfrm>
        </p:spPr>
        <p:txBody>
          <a:bodyPr anchor="ctr">
            <a:noAutofit/>
          </a:bodyPr>
          <a:lstStyle/>
          <a:p>
            <a:pPr eaLnBrk="1" hangingPunct="1"/>
            <a:r>
              <a:rPr lang="en-US" b="1" dirty="0" smtClean="0">
                <a:solidFill>
                  <a:srgbClr val="E12BA4"/>
                </a:solidFill>
              </a:rPr>
              <a:t>Acknowledgment</a:t>
            </a:r>
          </a:p>
        </p:txBody>
      </p:sp>
    </p:spTree>
    <p:extLst>
      <p:ext uri="{BB962C8B-B14F-4D97-AF65-F5344CB8AC3E}">
        <p14:creationId xmlns:p14="http://schemas.microsoft.com/office/powerpoint/2010/main" xmlns="" val="121521530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04801" y="2287219"/>
            <a:ext cx="6871725" cy="4275740"/>
          </a:xfrm>
        </p:spPr>
        <p:txBody>
          <a:bodyPr/>
          <a:lstStyle/>
          <a:p>
            <a:pPr>
              <a:lnSpc>
                <a:spcPct val="90000"/>
              </a:lnSpc>
            </a:pPr>
            <a:r>
              <a:rPr lang="en-US" dirty="0"/>
              <a:t>all contributors who do not meet the criteria for authorship, such as a person who provided purely technical help, writing assistance, or a department chair who provided only general support should be acknowledged.</a:t>
            </a:r>
          </a:p>
          <a:p>
            <a:pPr>
              <a:lnSpc>
                <a:spcPct val="90000"/>
              </a:lnSpc>
              <a:buNone/>
            </a:pPr>
            <a:endParaRPr lang="en-US" dirty="0"/>
          </a:p>
          <a:p>
            <a:pPr>
              <a:lnSpc>
                <a:spcPct val="90000"/>
              </a:lnSpc>
            </a:pPr>
            <a:r>
              <a:rPr lang="en-US" dirty="0"/>
              <a:t>Financial and material support should also be acknowledged</a:t>
            </a:r>
            <a:r>
              <a:rPr lang="en-US" dirty="0" smtClean="0"/>
              <a:t>.</a:t>
            </a:r>
            <a:endParaRPr lang="en-US" dirty="0"/>
          </a:p>
        </p:txBody>
      </p:sp>
      <p:sp>
        <p:nvSpPr>
          <p:cNvPr id="15362" name="Rectangle 2"/>
          <p:cNvSpPr>
            <a:spLocks noGrp="1" noChangeArrowheads="1"/>
          </p:cNvSpPr>
          <p:nvPr>
            <p:ph type="title"/>
          </p:nvPr>
        </p:nvSpPr>
        <p:spPr>
          <a:xfrm>
            <a:off x="304800" y="1676400"/>
            <a:ext cx="6871725" cy="610820"/>
          </a:xfrm>
        </p:spPr>
        <p:txBody>
          <a:bodyPr anchor="ctr">
            <a:noAutofit/>
          </a:bodyPr>
          <a:lstStyle/>
          <a:p>
            <a:pPr eaLnBrk="1" hangingPunct="1"/>
            <a:r>
              <a:rPr lang="en-US" b="1" dirty="0" smtClean="0">
                <a:solidFill>
                  <a:srgbClr val="E12BA4"/>
                </a:solidFill>
              </a:rPr>
              <a:t>Acknowledgment</a:t>
            </a:r>
          </a:p>
        </p:txBody>
      </p:sp>
    </p:spTree>
    <p:extLst>
      <p:ext uri="{BB962C8B-B14F-4D97-AF65-F5344CB8AC3E}">
        <p14:creationId xmlns:p14="http://schemas.microsoft.com/office/powerpoint/2010/main" xmlns="" val="34927917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Take Home message</a:t>
            </a:r>
            <a:endParaRPr lang="en-US" sz="5400" dirty="0">
              <a:solidFill>
                <a:schemeClr val="bg2">
                  <a:lumMod val="10000"/>
                </a:schemeClr>
              </a:solidFill>
              <a:latin typeface="Algerian" pitchFamily="82"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5"/>
          <p:cNvSpPr txBox="1">
            <a:spLocks noChangeArrowheads="1"/>
          </p:cNvSpPr>
          <p:nvPr/>
        </p:nvSpPr>
        <p:spPr bwMode="auto">
          <a:xfrm>
            <a:off x="266777" y="2743200"/>
            <a:ext cx="8077200" cy="1865126"/>
          </a:xfrm>
          <a:prstGeom prst="rect">
            <a:avLst/>
          </a:prstGeom>
          <a:noFill/>
          <a:ln w="9525">
            <a:noFill/>
            <a:miter lim="800000"/>
            <a:headEnd/>
            <a:tailEnd/>
          </a:ln>
          <a:effectLst/>
        </p:spPr>
        <p:txBody>
          <a:bodyPr wrap="square">
            <a:spAutoFit/>
          </a:bodyPr>
          <a:lstStyle/>
          <a:p>
            <a:pPr>
              <a:lnSpc>
                <a:spcPct val="120000"/>
              </a:lnSpc>
            </a:pPr>
            <a:r>
              <a:rPr lang="en-US" sz="3200" dirty="0"/>
              <a:t>With a little planning, perseverance and practice we </a:t>
            </a:r>
            <a:r>
              <a:rPr lang="en-US" sz="3200" dirty="0" smtClean="0"/>
              <a:t> can </a:t>
            </a:r>
            <a:r>
              <a:rPr lang="en-US" sz="3200" dirty="0"/>
              <a:t>make the medical literature not only palatable but downright digestible</a:t>
            </a:r>
          </a:p>
        </p:txBody>
      </p:sp>
      <p:sp>
        <p:nvSpPr>
          <p:cNvPr id="47110" name="Text Box 6"/>
          <p:cNvSpPr txBox="1">
            <a:spLocks noChangeArrowheads="1"/>
          </p:cNvSpPr>
          <p:nvPr/>
        </p:nvSpPr>
        <p:spPr bwMode="auto">
          <a:xfrm>
            <a:off x="266777" y="1478228"/>
            <a:ext cx="4011419"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Take home message</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p:cNvSpPr txBox="1">
            <a:spLocks noChangeArrowheads="1"/>
          </p:cNvSpPr>
          <p:nvPr/>
        </p:nvSpPr>
        <p:spPr bwMode="auto">
          <a:xfrm>
            <a:off x="266777" y="1478228"/>
            <a:ext cx="4011419"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Take home message</a:t>
            </a:r>
          </a:p>
        </p:txBody>
      </p:sp>
      <p:sp>
        <p:nvSpPr>
          <p:cNvPr id="47111" name="Text Box 7"/>
          <p:cNvSpPr txBox="1">
            <a:spLocks noChangeArrowheads="1"/>
          </p:cNvSpPr>
          <p:nvPr/>
        </p:nvSpPr>
        <p:spPr bwMode="auto">
          <a:xfrm>
            <a:off x="308340" y="2124559"/>
            <a:ext cx="8454660" cy="4315027"/>
          </a:xfrm>
          <a:prstGeom prst="rect">
            <a:avLst/>
          </a:prstGeom>
          <a:noFill/>
          <a:ln w="9525">
            <a:noFill/>
            <a:miter lim="800000"/>
            <a:headEnd/>
            <a:tailEnd/>
          </a:ln>
          <a:effectLst/>
        </p:spPr>
        <p:txBody>
          <a:bodyPr wrap="square">
            <a:spAutoFit/>
          </a:bodyPr>
          <a:lstStyle/>
          <a:p>
            <a:pPr marL="457200" indent="-457200">
              <a:lnSpc>
                <a:spcPct val="140000"/>
              </a:lnSpc>
              <a:buFont typeface="Wingdings" pitchFamily="2" charset="2"/>
              <a:buChar char="@"/>
            </a:pPr>
            <a:r>
              <a:rPr lang="en-US" sz="2800" dirty="0" smtClean="0"/>
              <a:t>Write </a:t>
            </a:r>
            <a:r>
              <a:rPr lang="en-US" sz="2800" dirty="0"/>
              <a:t>only when you are fully prepare to </a:t>
            </a:r>
            <a:r>
              <a:rPr lang="en-US" sz="2800" dirty="0" smtClean="0"/>
              <a:t>write</a:t>
            </a:r>
          </a:p>
          <a:p>
            <a:pPr marL="457200" indent="-457200">
              <a:lnSpc>
                <a:spcPct val="140000"/>
              </a:lnSpc>
              <a:buFont typeface="Wingdings" pitchFamily="2" charset="2"/>
              <a:buChar char="@"/>
            </a:pPr>
            <a:endParaRPr lang="en-US" sz="2800" dirty="0"/>
          </a:p>
          <a:p>
            <a:pPr marL="457200" indent="-457200">
              <a:lnSpc>
                <a:spcPct val="140000"/>
              </a:lnSpc>
              <a:buFont typeface="Wingdings" pitchFamily="2" charset="2"/>
              <a:buChar char="@"/>
            </a:pPr>
            <a:r>
              <a:rPr lang="en-US" sz="2800" dirty="0" smtClean="0"/>
              <a:t>Think </a:t>
            </a:r>
            <a:r>
              <a:rPr lang="en-US" sz="2800" dirty="0"/>
              <a:t>carefully about your </a:t>
            </a:r>
            <a:r>
              <a:rPr lang="en-US" sz="2800" dirty="0" smtClean="0"/>
              <a:t>message</a:t>
            </a:r>
          </a:p>
          <a:p>
            <a:pPr marL="457200" indent="-457200">
              <a:lnSpc>
                <a:spcPct val="140000"/>
              </a:lnSpc>
              <a:buFont typeface="Wingdings" pitchFamily="2" charset="2"/>
              <a:buChar char="@"/>
            </a:pPr>
            <a:endParaRPr lang="en-US" sz="2800" dirty="0"/>
          </a:p>
          <a:p>
            <a:pPr>
              <a:lnSpc>
                <a:spcPct val="140000"/>
              </a:lnSpc>
            </a:pPr>
            <a:r>
              <a:rPr lang="en-US" sz="2800" dirty="0">
                <a:sym typeface="Wingdings" pitchFamily="2" charset="2"/>
              </a:rPr>
              <a:t></a:t>
            </a:r>
            <a:r>
              <a:rPr lang="en-US" sz="2800" dirty="0"/>
              <a:t> Convey only one message and not more than two in one article</a:t>
            </a:r>
          </a:p>
          <a:p>
            <a:pPr>
              <a:lnSpc>
                <a:spcPct val="140000"/>
              </a:lnSpc>
            </a:pPr>
            <a:endParaRPr lang="en-US" sz="2800" dirty="0"/>
          </a:p>
        </p:txBody>
      </p:sp>
    </p:spTree>
    <p:extLst>
      <p:ext uri="{BB962C8B-B14F-4D97-AF65-F5344CB8AC3E}">
        <p14:creationId xmlns:p14="http://schemas.microsoft.com/office/powerpoint/2010/main" xmlns="" val="260666894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p:cNvSpPr txBox="1">
            <a:spLocks noChangeArrowheads="1"/>
          </p:cNvSpPr>
          <p:nvPr/>
        </p:nvSpPr>
        <p:spPr bwMode="auto">
          <a:xfrm>
            <a:off x="266777" y="1371600"/>
            <a:ext cx="4011419" cy="646331"/>
          </a:xfrm>
          <a:prstGeom prst="rect">
            <a:avLst/>
          </a:prstGeom>
          <a:noFill/>
          <a:ln w="9525">
            <a:noFill/>
            <a:miter lim="800000"/>
            <a:headEnd/>
            <a:tailEnd/>
          </a:ln>
          <a:effectLst/>
        </p:spPr>
        <p:txBody>
          <a:bodyPr wrap="none">
            <a:spAutoFit/>
          </a:bodyPr>
          <a:lstStyle/>
          <a:p>
            <a:pPr algn="ctr"/>
            <a:r>
              <a:rPr lang="en-US" sz="3600" b="1" dirty="0">
                <a:solidFill>
                  <a:srgbClr val="E12BA4"/>
                </a:solidFill>
                <a:latin typeface="+mj-lt"/>
              </a:rPr>
              <a:t>Take home message</a:t>
            </a:r>
          </a:p>
        </p:txBody>
      </p:sp>
      <p:sp>
        <p:nvSpPr>
          <p:cNvPr id="47111" name="Text Box 7"/>
          <p:cNvSpPr txBox="1">
            <a:spLocks noChangeArrowheads="1"/>
          </p:cNvSpPr>
          <p:nvPr/>
        </p:nvSpPr>
        <p:spPr bwMode="auto">
          <a:xfrm>
            <a:off x="252922" y="2023047"/>
            <a:ext cx="8454660" cy="4315027"/>
          </a:xfrm>
          <a:prstGeom prst="rect">
            <a:avLst/>
          </a:prstGeom>
          <a:noFill/>
          <a:ln w="9525">
            <a:noFill/>
            <a:miter lim="800000"/>
            <a:headEnd/>
            <a:tailEnd/>
          </a:ln>
          <a:effectLst/>
        </p:spPr>
        <p:txBody>
          <a:bodyPr wrap="square">
            <a:spAutoFit/>
          </a:bodyPr>
          <a:lstStyle/>
          <a:p>
            <a:pPr marL="342900" indent="-342900">
              <a:lnSpc>
                <a:spcPct val="140000"/>
              </a:lnSpc>
              <a:buFont typeface="Wingdings" pitchFamily="2" charset="2"/>
              <a:buChar char="@"/>
            </a:pPr>
            <a:r>
              <a:rPr lang="en-US" sz="2800" dirty="0" smtClean="0"/>
              <a:t>Think </a:t>
            </a:r>
            <a:r>
              <a:rPr lang="en-US" sz="2800" dirty="0"/>
              <a:t>critically if your message is new and </a:t>
            </a:r>
            <a:r>
              <a:rPr lang="en-US" sz="2800" dirty="0" smtClean="0"/>
              <a:t>original</a:t>
            </a:r>
          </a:p>
          <a:p>
            <a:pPr>
              <a:lnSpc>
                <a:spcPct val="140000"/>
              </a:lnSpc>
            </a:pPr>
            <a:endParaRPr lang="en-US" sz="2800" dirty="0" smtClean="0"/>
          </a:p>
          <a:p>
            <a:pPr>
              <a:lnSpc>
                <a:spcPct val="140000"/>
              </a:lnSpc>
            </a:pPr>
            <a:r>
              <a:rPr lang="en-US" sz="2800" dirty="0" smtClean="0">
                <a:sym typeface="Wingdings" pitchFamily="2" charset="2"/>
              </a:rPr>
              <a:t></a:t>
            </a:r>
            <a:r>
              <a:rPr lang="en-US" sz="2800" dirty="0" smtClean="0"/>
              <a:t> </a:t>
            </a:r>
            <a:r>
              <a:rPr lang="en-US" sz="2800" dirty="0"/>
              <a:t>Consult statistician for planning the study and statistical </a:t>
            </a:r>
            <a:r>
              <a:rPr lang="en-US" sz="2800" dirty="0" smtClean="0"/>
              <a:t> analysis </a:t>
            </a:r>
            <a:r>
              <a:rPr lang="en-US" sz="2800" dirty="0"/>
              <a:t>and </a:t>
            </a:r>
            <a:r>
              <a:rPr lang="en-US" sz="2800" dirty="0" smtClean="0"/>
              <a:t>evaluation</a:t>
            </a:r>
          </a:p>
          <a:p>
            <a:pPr>
              <a:lnSpc>
                <a:spcPct val="140000"/>
              </a:lnSpc>
            </a:pPr>
            <a:endParaRPr lang="en-US" sz="2800" dirty="0"/>
          </a:p>
          <a:p>
            <a:pPr>
              <a:lnSpc>
                <a:spcPct val="140000"/>
              </a:lnSpc>
            </a:pPr>
            <a:r>
              <a:rPr lang="en-US" sz="2800" dirty="0">
                <a:sym typeface="Wingdings" pitchFamily="2" charset="2"/>
              </a:rPr>
              <a:t></a:t>
            </a:r>
            <a:r>
              <a:rPr lang="en-US" sz="2800" dirty="0"/>
              <a:t> Each journal has its own style and instruction to authors </a:t>
            </a:r>
          </a:p>
        </p:txBody>
      </p:sp>
    </p:spTree>
    <p:extLst>
      <p:ext uri="{BB962C8B-B14F-4D97-AF65-F5344CB8AC3E}">
        <p14:creationId xmlns:p14="http://schemas.microsoft.com/office/powerpoint/2010/main" xmlns="" val="32125699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0"/>
            <a:ext cx="4038600" cy="3918803"/>
          </a:xfrm>
          <a:ln>
            <a:solidFill>
              <a:srgbClr val="6E104F"/>
            </a:solidFill>
          </a:ln>
        </p:spPr>
        <p:txBody>
          <a:bodyPr>
            <a:normAutofit fontScale="85000" lnSpcReduction="10000"/>
          </a:bodyPr>
          <a:lstStyle/>
          <a:p>
            <a:pPr>
              <a:lnSpc>
                <a:spcPct val="110000"/>
              </a:lnSpc>
              <a:buFontTx/>
              <a:buChar char="•"/>
            </a:pPr>
            <a:r>
              <a:rPr lang="en-GB" b="1" dirty="0" smtClean="0">
                <a:latin typeface="Arial" charset="0"/>
                <a:cs typeface="Arial" charset="0"/>
              </a:rPr>
              <a:t>Editorial </a:t>
            </a:r>
          </a:p>
          <a:p>
            <a:pPr>
              <a:lnSpc>
                <a:spcPct val="110000"/>
              </a:lnSpc>
              <a:buFontTx/>
              <a:buChar char="•"/>
            </a:pPr>
            <a:r>
              <a:rPr lang="en-GB" b="1" dirty="0" smtClean="0">
                <a:solidFill>
                  <a:srgbClr val="FF0000"/>
                </a:solidFill>
                <a:latin typeface="Arial" charset="0"/>
                <a:cs typeface="Arial" charset="0"/>
              </a:rPr>
              <a:t>Original Article</a:t>
            </a:r>
          </a:p>
          <a:p>
            <a:pPr>
              <a:lnSpc>
                <a:spcPct val="110000"/>
              </a:lnSpc>
              <a:buFontTx/>
              <a:buChar char="•"/>
            </a:pPr>
            <a:r>
              <a:rPr lang="en-GB" b="1" dirty="0" smtClean="0">
                <a:latin typeface="Arial" charset="0"/>
                <a:cs typeface="Arial" charset="0"/>
              </a:rPr>
              <a:t>Review Articles</a:t>
            </a:r>
          </a:p>
          <a:p>
            <a:pPr>
              <a:lnSpc>
                <a:spcPct val="110000"/>
              </a:lnSpc>
              <a:buFontTx/>
              <a:buChar char="•"/>
            </a:pPr>
            <a:r>
              <a:rPr lang="en-GB" b="1" dirty="0" smtClean="0">
                <a:solidFill>
                  <a:srgbClr val="FF0000"/>
                </a:solidFill>
                <a:latin typeface="Arial" charset="0"/>
                <a:cs typeface="Arial" charset="0"/>
              </a:rPr>
              <a:t>Thesis/Dissertation </a:t>
            </a:r>
          </a:p>
          <a:p>
            <a:pPr>
              <a:lnSpc>
                <a:spcPct val="110000"/>
              </a:lnSpc>
              <a:buFontTx/>
              <a:buChar char="•"/>
            </a:pPr>
            <a:r>
              <a:rPr lang="en-GB" b="1" dirty="0" smtClean="0">
                <a:latin typeface="Arial" charset="0"/>
                <a:cs typeface="Arial" charset="0"/>
              </a:rPr>
              <a:t>Short Papers</a:t>
            </a:r>
          </a:p>
          <a:p>
            <a:pPr>
              <a:lnSpc>
                <a:spcPct val="110000"/>
              </a:lnSpc>
              <a:buFontTx/>
              <a:buChar char="•"/>
            </a:pPr>
            <a:r>
              <a:rPr lang="en-GB" b="1" dirty="0" smtClean="0">
                <a:solidFill>
                  <a:srgbClr val="FF0000"/>
                </a:solidFill>
                <a:latin typeface="Arial" charset="0"/>
                <a:cs typeface="Arial" charset="0"/>
              </a:rPr>
              <a:t>Case Reports</a:t>
            </a:r>
          </a:p>
          <a:p>
            <a:pPr>
              <a:lnSpc>
                <a:spcPct val="110000"/>
              </a:lnSpc>
              <a:buFontTx/>
              <a:buChar char="•"/>
            </a:pPr>
            <a:r>
              <a:rPr lang="en-GB" b="1" dirty="0" smtClean="0">
                <a:latin typeface="Arial" charset="0"/>
                <a:cs typeface="Arial" charset="0"/>
              </a:rPr>
              <a:t>Letter to Editor</a:t>
            </a:r>
          </a:p>
          <a:p>
            <a:pPr>
              <a:lnSpc>
                <a:spcPct val="110000"/>
              </a:lnSpc>
              <a:buFontTx/>
              <a:buChar char="•"/>
            </a:pPr>
            <a:r>
              <a:rPr lang="en-GB" b="1" dirty="0" smtClean="0">
                <a:latin typeface="Arial" charset="0"/>
                <a:cs typeface="Arial" charset="0"/>
              </a:rPr>
              <a:t>Personal Views</a:t>
            </a:r>
          </a:p>
          <a:p>
            <a:pPr>
              <a:lnSpc>
                <a:spcPct val="110000"/>
              </a:lnSpc>
              <a:buFontTx/>
              <a:buChar char="•"/>
            </a:pPr>
            <a:r>
              <a:rPr lang="en-GB" b="1" dirty="0" smtClean="0">
                <a:latin typeface="Arial" charset="0"/>
                <a:cs typeface="Arial" charset="0"/>
              </a:rPr>
              <a:t>Special Communication</a:t>
            </a:r>
          </a:p>
          <a:p>
            <a:endParaRPr lang="en-US" dirty="0"/>
          </a:p>
        </p:txBody>
      </p:sp>
      <p:sp>
        <p:nvSpPr>
          <p:cNvPr id="2" name="Title 1"/>
          <p:cNvSpPr>
            <a:spLocks noGrp="1"/>
          </p:cNvSpPr>
          <p:nvPr>
            <p:ph type="title"/>
          </p:nvPr>
        </p:nvSpPr>
        <p:spPr/>
        <p:txBody>
          <a:bodyPr>
            <a:normAutofit/>
          </a:bodyPr>
          <a:lstStyle/>
          <a:p>
            <a:r>
              <a:rPr lang="en-GB" b="1" dirty="0" smtClean="0"/>
              <a:t>Types of Medical Writing</a:t>
            </a:r>
            <a:endParaRPr lang="en-US" b="1"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Components</a:t>
            </a:r>
            <a:endParaRPr lang="en-US" sz="5400" dirty="0">
              <a:solidFill>
                <a:schemeClr val="bg2">
                  <a:lumMod val="10000"/>
                </a:schemeClr>
              </a:solidFill>
              <a:latin typeface="Algerian" pitchFamily="8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0" name="Object 4"/>
          <p:cNvGraphicFramePr>
            <a:graphicFrameLocks noGrp="1" noChangeAspect="1"/>
          </p:cNvGraphicFramePr>
          <p:nvPr>
            <p:ph idx="1"/>
            <p:extLst>
              <p:ext uri="{D42A27DB-BD31-4B8C-83A1-F6EECF244321}">
                <p14:modId xmlns:p14="http://schemas.microsoft.com/office/powerpoint/2010/main" xmlns="" val="1039439091"/>
              </p:ext>
            </p:extLst>
          </p:nvPr>
        </p:nvGraphicFramePr>
        <p:xfrm>
          <a:off x="1557338" y="1855788"/>
          <a:ext cx="6029325" cy="3775075"/>
        </p:xfrm>
        <a:graphic>
          <a:graphicData uri="http://schemas.openxmlformats.org/presentationml/2006/ole">
            <p:oleObj spid="_x0000_s3116" name="Document" r:id="rId3" imgW="6029815" imgH="3775393" progId="Word.Document.8">
              <p:embed/>
            </p:oleObj>
          </a:graphicData>
        </a:graphic>
      </p:graphicFrame>
      <p:sp>
        <p:nvSpPr>
          <p:cNvPr id="60418" name="Rectangle 2"/>
          <p:cNvSpPr>
            <a:spLocks noGrp="1" noChangeArrowheads="1"/>
          </p:cNvSpPr>
          <p:nvPr>
            <p:ph type="title"/>
          </p:nvPr>
        </p:nvSpPr>
        <p:spPr>
          <a:xfrm>
            <a:off x="152400" y="1295400"/>
            <a:ext cx="8229600" cy="685800"/>
          </a:xfrm>
        </p:spPr>
        <p:txBody>
          <a:bodyPr>
            <a:normAutofit fontScale="90000"/>
          </a:bodyPr>
          <a:lstStyle/>
          <a:p>
            <a:r>
              <a:rPr lang="en-US" b="1" dirty="0"/>
              <a:t>Components of a Paper</a:t>
            </a:r>
          </a:p>
        </p:txBody>
      </p:sp>
    </p:spTree>
    <p:extLst>
      <p:ext uri="{BB962C8B-B14F-4D97-AF65-F5344CB8AC3E}">
        <p14:creationId xmlns:p14="http://schemas.microsoft.com/office/powerpoint/2010/main" xmlns="" val="33081510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04801" y="2287219"/>
            <a:ext cx="8381999" cy="4275740"/>
          </a:xfrm>
          <a:noFill/>
          <a:ln>
            <a:solidFill>
              <a:schemeClr val="hlink"/>
            </a:solidFill>
          </a:ln>
        </p:spPr>
        <p:txBody>
          <a:bodyPr>
            <a:normAutofit lnSpcReduction="10000"/>
          </a:bodyPr>
          <a:lstStyle/>
          <a:p>
            <a:pPr>
              <a:buClr>
                <a:srgbClr val="CC3300"/>
              </a:buClr>
            </a:pPr>
            <a:r>
              <a:rPr lang="en-US" sz="3000" b="1" dirty="0" smtClean="0">
                <a:solidFill>
                  <a:srgbClr val="E12BA4"/>
                </a:solidFill>
              </a:rPr>
              <a:t>The front matter</a:t>
            </a:r>
          </a:p>
          <a:p>
            <a:pPr>
              <a:lnSpc>
                <a:spcPct val="90000"/>
              </a:lnSpc>
            </a:pPr>
            <a:r>
              <a:rPr lang="en-US" sz="2800" b="1" dirty="0" smtClean="0"/>
              <a:t>Introduction</a:t>
            </a:r>
            <a:endParaRPr lang="en-US" sz="2800" dirty="0" smtClean="0">
              <a:latin typeface="ParashMJ" pitchFamily="2" charset="0"/>
            </a:endParaRPr>
          </a:p>
          <a:p>
            <a:pPr>
              <a:lnSpc>
                <a:spcPct val="90000"/>
              </a:lnSpc>
            </a:pPr>
            <a:r>
              <a:rPr lang="en-US" sz="2800" b="1" dirty="0" smtClean="0"/>
              <a:t>Literature Review</a:t>
            </a:r>
          </a:p>
          <a:p>
            <a:pPr>
              <a:lnSpc>
                <a:spcPct val="90000"/>
              </a:lnSpc>
            </a:pPr>
            <a:r>
              <a:rPr lang="en-US" sz="2800" b="1" dirty="0" smtClean="0"/>
              <a:t>Methods</a:t>
            </a:r>
          </a:p>
          <a:p>
            <a:pPr>
              <a:lnSpc>
                <a:spcPct val="90000"/>
              </a:lnSpc>
            </a:pPr>
            <a:r>
              <a:rPr lang="en-US" sz="2800" b="1" dirty="0" smtClean="0"/>
              <a:t>Results</a:t>
            </a:r>
            <a:endParaRPr lang="en-US" sz="2800" b="1" dirty="0" smtClean="0">
              <a:latin typeface="ParashMJ" pitchFamily="2" charset="0"/>
            </a:endParaRPr>
          </a:p>
          <a:p>
            <a:pPr>
              <a:lnSpc>
                <a:spcPct val="90000"/>
              </a:lnSpc>
            </a:pPr>
            <a:r>
              <a:rPr lang="en-US" sz="2800" b="1" dirty="0" smtClean="0"/>
              <a:t>Discussion</a:t>
            </a:r>
          </a:p>
          <a:p>
            <a:pPr>
              <a:lnSpc>
                <a:spcPct val="90000"/>
              </a:lnSpc>
            </a:pPr>
            <a:r>
              <a:rPr lang="en-US" sz="2800" b="1" dirty="0" smtClean="0"/>
              <a:t>Conclusion(s)</a:t>
            </a:r>
            <a:endParaRPr lang="en-US" sz="2800" dirty="0" smtClean="0">
              <a:latin typeface="ParashMJ" pitchFamily="2" charset="0"/>
            </a:endParaRPr>
          </a:p>
          <a:p>
            <a:pPr>
              <a:lnSpc>
                <a:spcPct val="90000"/>
              </a:lnSpc>
            </a:pPr>
            <a:r>
              <a:rPr lang="en-US" sz="2800" b="1" dirty="0" smtClean="0"/>
              <a:t>Recommendation(s)</a:t>
            </a:r>
          </a:p>
          <a:p>
            <a:pPr>
              <a:lnSpc>
                <a:spcPct val="90000"/>
              </a:lnSpc>
            </a:pPr>
            <a:r>
              <a:rPr lang="en-US" sz="2800" b="1" dirty="0" smtClean="0"/>
              <a:t>References</a:t>
            </a:r>
          </a:p>
          <a:p>
            <a:pPr>
              <a:lnSpc>
                <a:spcPct val="90000"/>
              </a:lnSpc>
            </a:pPr>
            <a:r>
              <a:rPr lang="en-US" b="1" dirty="0" smtClean="0"/>
              <a:t>Appendices</a:t>
            </a:r>
          </a:p>
        </p:txBody>
      </p:sp>
      <p:sp>
        <p:nvSpPr>
          <p:cNvPr id="6146" name="Rectangle 2"/>
          <p:cNvSpPr>
            <a:spLocks noGrp="1" noChangeArrowheads="1"/>
          </p:cNvSpPr>
          <p:nvPr>
            <p:ph type="title"/>
          </p:nvPr>
        </p:nvSpPr>
        <p:spPr>
          <a:xfrm>
            <a:off x="304800" y="1676400"/>
            <a:ext cx="8381999" cy="610820"/>
          </a:xfrm>
          <a:noFill/>
        </p:spPr>
        <p:txBody>
          <a:bodyPr anchor="ctr"/>
          <a:lstStyle/>
          <a:p>
            <a:pPr eaLnBrk="1" hangingPunct="1"/>
            <a:r>
              <a:rPr lang="en-US" sz="3200" b="1" dirty="0" smtClean="0">
                <a:solidFill>
                  <a:srgbClr val="E12BA4"/>
                </a:solidFill>
              </a:rPr>
              <a:t>Components of a dissertation/thesis</a:t>
            </a:r>
          </a:p>
        </p:txBody>
      </p:sp>
    </p:spTree>
    <p:extLst>
      <p:ext uri="{BB962C8B-B14F-4D97-AF65-F5344CB8AC3E}">
        <p14:creationId xmlns:p14="http://schemas.microsoft.com/office/powerpoint/2010/main" xmlns="" val="283084393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Introduction</a:t>
            </a:r>
            <a:endParaRPr lang="en-US" sz="5400" dirty="0">
              <a:solidFill>
                <a:schemeClr val="bg2">
                  <a:lumMod val="10000"/>
                </a:schemeClr>
              </a:solidFill>
              <a:latin typeface="Algerian"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304801" y="2211018"/>
            <a:ext cx="7848599" cy="4570781"/>
          </a:xfrm>
          <a:noFill/>
        </p:spPr>
        <p:txBody>
          <a:bodyPr>
            <a:normAutofit/>
          </a:bodyPr>
          <a:lstStyle/>
          <a:p>
            <a:pPr eaLnBrk="1" hangingPunct="1">
              <a:lnSpc>
                <a:spcPct val="90000"/>
              </a:lnSpc>
              <a:buFontTx/>
              <a:buChar char="•"/>
            </a:pPr>
            <a:r>
              <a:rPr lang="de-DE" sz="2800" dirty="0" smtClean="0"/>
              <a:t>Title page</a:t>
            </a:r>
          </a:p>
          <a:p>
            <a:pPr lvl="1" eaLnBrk="1" hangingPunct="1">
              <a:lnSpc>
                <a:spcPct val="90000"/>
              </a:lnSpc>
              <a:buFontTx/>
              <a:buChar char="•"/>
            </a:pPr>
            <a:r>
              <a:rPr lang="de-DE" sz="2400" dirty="0" smtClean="0"/>
              <a:t>Title, author, institution and year </a:t>
            </a:r>
            <a:endParaRPr lang="en-US" sz="2400" dirty="0" smtClean="0"/>
          </a:p>
          <a:p>
            <a:pPr eaLnBrk="1" hangingPunct="1">
              <a:lnSpc>
                <a:spcPct val="90000"/>
              </a:lnSpc>
              <a:buFontTx/>
              <a:buChar char="•"/>
            </a:pPr>
            <a:r>
              <a:rPr lang="en-US" sz="2800" dirty="0" smtClean="0"/>
              <a:t>Declaration by the Researcher </a:t>
            </a:r>
          </a:p>
          <a:p>
            <a:pPr eaLnBrk="1" hangingPunct="1">
              <a:lnSpc>
                <a:spcPct val="90000"/>
              </a:lnSpc>
              <a:buFontTx/>
              <a:buChar char="•"/>
            </a:pPr>
            <a:r>
              <a:rPr lang="en-US" sz="2800" dirty="0" smtClean="0"/>
              <a:t>Supervisor’s Certificate</a:t>
            </a:r>
          </a:p>
          <a:p>
            <a:pPr eaLnBrk="1" hangingPunct="1">
              <a:lnSpc>
                <a:spcPct val="90000"/>
              </a:lnSpc>
              <a:buFontTx/>
              <a:buChar char="•"/>
            </a:pPr>
            <a:r>
              <a:rPr lang="en-US" sz="2800" dirty="0" smtClean="0"/>
              <a:t>Acceptance page (Signature page)</a:t>
            </a:r>
            <a:endParaRPr lang="en-US" sz="2800" dirty="0" smtClean="0">
              <a:latin typeface="ParashMJ" pitchFamily="2" charset="0"/>
            </a:endParaRPr>
          </a:p>
          <a:p>
            <a:pPr eaLnBrk="1" hangingPunct="1">
              <a:lnSpc>
                <a:spcPct val="90000"/>
              </a:lnSpc>
              <a:buFontTx/>
              <a:buChar char="•"/>
            </a:pPr>
            <a:r>
              <a:rPr lang="en-US" sz="2800" dirty="0" smtClean="0"/>
              <a:t>Dedication (Optional)</a:t>
            </a:r>
            <a:endParaRPr lang="en-US" sz="2800" dirty="0" smtClean="0">
              <a:latin typeface="ParashMJ" pitchFamily="2" charset="0"/>
            </a:endParaRPr>
          </a:p>
          <a:p>
            <a:pPr eaLnBrk="1" hangingPunct="1">
              <a:lnSpc>
                <a:spcPct val="90000"/>
              </a:lnSpc>
              <a:buFontTx/>
              <a:buChar char="•"/>
            </a:pPr>
            <a:r>
              <a:rPr lang="de-DE" sz="2800" dirty="0" smtClean="0"/>
              <a:t>Abstract</a:t>
            </a:r>
            <a:endParaRPr lang="en-US" sz="2800" dirty="0" smtClean="0">
              <a:latin typeface="ParashMJ" pitchFamily="2" charset="0"/>
            </a:endParaRPr>
          </a:p>
          <a:p>
            <a:pPr>
              <a:lnSpc>
                <a:spcPct val="90000"/>
              </a:lnSpc>
              <a:buFontTx/>
              <a:buChar char="•"/>
            </a:pPr>
            <a:r>
              <a:rPr lang="en-US" dirty="0"/>
              <a:t>Table of contents</a:t>
            </a:r>
            <a:endParaRPr lang="en-US" dirty="0">
              <a:latin typeface="ParashMJ" pitchFamily="2" charset="0"/>
            </a:endParaRPr>
          </a:p>
          <a:p>
            <a:pPr>
              <a:lnSpc>
                <a:spcPct val="90000"/>
              </a:lnSpc>
              <a:buFontTx/>
              <a:buChar char="•"/>
            </a:pPr>
            <a:r>
              <a:rPr lang="en-US" dirty="0"/>
              <a:t>List of Tables and List of Figures</a:t>
            </a:r>
          </a:p>
          <a:p>
            <a:pPr>
              <a:lnSpc>
                <a:spcPct val="90000"/>
              </a:lnSpc>
              <a:buFontTx/>
              <a:buChar char="•"/>
            </a:pPr>
            <a:r>
              <a:rPr lang="en-US" dirty="0" smtClean="0"/>
              <a:t>Acknowledgement</a:t>
            </a:r>
            <a:endParaRPr lang="en-US" sz="2800" dirty="0" smtClean="0">
              <a:latin typeface="ParashMJ" pitchFamily="2" charset="0"/>
            </a:endParaRPr>
          </a:p>
          <a:p>
            <a:pPr eaLnBrk="1" hangingPunct="1">
              <a:lnSpc>
                <a:spcPct val="90000"/>
              </a:lnSpc>
              <a:buFont typeface="Wingdings" pitchFamily="2" charset="2"/>
              <a:buNone/>
            </a:pPr>
            <a:endParaRPr lang="en-US" sz="2800" dirty="0" smtClean="0"/>
          </a:p>
        </p:txBody>
      </p:sp>
      <p:sp>
        <p:nvSpPr>
          <p:cNvPr id="7170" name="Rectangle 2"/>
          <p:cNvSpPr>
            <a:spLocks noGrp="1" noChangeArrowheads="1"/>
          </p:cNvSpPr>
          <p:nvPr>
            <p:ph type="title"/>
          </p:nvPr>
        </p:nvSpPr>
        <p:spPr>
          <a:xfrm>
            <a:off x="304800" y="1600200"/>
            <a:ext cx="6871725" cy="610820"/>
          </a:xfrm>
          <a:noFill/>
        </p:spPr>
        <p:txBody>
          <a:bodyPr anchor="ctr">
            <a:noAutofit/>
          </a:bodyPr>
          <a:lstStyle/>
          <a:p>
            <a:pPr eaLnBrk="1" hangingPunct="1"/>
            <a:r>
              <a:rPr lang="en-US" b="1" dirty="0">
                <a:solidFill>
                  <a:srgbClr val="E12BA4"/>
                </a:solidFill>
              </a:rPr>
              <a:t>The front matter</a:t>
            </a:r>
          </a:p>
        </p:txBody>
      </p:sp>
    </p:spTree>
    <p:extLst>
      <p:ext uri="{BB962C8B-B14F-4D97-AF65-F5344CB8AC3E}">
        <p14:creationId xmlns:p14="http://schemas.microsoft.com/office/powerpoint/2010/main" xmlns="" val="69747122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Steps of writing</a:t>
            </a:r>
            <a:endParaRPr lang="en-US" sz="5400" dirty="0">
              <a:solidFill>
                <a:schemeClr val="bg2">
                  <a:lumMod val="10000"/>
                </a:schemeClr>
              </a:solidFill>
              <a:latin typeface="Algerian" pitchFamily="8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512618" y="2819400"/>
            <a:ext cx="7543800" cy="2343150"/>
          </a:xfrm>
          <a:prstGeom prst="rect">
            <a:avLst/>
          </a:prstGeom>
          <a:noFill/>
          <a:ln w="9525">
            <a:solidFill>
              <a:schemeClr val="tx1"/>
            </a:solidFill>
            <a:miter lim="800000"/>
            <a:headEnd/>
            <a:tailEnd/>
          </a:ln>
          <a:effectLst/>
        </p:spPr>
        <p:txBody>
          <a:bodyPr>
            <a:spAutoFit/>
          </a:bodyPr>
          <a:lstStyle/>
          <a:p>
            <a:pPr marL="609600" indent="-609600" eaLnBrk="1" hangingPunct="1">
              <a:lnSpc>
                <a:spcPct val="120000"/>
              </a:lnSpc>
              <a:spcBef>
                <a:spcPct val="50000"/>
              </a:spcBef>
              <a:buFontTx/>
              <a:buAutoNum type="romanUcPeriod"/>
            </a:pPr>
            <a:r>
              <a:rPr lang="es-ES_tradnl" sz="3200" b="1" dirty="0" err="1">
                <a:latin typeface="Arial" charset="0"/>
                <a:cs typeface="Arial" charset="0"/>
              </a:rPr>
              <a:t>Before</a:t>
            </a:r>
            <a:r>
              <a:rPr lang="es-ES_tradnl" sz="3200" b="1" dirty="0">
                <a:latin typeface="Arial" charset="0"/>
                <a:cs typeface="Arial" charset="0"/>
              </a:rPr>
              <a:t> </a:t>
            </a:r>
            <a:r>
              <a:rPr lang="es-ES_tradnl" sz="3200" b="1" dirty="0" err="1">
                <a:latin typeface="Arial" charset="0"/>
                <a:cs typeface="Arial" charset="0"/>
              </a:rPr>
              <a:t>start</a:t>
            </a:r>
            <a:r>
              <a:rPr lang="es-ES_tradnl" sz="3200" b="1" dirty="0">
                <a:latin typeface="Arial" charset="0"/>
                <a:cs typeface="Arial" charset="0"/>
              </a:rPr>
              <a:t> </a:t>
            </a:r>
            <a:r>
              <a:rPr lang="es-ES_tradnl" sz="3200" b="1" dirty="0" err="1">
                <a:latin typeface="Arial" charset="0"/>
                <a:cs typeface="Arial" charset="0"/>
              </a:rPr>
              <a:t>writing</a:t>
            </a:r>
            <a:endParaRPr lang="es-ES_tradnl" sz="3200" b="1" dirty="0">
              <a:latin typeface="Arial" charset="0"/>
              <a:cs typeface="Arial" charset="0"/>
            </a:endParaRPr>
          </a:p>
          <a:p>
            <a:pPr marL="609600" indent="-609600" eaLnBrk="1" hangingPunct="1">
              <a:lnSpc>
                <a:spcPct val="120000"/>
              </a:lnSpc>
              <a:spcBef>
                <a:spcPct val="50000"/>
              </a:spcBef>
              <a:buFontTx/>
              <a:buAutoNum type="romanUcPeriod"/>
            </a:pPr>
            <a:r>
              <a:rPr lang="es-ES_tradnl" sz="3200" b="1" dirty="0" err="1">
                <a:latin typeface="Arial" charset="0"/>
                <a:cs typeface="Arial" charset="0"/>
              </a:rPr>
              <a:t>Writing</a:t>
            </a:r>
            <a:r>
              <a:rPr lang="es-ES_tradnl" sz="3200" b="1" dirty="0">
                <a:latin typeface="Arial" charset="0"/>
                <a:cs typeface="Arial" charset="0"/>
              </a:rPr>
              <a:t> </a:t>
            </a:r>
            <a:r>
              <a:rPr lang="es-ES_tradnl" sz="3200" b="1" dirty="0" err="1">
                <a:latin typeface="Arial" charset="0"/>
                <a:cs typeface="Arial" charset="0"/>
              </a:rPr>
              <a:t>the</a:t>
            </a:r>
            <a:r>
              <a:rPr lang="es-ES_tradnl" sz="3200" b="1" dirty="0">
                <a:latin typeface="Arial" charset="0"/>
                <a:cs typeface="Arial" charset="0"/>
              </a:rPr>
              <a:t> </a:t>
            </a:r>
            <a:r>
              <a:rPr lang="es-ES_tradnl" sz="3200" b="1" dirty="0" err="1">
                <a:latin typeface="Arial" charset="0"/>
                <a:cs typeface="Arial" charset="0"/>
              </a:rPr>
              <a:t>article</a:t>
            </a:r>
            <a:endParaRPr lang="es-ES_tradnl" sz="3200" b="1" dirty="0">
              <a:latin typeface="Arial" charset="0"/>
              <a:cs typeface="Arial" charset="0"/>
            </a:endParaRPr>
          </a:p>
          <a:p>
            <a:pPr marL="609600" indent="-609600" eaLnBrk="1" hangingPunct="1">
              <a:lnSpc>
                <a:spcPct val="120000"/>
              </a:lnSpc>
              <a:spcBef>
                <a:spcPct val="50000"/>
              </a:spcBef>
              <a:buFontTx/>
              <a:buAutoNum type="romanUcPeriod"/>
            </a:pPr>
            <a:r>
              <a:rPr lang="es-ES_tradnl" sz="3200" b="1" dirty="0">
                <a:latin typeface="Arial" charset="0"/>
                <a:cs typeface="Arial" charset="0"/>
              </a:rPr>
              <a:t> </a:t>
            </a:r>
            <a:r>
              <a:rPr lang="es-ES_tradnl" sz="3200" b="1" dirty="0" err="1">
                <a:latin typeface="Arial" charset="0"/>
                <a:cs typeface="Arial" charset="0"/>
              </a:rPr>
              <a:t>Making</a:t>
            </a:r>
            <a:r>
              <a:rPr lang="es-ES_tradnl" sz="3200" b="1" dirty="0">
                <a:latin typeface="Arial" charset="0"/>
                <a:cs typeface="Arial" charset="0"/>
              </a:rPr>
              <a:t> </a:t>
            </a:r>
            <a:r>
              <a:rPr lang="es-ES_tradnl" sz="3200" b="1" dirty="0" err="1">
                <a:latin typeface="Arial" charset="0"/>
                <a:cs typeface="Arial" charset="0"/>
              </a:rPr>
              <a:t>the</a:t>
            </a:r>
            <a:r>
              <a:rPr lang="es-ES_tradnl" sz="3200" b="1" dirty="0">
                <a:latin typeface="Arial" charset="0"/>
                <a:cs typeface="Arial" charset="0"/>
              </a:rPr>
              <a:t> </a:t>
            </a:r>
            <a:r>
              <a:rPr lang="es-ES_tradnl" sz="3200" b="1" dirty="0" err="1">
                <a:latin typeface="Arial" charset="0"/>
                <a:cs typeface="Arial" charset="0"/>
              </a:rPr>
              <a:t>article</a:t>
            </a:r>
            <a:r>
              <a:rPr lang="es-ES_tradnl" sz="3200" b="1" dirty="0">
                <a:latin typeface="Arial" charset="0"/>
                <a:cs typeface="Arial" charset="0"/>
              </a:rPr>
              <a:t> </a:t>
            </a:r>
            <a:r>
              <a:rPr lang="es-ES_tradnl" sz="3200" b="1" dirty="0" err="1">
                <a:latin typeface="Arial" charset="0"/>
                <a:cs typeface="Arial" charset="0"/>
              </a:rPr>
              <a:t>to</a:t>
            </a:r>
            <a:r>
              <a:rPr lang="es-ES_tradnl" sz="3200" b="1" dirty="0">
                <a:latin typeface="Arial" charset="0"/>
                <a:cs typeface="Arial" charset="0"/>
              </a:rPr>
              <a:t> be </a:t>
            </a:r>
            <a:r>
              <a:rPr lang="es-ES_tradnl" sz="3200" b="1" dirty="0" err="1">
                <a:latin typeface="Arial" charset="0"/>
                <a:cs typeface="Arial" charset="0"/>
              </a:rPr>
              <a:t>published</a:t>
            </a:r>
            <a:endParaRPr lang="en-US" sz="3200" b="1" dirty="0">
              <a:latin typeface="Arial" charset="0"/>
              <a:cs typeface="Arial" charset="0"/>
            </a:endParaRPr>
          </a:p>
        </p:txBody>
      </p:sp>
      <p:sp>
        <p:nvSpPr>
          <p:cNvPr id="5" name="Title 4"/>
          <p:cNvSpPr>
            <a:spLocks noGrp="1"/>
          </p:cNvSpPr>
          <p:nvPr>
            <p:ph type="title"/>
          </p:nvPr>
        </p:nvSpPr>
        <p:spPr>
          <a:xfrm>
            <a:off x="519545" y="1828800"/>
            <a:ext cx="6871725" cy="610820"/>
          </a:xfrm>
        </p:spPr>
        <p:txBody>
          <a:bodyPr>
            <a:noAutofit/>
          </a:bodyPr>
          <a:lstStyle/>
          <a:p>
            <a:r>
              <a:rPr lang="en-US" b="1" dirty="0"/>
              <a:t> Steps of writing medical </a:t>
            </a:r>
            <a:r>
              <a:rPr lang="en-US" b="1" dirty="0" smtClean="0"/>
              <a:t>article</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76200" y="2971800"/>
            <a:ext cx="8915400" cy="1995487"/>
          </a:xfrm>
          <a:prstGeom prst="rect">
            <a:avLst/>
          </a:prstGeom>
          <a:noFill/>
          <a:ln w="9525">
            <a:solidFill>
              <a:schemeClr val="tx1"/>
            </a:solidFill>
            <a:miter lim="800000"/>
            <a:headEnd/>
            <a:tailEnd/>
          </a:ln>
          <a:effectLst/>
        </p:spPr>
        <p:txBody>
          <a:bodyPr>
            <a:spAutoFit/>
          </a:bodyPr>
          <a:lstStyle/>
          <a:p>
            <a:pPr eaLnBrk="1" hangingPunct="1">
              <a:lnSpc>
                <a:spcPct val="120000"/>
              </a:lnSpc>
              <a:spcBef>
                <a:spcPct val="50000"/>
              </a:spcBef>
            </a:pPr>
            <a:r>
              <a:rPr lang="en-US" sz="2700" b="1">
                <a:latin typeface="Arial Narrow" pitchFamily="34" charset="0"/>
                <a:cs typeface="Arial" charset="0"/>
              </a:rPr>
              <a:t>It says something new 				   : ORIGINAL</a:t>
            </a:r>
          </a:p>
          <a:p>
            <a:pPr eaLnBrk="1" hangingPunct="1">
              <a:lnSpc>
                <a:spcPct val="120000"/>
              </a:lnSpc>
              <a:spcBef>
                <a:spcPct val="50000"/>
              </a:spcBef>
            </a:pPr>
            <a:r>
              <a:rPr lang="en-US" sz="2700" b="1">
                <a:latin typeface="Arial Narrow" pitchFamily="34" charset="0"/>
                <a:cs typeface="Arial" charset="0"/>
              </a:rPr>
              <a:t>It is well plotted 					   : SIMRAD</a:t>
            </a:r>
          </a:p>
          <a:p>
            <a:pPr eaLnBrk="1" hangingPunct="1">
              <a:lnSpc>
                <a:spcPct val="120000"/>
              </a:lnSpc>
              <a:spcBef>
                <a:spcPct val="50000"/>
              </a:spcBef>
            </a:pPr>
            <a:r>
              <a:rPr lang="en-US" sz="2700" b="1">
                <a:latin typeface="Arial Narrow" pitchFamily="34" charset="0"/>
                <a:cs typeface="Arial" charset="0"/>
              </a:rPr>
              <a:t>It was timely sent to the appropriate publication   : “MARKETED”</a:t>
            </a:r>
          </a:p>
        </p:txBody>
      </p:sp>
      <p:sp>
        <p:nvSpPr>
          <p:cNvPr id="5126" name="Text Box 6"/>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221802" y="1828800"/>
            <a:ext cx="6871725" cy="610820"/>
          </a:xfrm>
        </p:spPr>
        <p:txBody>
          <a:bodyPr>
            <a:noAutofit/>
          </a:bodyPr>
          <a:lstStyle/>
          <a:p>
            <a:r>
              <a:rPr lang="en-US" b="1" dirty="0"/>
              <a:t> </a:t>
            </a:r>
            <a:r>
              <a:rPr lang="pt-PT" b="1" dirty="0"/>
              <a:t>Why </a:t>
            </a:r>
            <a:r>
              <a:rPr lang="en-US" b="1" dirty="0"/>
              <a:t>an article </a:t>
            </a:r>
            <a:r>
              <a:rPr lang="pt-PT" b="1" dirty="0"/>
              <a:t>is</a:t>
            </a:r>
            <a:r>
              <a:rPr lang="en-US" b="1" dirty="0"/>
              <a:t> published?</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j0229101"/>
          <p:cNvPicPr>
            <a:picLocks noChangeAspect="1" noChangeArrowheads="1"/>
          </p:cNvPicPr>
          <p:nvPr/>
        </p:nvPicPr>
        <p:blipFill>
          <a:blip r:embed="rId2"/>
          <a:srcRect/>
          <a:stretch>
            <a:fillRect/>
          </a:stretch>
        </p:blipFill>
        <p:spPr bwMode="auto">
          <a:xfrm>
            <a:off x="457200" y="685800"/>
            <a:ext cx="3505200" cy="2286000"/>
          </a:xfrm>
          <a:prstGeom prst="rect">
            <a:avLst/>
          </a:prstGeom>
          <a:noFill/>
        </p:spPr>
      </p:pic>
      <p:pic>
        <p:nvPicPr>
          <p:cNvPr id="6147" name="Picture 3" descr="calor"/>
          <p:cNvPicPr>
            <a:picLocks noChangeAspect="1" noChangeArrowheads="1"/>
          </p:cNvPicPr>
          <p:nvPr/>
        </p:nvPicPr>
        <p:blipFill>
          <a:blip r:embed="rId3"/>
          <a:srcRect/>
          <a:stretch>
            <a:fillRect/>
          </a:stretch>
        </p:blipFill>
        <p:spPr bwMode="auto">
          <a:xfrm>
            <a:off x="5791200" y="533400"/>
            <a:ext cx="3048000" cy="2438400"/>
          </a:xfrm>
          <a:prstGeom prst="rect">
            <a:avLst/>
          </a:prstGeom>
          <a:noFill/>
        </p:spPr>
      </p:pic>
      <p:pic>
        <p:nvPicPr>
          <p:cNvPr id="6149" name="Picture 5" descr="j0229613"/>
          <p:cNvPicPr>
            <a:picLocks noChangeAspect="1" noChangeArrowheads="1"/>
          </p:cNvPicPr>
          <p:nvPr/>
        </p:nvPicPr>
        <p:blipFill>
          <a:blip r:embed="rId4"/>
          <a:srcRect/>
          <a:stretch>
            <a:fillRect/>
          </a:stretch>
        </p:blipFill>
        <p:spPr bwMode="auto">
          <a:xfrm>
            <a:off x="3886200" y="3581400"/>
            <a:ext cx="1600200" cy="2362200"/>
          </a:xfrm>
          <a:prstGeom prst="rect">
            <a:avLst/>
          </a:prstGeom>
          <a:noFill/>
        </p:spPr>
      </p:pic>
      <p:sp>
        <p:nvSpPr>
          <p:cNvPr id="6150" name="Text Box 6"/>
          <p:cNvSpPr txBox="1">
            <a:spLocks noChangeArrowheads="1"/>
          </p:cNvSpPr>
          <p:nvPr/>
        </p:nvSpPr>
        <p:spPr bwMode="auto">
          <a:xfrm>
            <a:off x="4419600" y="6238875"/>
            <a:ext cx="4572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charset="0"/>
                <a:cs typeface="Arial" charset="0"/>
              </a:rPr>
              <a:t>Block I. </a:t>
            </a:r>
            <a:r>
              <a:rPr lang="es-ES_tradnl" sz="2400" b="1" i="1">
                <a:latin typeface="Arial" charset="0"/>
                <a:cs typeface="Arial" charset="0"/>
              </a:rPr>
              <a:t>Before start writing</a:t>
            </a:r>
            <a:endParaRPr lang="en-US" sz="2400" b="1" i="1">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pub90"/>
          <p:cNvPicPr>
            <a:picLocks noChangeAspect="1" noChangeArrowheads="1"/>
          </p:cNvPicPr>
          <p:nvPr/>
        </p:nvPicPr>
        <p:blipFill>
          <a:blip r:embed="rId2"/>
          <a:srcRect/>
          <a:stretch>
            <a:fillRect/>
          </a:stretch>
        </p:blipFill>
        <p:spPr bwMode="auto">
          <a:xfrm>
            <a:off x="-25400" y="0"/>
            <a:ext cx="9169400" cy="6858000"/>
          </a:xfrm>
          <a:prstGeom prst="rect">
            <a:avLst/>
          </a:prstGeom>
          <a:noFill/>
        </p:spPr>
      </p:pic>
      <p:sp>
        <p:nvSpPr>
          <p:cNvPr id="7172" name="Text Box 4"/>
          <p:cNvSpPr txBox="1">
            <a:spLocks noChangeArrowheads="1"/>
          </p:cNvSpPr>
          <p:nvPr/>
        </p:nvSpPr>
        <p:spPr bwMode="auto">
          <a:xfrm>
            <a:off x="4800600" y="6172200"/>
            <a:ext cx="4191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charset="0"/>
                <a:cs typeface="Arial" charset="0"/>
              </a:rPr>
              <a:t>Block I. </a:t>
            </a:r>
            <a:r>
              <a:rPr lang="es-ES_tradnl" sz="2400" b="1" i="1">
                <a:latin typeface="Arial" charset="0"/>
                <a:cs typeface="Arial" charset="0"/>
              </a:rPr>
              <a:t>Before start writing</a:t>
            </a:r>
            <a:endParaRPr lang="en-US" sz="2400" b="1" i="1">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04800" y="2514600"/>
            <a:ext cx="5867400" cy="3560763"/>
          </a:xfrm>
          <a:prstGeom prst="rect">
            <a:avLst/>
          </a:prstGeom>
          <a:noFill/>
          <a:ln w="9525">
            <a:solidFill>
              <a:schemeClr val="tx1"/>
            </a:solidFill>
            <a:miter lim="800000"/>
            <a:headEnd/>
            <a:tailEnd/>
          </a:ln>
          <a:effectLst/>
        </p:spPr>
        <p:txBody>
          <a:bodyPr>
            <a:spAutoFit/>
          </a:bodyPr>
          <a:lstStyle/>
          <a:p>
            <a:pPr marL="457200" indent="-457200" eaLnBrk="1" hangingPunct="1">
              <a:lnSpc>
                <a:spcPct val="120000"/>
              </a:lnSpc>
              <a:spcBef>
                <a:spcPct val="50000"/>
              </a:spcBef>
              <a:buFontTx/>
              <a:buAutoNum type="alphaLcParenR"/>
            </a:pPr>
            <a:r>
              <a:rPr lang="en-US" sz="3600" b="1" dirty="0">
                <a:latin typeface="Arial" charset="0"/>
                <a:cs typeface="Arial" charset="0"/>
              </a:rPr>
              <a:t>Knowledge </a:t>
            </a:r>
            <a:endParaRPr lang="pt-PT" sz="3600" b="1" dirty="0">
              <a:latin typeface="Arial" charset="0"/>
              <a:cs typeface="Arial" charset="0"/>
            </a:endParaRPr>
          </a:p>
          <a:p>
            <a:pPr marL="457200" indent="-457200" eaLnBrk="1" hangingPunct="1">
              <a:lnSpc>
                <a:spcPct val="120000"/>
              </a:lnSpc>
              <a:spcBef>
                <a:spcPct val="50000"/>
              </a:spcBef>
              <a:buFontTx/>
              <a:buAutoNum type="alphaLcParenR"/>
            </a:pPr>
            <a:r>
              <a:rPr lang="pt-PT" sz="3600" b="1" dirty="0">
                <a:latin typeface="Arial" charset="0"/>
                <a:cs typeface="Arial" charset="0"/>
              </a:rPr>
              <a:t>Norms of publication</a:t>
            </a:r>
          </a:p>
          <a:p>
            <a:pPr marL="457200" indent="-457200" eaLnBrk="1" hangingPunct="1">
              <a:lnSpc>
                <a:spcPct val="120000"/>
              </a:lnSpc>
              <a:spcBef>
                <a:spcPct val="50000"/>
              </a:spcBef>
              <a:buFontTx/>
              <a:buAutoNum type="alphaLcParenR"/>
            </a:pPr>
            <a:r>
              <a:rPr lang="pt-PT" sz="3600" b="1" dirty="0">
                <a:latin typeface="Arial" charset="0"/>
                <a:cs typeface="Arial" charset="0"/>
              </a:rPr>
              <a:t>Hardware and software</a:t>
            </a:r>
          </a:p>
          <a:p>
            <a:pPr marL="457200" indent="-457200" eaLnBrk="1" hangingPunct="1">
              <a:lnSpc>
                <a:spcPct val="120000"/>
              </a:lnSpc>
              <a:spcBef>
                <a:spcPct val="50000"/>
              </a:spcBef>
              <a:buFontTx/>
              <a:buAutoNum type="alphaLcParenR"/>
            </a:pPr>
            <a:r>
              <a:rPr lang="pt-PT" sz="3600" b="1" dirty="0">
                <a:latin typeface="Arial" charset="0"/>
                <a:cs typeface="Arial" charset="0"/>
              </a:rPr>
              <a:t>Matter</a:t>
            </a:r>
            <a:endParaRPr lang="en-US" sz="3600" b="1" dirty="0">
              <a:latin typeface="Arial" charset="0"/>
              <a:cs typeface="Arial" charset="0"/>
            </a:endParaRPr>
          </a:p>
        </p:txBody>
      </p:sp>
      <p:sp>
        <p:nvSpPr>
          <p:cNvPr id="8200" name="Text Box 8"/>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304800" y="1676400"/>
            <a:ext cx="6871725" cy="610820"/>
          </a:xfrm>
        </p:spPr>
        <p:txBody>
          <a:bodyPr>
            <a:normAutofit fontScale="90000"/>
          </a:bodyPr>
          <a:lstStyle/>
          <a:p>
            <a:r>
              <a:rPr lang="en-US" b="1" dirty="0"/>
              <a:t>What we need to </a:t>
            </a:r>
            <a:r>
              <a:rPr lang="en-US" b="1" dirty="0" smtClean="0"/>
              <a:t>have in an </a:t>
            </a:r>
            <a:r>
              <a:rPr lang="en-US" b="1" dirty="0"/>
              <a:t>article</a:t>
            </a:r>
            <a:r>
              <a:rPr lang="en-US" b="1" dirty="0" smtClean="0"/>
              <a:t>?</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62000" y="2514600"/>
            <a:ext cx="4724400" cy="2513012"/>
          </a:xfrm>
          <a:prstGeom prst="rect">
            <a:avLst/>
          </a:prstGeom>
          <a:noFill/>
          <a:ln w="9525">
            <a:solidFill>
              <a:schemeClr val="tx1"/>
            </a:solidFill>
            <a:miter lim="800000"/>
            <a:headEnd/>
            <a:tailEnd/>
          </a:ln>
          <a:effectLst/>
        </p:spPr>
        <p:txBody>
          <a:bodyPr>
            <a:spAutoFit/>
          </a:bodyPr>
          <a:lstStyle/>
          <a:p>
            <a:pPr marL="457200" indent="-457200" eaLnBrk="1" hangingPunct="1">
              <a:spcBef>
                <a:spcPct val="50000"/>
              </a:spcBef>
              <a:buFontTx/>
              <a:buAutoNum type="alphaLcParenR"/>
            </a:pPr>
            <a:r>
              <a:rPr lang="en-US" sz="3200" b="1" u="sng" dirty="0">
                <a:solidFill>
                  <a:srgbClr val="FF0000"/>
                </a:solidFill>
                <a:latin typeface="Verdana" pitchFamily="34" charset="0"/>
                <a:cs typeface="Arial" charset="0"/>
              </a:rPr>
              <a:t>Knowledge </a:t>
            </a:r>
            <a:endParaRPr lang="pt-PT" sz="3200" b="1" u="sng" dirty="0">
              <a:solidFill>
                <a:srgbClr val="FF0000"/>
              </a:solidFill>
              <a:latin typeface="Verdana" pitchFamily="34" charset="0"/>
              <a:cs typeface="Arial" charset="0"/>
            </a:endParaRPr>
          </a:p>
          <a:p>
            <a:pPr marL="457200" indent="-457200" eaLnBrk="1" hangingPunct="1">
              <a:spcBef>
                <a:spcPct val="50000"/>
              </a:spcBef>
              <a:buFontTx/>
              <a:buAutoNum type="alphaLcParenR"/>
            </a:pPr>
            <a:r>
              <a:rPr lang="pt-PT" sz="2800" b="1" dirty="0">
                <a:solidFill>
                  <a:srgbClr val="3399FF"/>
                </a:solidFill>
                <a:latin typeface="Arial" charset="0"/>
                <a:cs typeface="Arial" charset="0"/>
              </a:rPr>
              <a:t>Norms of publication</a:t>
            </a:r>
          </a:p>
          <a:p>
            <a:pPr marL="457200" indent="-457200" eaLnBrk="1" hangingPunct="1">
              <a:spcBef>
                <a:spcPct val="50000"/>
              </a:spcBef>
              <a:buFontTx/>
              <a:buAutoNum type="alphaLcParenR"/>
            </a:pPr>
            <a:r>
              <a:rPr lang="pt-PT" sz="2800" b="1" dirty="0">
                <a:solidFill>
                  <a:srgbClr val="3399FF"/>
                </a:solidFill>
                <a:latin typeface="Arial" charset="0"/>
                <a:cs typeface="Arial" charset="0"/>
              </a:rPr>
              <a:t>Hardware and software</a:t>
            </a:r>
          </a:p>
          <a:p>
            <a:pPr marL="457200" indent="-457200" eaLnBrk="1" hangingPunct="1">
              <a:spcBef>
                <a:spcPct val="50000"/>
              </a:spcBef>
              <a:buFontTx/>
              <a:buAutoNum type="alphaLcParenR"/>
            </a:pPr>
            <a:r>
              <a:rPr lang="pt-PT" sz="2800" b="1" dirty="0">
                <a:solidFill>
                  <a:srgbClr val="3399FF"/>
                </a:solidFill>
                <a:latin typeface="Arial" charset="0"/>
                <a:cs typeface="Arial" charset="0"/>
              </a:rPr>
              <a:t>Matter</a:t>
            </a:r>
            <a:endParaRPr lang="en-US" sz="2800" b="1" dirty="0">
              <a:solidFill>
                <a:srgbClr val="3399FF"/>
              </a:solidFill>
              <a:latin typeface="Arial" charset="0"/>
              <a:cs typeface="Arial" charset="0"/>
            </a:endParaRPr>
          </a:p>
        </p:txBody>
      </p:sp>
      <p:sp>
        <p:nvSpPr>
          <p:cNvPr id="16389" name="Text Box 5"/>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5" name="Picture 3" descr="j0409270"/>
          <p:cNvPicPr>
            <a:picLocks noGrp="1" noChangeAspect="1" noChangeArrowheads="1"/>
          </p:cNvPicPr>
          <p:nvPr>
            <p:ph idx="1"/>
          </p:nvPr>
        </p:nvPicPr>
        <p:blipFill>
          <a:blip r:embed="rId2"/>
          <a:stretch>
            <a:fillRect/>
          </a:stretch>
        </p:blipFill>
        <p:spPr>
          <a:xfrm>
            <a:off x="152400" y="2678189"/>
            <a:ext cx="2360815" cy="3566160"/>
          </a:xfrm>
          <a:noFill/>
        </p:spPr>
      </p:pic>
      <p:sp>
        <p:nvSpPr>
          <p:cNvPr id="23554" name="Rectangle 2"/>
          <p:cNvSpPr>
            <a:spLocks noGrp="1" noChangeArrowheads="1"/>
          </p:cNvSpPr>
          <p:nvPr>
            <p:ph type="title"/>
          </p:nvPr>
        </p:nvSpPr>
        <p:spPr>
          <a:xfrm>
            <a:off x="27709" y="1524000"/>
            <a:ext cx="6871725" cy="610820"/>
          </a:xfrm>
        </p:spPr>
        <p:txBody>
          <a:bodyPr>
            <a:noAutofit/>
          </a:bodyPr>
          <a:lstStyle/>
          <a:p>
            <a:pPr eaLnBrk="1" hangingPunct="1"/>
            <a:r>
              <a:rPr lang="en-US" b="1" dirty="0" smtClean="0"/>
              <a:t>Literature Review </a:t>
            </a:r>
          </a:p>
        </p:txBody>
      </p:sp>
      <p:sp>
        <p:nvSpPr>
          <p:cNvPr id="152580" name="Rectangle 4"/>
          <p:cNvSpPr>
            <a:spLocks noGrp="1" noChangeArrowheads="1"/>
          </p:cNvSpPr>
          <p:nvPr>
            <p:ph type="body" sz="half" idx="4294967295"/>
          </p:nvPr>
        </p:nvSpPr>
        <p:spPr>
          <a:xfrm>
            <a:off x="3429000" y="2362200"/>
            <a:ext cx="5715000" cy="4419600"/>
          </a:xfrm>
        </p:spPr>
        <p:txBody>
          <a:bodyPr>
            <a:normAutofit lnSpcReduction="10000"/>
          </a:bodyPr>
          <a:lstStyle/>
          <a:p>
            <a:pPr eaLnBrk="1" hangingPunct="1">
              <a:lnSpc>
                <a:spcPct val="90000"/>
              </a:lnSpc>
              <a:buFont typeface="Wingdings" pitchFamily="2" charset="2"/>
              <a:buNone/>
            </a:pPr>
            <a:r>
              <a:rPr lang="en-US" sz="2400" dirty="0" smtClean="0"/>
              <a:t>	</a:t>
            </a:r>
          </a:p>
          <a:p>
            <a:pPr eaLnBrk="1" hangingPunct="1">
              <a:lnSpc>
                <a:spcPct val="90000"/>
              </a:lnSpc>
            </a:pPr>
            <a:r>
              <a:rPr lang="en-US" sz="2600" dirty="0" smtClean="0"/>
              <a:t>How other scholars have written about your topic.</a:t>
            </a:r>
          </a:p>
          <a:p>
            <a:pPr eaLnBrk="1" hangingPunct="1">
              <a:lnSpc>
                <a:spcPct val="90000"/>
              </a:lnSpc>
            </a:pPr>
            <a:r>
              <a:rPr lang="en-US" sz="2600" dirty="0" smtClean="0"/>
              <a:t>The range of theories used to analyze materials or data</a:t>
            </a:r>
          </a:p>
          <a:p>
            <a:pPr eaLnBrk="1" hangingPunct="1">
              <a:lnSpc>
                <a:spcPct val="90000"/>
              </a:lnSpc>
            </a:pPr>
            <a:r>
              <a:rPr lang="en-US" sz="2600" dirty="0" smtClean="0"/>
              <a:t>How other scholars connect their specific research topics to larger issues, questions, or practices within the field.</a:t>
            </a:r>
          </a:p>
          <a:p>
            <a:pPr eaLnBrk="1" hangingPunct="1">
              <a:lnSpc>
                <a:spcPct val="90000"/>
              </a:lnSpc>
            </a:pPr>
            <a:r>
              <a:rPr lang="en-US" sz="2600" dirty="0" smtClean="0"/>
              <a:t>The best methodologies and research techniques for your particular topic.</a:t>
            </a:r>
          </a:p>
          <a:p>
            <a:pPr eaLnBrk="1" hangingPunct="1">
              <a:lnSpc>
                <a:spcPct val="90000"/>
              </a:lnSpc>
            </a:pPr>
            <a:endParaRPr lang="en-US" sz="2600" dirty="0" smtClean="0"/>
          </a:p>
        </p:txBody>
      </p:sp>
      <p:sp>
        <p:nvSpPr>
          <p:cNvPr id="23557" name="Text Box 5"/>
          <p:cNvSpPr txBox="1">
            <a:spLocks noChangeArrowheads="1"/>
          </p:cNvSpPr>
          <p:nvPr/>
        </p:nvSpPr>
        <p:spPr bwMode="auto">
          <a:xfrm>
            <a:off x="4267200" y="2170367"/>
            <a:ext cx="3429000" cy="535531"/>
          </a:xfrm>
          <a:prstGeom prst="rect">
            <a:avLst/>
          </a:prstGeom>
          <a:noFill/>
          <a:ln w="9525">
            <a:noFill/>
            <a:miter lim="800000"/>
            <a:headEnd/>
            <a:tailEnd/>
          </a:ln>
        </p:spPr>
        <p:txBody>
          <a:bodyPr wrap="square">
            <a:spAutoFit/>
          </a:bodyPr>
          <a:lstStyle/>
          <a:p>
            <a:pPr>
              <a:lnSpc>
                <a:spcPct val="90000"/>
              </a:lnSpc>
              <a:spcBef>
                <a:spcPct val="20000"/>
              </a:spcBef>
              <a:buClr>
                <a:schemeClr val="bg2"/>
              </a:buClr>
              <a:buSzPct val="75000"/>
              <a:buFont typeface="Wingdings" pitchFamily="2" charset="2"/>
              <a:buNone/>
            </a:pPr>
            <a:r>
              <a:rPr lang="en-US" sz="3200" dirty="0">
                <a:latin typeface="Arial" charset="0"/>
                <a:cs typeface="Times New Roman" pitchFamily="18" charset="0"/>
              </a:rPr>
              <a:t>To understand</a:t>
            </a:r>
            <a:r>
              <a:rPr lang="en-US" sz="3200" dirty="0" smtClean="0">
                <a:latin typeface="Arial" charset="0"/>
                <a:cs typeface="Times New Roman" pitchFamily="18" charset="0"/>
              </a:rPr>
              <a:t>:</a:t>
            </a:r>
            <a:endParaRPr lang="en-US" sz="3200" dirty="0">
              <a:latin typeface="Arial" charset="0"/>
              <a:cs typeface="Times New Roman" pitchFamily="18" charset="0"/>
            </a:endParaRPr>
          </a:p>
        </p:txBody>
      </p:sp>
    </p:spTree>
    <p:extLst>
      <p:ext uri="{BB962C8B-B14F-4D97-AF65-F5344CB8AC3E}">
        <p14:creationId xmlns:p14="http://schemas.microsoft.com/office/powerpoint/2010/main" xmlns="" val="382506003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580">
                                            <p:txEl>
                                              <p:pRg st="0" end="0"/>
                                            </p:txEl>
                                          </p:spTgt>
                                        </p:tgtEl>
                                        <p:attrNameLst>
                                          <p:attrName>style.visibility</p:attrName>
                                        </p:attrNameLst>
                                      </p:cBhvr>
                                      <p:to>
                                        <p:strVal val="visible"/>
                                      </p:to>
                                    </p:set>
                                    <p:animEffect transition="in" filter="fade">
                                      <p:cBhvr>
                                        <p:cTn id="7" dur="1000"/>
                                        <p:tgtEl>
                                          <p:spTgt spid="152580">
                                            <p:txEl>
                                              <p:pRg st="0" end="0"/>
                                            </p:txEl>
                                          </p:spTgt>
                                        </p:tgtEl>
                                      </p:cBhvr>
                                    </p:animEffect>
                                    <p:anim calcmode="lin" valueType="num">
                                      <p:cBhvr>
                                        <p:cTn id="8" dur="1000" fill="hold"/>
                                        <p:tgtEl>
                                          <p:spTgt spid="1525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25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2580">
                                            <p:txEl>
                                              <p:pRg st="1" end="1"/>
                                            </p:txEl>
                                          </p:spTgt>
                                        </p:tgtEl>
                                        <p:attrNameLst>
                                          <p:attrName>style.visibility</p:attrName>
                                        </p:attrNameLst>
                                      </p:cBhvr>
                                      <p:to>
                                        <p:strVal val="visible"/>
                                      </p:to>
                                    </p:set>
                                    <p:animEffect transition="in" filter="fade">
                                      <p:cBhvr>
                                        <p:cTn id="14" dur="1000"/>
                                        <p:tgtEl>
                                          <p:spTgt spid="152580">
                                            <p:txEl>
                                              <p:pRg st="1" end="1"/>
                                            </p:txEl>
                                          </p:spTgt>
                                        </p:tgtEl>
                                      </p:cBhvr>
                                    </p:animEffect>
                                    <p:anim calcmode="lin" valueType="num">
                                      <p:cBhvr>
                                        <p:cTn id="15" dur="1000" fill="hold"/>
                                        <p:tgtEl>
                                          <p:spTgt spid="15258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25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2580">
                                            <p:txEl>
                                              <p:pRg st="2" end="2"/>
                                            </p:txEl>
                                          </p:spTgt>
                                        </p:tgtEl>
                                        <p:attrNameLst>
                                          <p:attrName>style.visibility</p:attrName>
                                        </p:attrNameLst>
                                      </p:cBhvr>
                                      <p:to>
                                        <p:strVal val="visible"/>
                                      </p:to>
                                    </p:set>
                                    <p:animEffect transition="in" filter="fade">
                                      <p:cBhvr>
                                        <p:cTn id="21" dur="1000"/>
                                        <p:tgtEl>
                                          <p:spTgt spid="152580">
                                            <p:txEl>
                                              <p:pRg st="2" end="2"/>
                                            </p:txEl>
                                          </p:spTgt>
                                        </p:tgtEl>
                                      </p:cBhvr>
                                    </p:animEffect>
                                    <p:anim calcmode="lin" valueType="num">
                                      <p:cBhvr>
                                        <p:cTn id="22" dur="1000" fill="hold"/>
                                        <p:tgtEl>
                                          <p:spTgt spid="15258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258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2580">
                                            <p:txEl>
                                              <p:pRg st="3" end="3"/>
                                            </p:txEl>
                                          </p:spTgt>
                                        </p:tgtEl>
                                        <p:attrNameLst>
                                          <p:attrName>style.visibility</p:attrName>
                                        </p:attrNameLst>
                                      </p:cBhvr>
                                      <p:to>
                                        <p:strVal val="visible"/>
                                      </p:to>
                                    </p:set>
                                    <p:animEffect transition="in" filter="fade">
                                      <p:cBhvr>
                                        <p:cTn id="28" dur="1000"/>
                                        <p:tgtEl>
                                          <p:spTgt spid="152580">
                                            <p:txEl>
                                              <p:pRg st="3" end="3"/>
                                            </p:txEl>
                                          </p:spTgt>
                                        </p:tgtEl>
                                      </p:cBhvr>
                                    </p:animEffect>
                                    <p:anim calcmode="lin" valueType="num">
                                      <p:cBhvr>
                                        <p:cTn id="29" dur="1000" fill="hold"/>
                                        <p:tgtEl>
                                          <p:spTgt spid="15258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258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2580">
                                            <p:txEl>
                                              <p:pRg st="4" end="4"/>
                                            </p:txEl>
                                          </p:spTgt>
                                        </p:tgtEl>
                                        <p:attrNameLst>
                                          <p:attrName>style.visibility</p:attrName>
                                        </p:attrNameLst>
                                      </p:cBhvr>
                                      <p:to>
                                        <p:strVal val="visible"/>
                                      </p:to>
                                    </p:set>
                                    <p:animEffect transition="in" filter="fade">
                                      <p:cBhvr>
                                        <p:cTn id="35" dur="1000"/>
                                        <p:tgtEl>
                                          <p:spTgt spid="152580">
                                            <p:txEl>
                                              <p:pRg st="4" end="4"/>
                                            </p:txEl>
                                          </p:spTgt>
                                        </p:tgtEl>
                                      </p:cBhvr>
                                    </p:animEffect>
                                    <p:anim calcmode="lin" valueType="num">
                                      <p:cBhvr>
                                        <p:cTn id="36" dur="1000" fill="hold"/>
                                        <p:tgtEl>
                                          <p:spTgt spid="15258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258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381000" y="2667000"/>
            <a:ext cx="7340600" cy="3459162"/>
          </a:xfrm>
        </p:spPr>
        <p:txBody>
          <a:bodyPr/>
          <a:lstStyle/>
          <a:p>
            <a:pPr eaLnBrk="1" hangingPunct="1">
              <a:lnSpc>
                <a:spcPct val="90000"/>
              </a:lnSpc>
            </a:pPr>
            <a:r>
              <a:rPr lang="en-US" sz="3000" dirty="0" smtClean="0"/>
              <a:t>Limited to the state of the art </a:t>
            </a:r>
            <a:r>
              <a:rPr lang="en-US" sz="3000" i="1" dirty="0" smtClean="0"/>
              <a:t>relevant to your thesis</a:t>
            </a:r>
            <a:r>
              <a:rPr lang="en-US" sz="3000" dirty="0" smtClean="0"/>
              <a:t>. The idea is to </a:t>
            </a:r>
            <a:r>
              <a:rPr lang="en-US" sz="3000" i="1" dirty="0" smtClean="0"/>
              <a:t>present</a:t>
            </a:r>
            <a:r>
              <a:rPr lang="en-US" sz="3000" dirty="0" smtClean="0"/>
              <a:t> (not analyze) the major ideas in the state of the art right up to, but not including, your own personal brilliant ideas. </a:t>
            </a:r>
          </a:p>
          <a:p>
            <a:pPr eaLnBrk="1" hangingPunct="1">
              <a:lnSpc>
                <a:spcPct val="90000"/>
              </a:lnSpc>
            </a:pPr>
            <a:r>
              <a:rPr lang="en-US" sz="3000" dirty="0" smtClean="0"/>
              <a:t>organize this section </a:t>
            </a:r>
            <a:r>
              <a:rPr lang="en-US" sz="3000" i="1" u="sng" dirty="0" smtClean="0"/>
              <a:t>by idea</a:t>
            </a:r>
            <a:r>
              <a:rPr lang="en-US" sz="3000" dirty="0" smtClean="0"/>
              <a:t>, and not by author or by publication</a:t>
            </a:r>
          </a:p>
        </p:txBody>
      </p:sp>
      <p:sp>
        <p:nvSpPr>
          <p:cNvPr id="24578" name="Rectangle 2"/>
          <p:cNvSpPr>
            <a:spLocks noGrp="1" noChangeArrowheads="1"/>
          </p:cNvSpPr>
          <p:nvPr>
            <p:ph type="title"/>
          </p:nvPr>
        </p:nvSpPr>
        <p:spPr>
          <a:xfrm>
            <a:off x="609600" y="1524000"/>
            <a:ext cx="7772400" cy="1143000"/>
          </a:xfrm>
        </p:spPr>
        <p:txBody>
          <a:bodyPr/>
          <a:lstStyle/>
          <a:p>
            <a:pPr eaLnBrk="1" hangingPunct="1"/>
            <a:r>
              <a:rPr lang="en-US" sz="4000" b="1" dirty="0" smtClean="0"/>
              <a:t>Literature review</a:t>
            </a:r>
            <a:endParaRPr lang="en-US" b="1" dirty="0" smtClean="0"/>
          </a:p>
        </p:txBody>
      </p:sp>
    </p:spTree>
    <p:extLst>
      <p:ext uri="{BB962C8B-B14F-4D97-AF65-F5344CB8AC3E}">
        <p14:creationId xmlns:p14="http://schemas.microsoft.com/office/powerpoint/2010/main" xmlns="" val="37615692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2133600"/>
            <a:ext cx="8229600" cy="3839858"/>
          </a:xfrm>
        </p:spPr>
        <p:txBody>
          <a:bodyPr>
            <a:normAutofit/>
          </a:bodyPr>
          <a:lstStyle/>
          <a:p>
            <a:r>
              <a:rPr lang="en-US" dirty="0" smtClean="0"/>
              <a:t>Research is  a </a:t>
            </a:r>
            <a:r>
              <a:rPr lang="en-US" dirty="0" smtClean="0">
                <a:solidFill>
                  <a:srgbClr val="FF0000"/>
                </a:solidFill>
              </a:rPr>
              <a:t>quest for knowledge</a:t>
            </a:r>
            <a:r>
              <a:rPr lang="en-US" dirty="0" smtClean="0"/>
              <a:t> through diligent search or investigation or experimentation aimed at the </a:t>
            </a:r>
            <a:r>
              <a:rPr lang="en-US" dirty="0" smtClean="0">
                <a:solidFill>
                  <a:srgbClr val="FF0000"/>
                </a:solidFill>
              </a:rPr>
              <a:t>discovery and interpretation of new knowledge</a:t>
            </a:r>
          </a:p>
          <a:p>
            <a:endParaRPr lang="en-US" dirty="0" smtClean="0"/>
          </a:p>
          <a:p>
            <a:r>
              <a:rPr lang="en-US" dirty="0" smtClean="0"/>
              <a:t>In medical profession to be a </a:t>
            </a:r>
            <a:r>
              <a:rPr lang="en-US" dirty="0" smtClean="0">
                <a:solidFill>
                  <a:srgbClr val="FF0000"/>
                </a:solidFill>
              </a:rPr>
              <a:t>competent</a:t>
            </a:r>
            <a:r>
              <a:rPr lang="en-US" dirty="0" smtClean="0"/>
              <a:t>, one must keep him </a:t>
            </a:r>
            <a:r>
              <a:rPr lang="en-US" dirty="0" smtClean="0">
                <a:solidFill>
                  <a:srgbClr val="FF0000"/>
                </a:solidFill>
              </a:rPr>
              <a:t>update</a:t>
            </a:r>
            <a:r>
              <a:rPr lang="en-US" dirty="0" smtClean="0"/>
              <a:t>, needs new articles to read and also to know how to write.</a:t>
            </a:r>
          </a:p>
          <a:p>
            <a:endParaRPr lang="en-US" dirty="0"/>
          </a:p>
        </p:txBody>
      </p:sp>
      <p:sp>
        <p:nvSpPr>
          <p:cNvPr id="2" name="Title 1"/>
          <p:cNvSpPr>
            <a:spLocks noGrp="1"/>
          </p:cNvSpPr>
          <p:nvPr>
            <p:ph type="title"/>
          </p:nvPr>
        </p:nvSpPr>
        <p:spPr/>
        <p:txBody>
          <a:bodyPr>
            <a:noAutofit/>
          </a:bodyPr>
          <a:lstStyle/>
          <a:p>
            <a:r>
              <a:rPr lang="en-US" sz="4000" b="1" dirty="0" smtClean="0"/>
              <a:t>                        Introduction</a:t>
            </a:r>
            <a:endParaRPr lang="en-US" sz="4000"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0330949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595745" y="2133600"/>
            <a:ext cx="8077200" cy="4161139"/>
          </a:xfrm>
          <a:prstGeom prst="rect">
            <a:avLst/>
          </a:prstGeom>
          <a:noFill/>
          <a:ln w="9525">
            <a:noFill/>
            <a:miter lim="800000"/>
            <a:headEnd/>
            <a:tailEnd/>
          </a:ln>
          <a:effectLst/>
        </p:spPr>
        <p:txBody>
          <a:bodyPr>
            <a:spAutoFit/>
          </a:bodyPr>
          <a:lstStyle/>
          <a:p>
            <a:pPr eaLnBrk="1" hangingPunct="1">
              <a:lnSpc>
                <a:spcPct val="90000"/>
              </a:lnSpc>
              <a:spcBef>
                <a:spcPct val="50000"/>
              </a:spcBef>
            </a:pPr>
            <a:r>
              <a:rPr lang="pt-PT" sz="2000" dirty="0">
                <a:latin typeface="Arial Narrow" pitchFamily="34" charset="0"/>
                <a:cs typeface="Arial" charset="0"/>
                <a:sym typeface="Wingdings" pitchFamily="2" charset="2"/>
              </a:rPr>
              <a:t> </a:t>
            </a:r>
            <a:r>
              <a:rPr lang="pt-PT" sz="2000" dirty="0">
                <a:latin typeface="Arial Narrow" pitchFamily="34" charset="0"/>
                <a:cs typeface="Arial" charset="0"/>
              </a:rPr>
              <a:t>Select a group of journals of interest and read them   </a:t>
            </a:r>
          </a:p>
          <a:p>
            <a:pPr eaLnBrk="1" hangingPunct="1">
              <a:lnSpc>
                <a:spcPct val="90000"/>
              </a:lnSpc>
              <a:spcBef>
                <a:spcPct val="50000"/>
              </a:spcBef>
            </a:pPr>
            <a:r>
              <a:rPr lang="pt-PT" sz="2000" dirty="0">
                <a:latin typeface="Arial Narrow" pitchFamily="34" charset="0"/>
                <a:cs typeface="Arial" charset="0"/>
              </a:rPr>
              <a:t>      periodically - Updated</a:t>
            </a:r>
          </a:p>
          <a:p>
            <a:pPr eaLnBrk="1" hangingPunct="1">
              <a:lnSpc>
                <a:spcPct val="90000"/>
              </a:lnSpc>
              <a:spcBef>
                <a:spcPct val="50000"/>
              </a:spcBef>
            </a:pPr>
            <a:r>
              <a:rPr lang="pt-PT" sz="2000" dirty="0">
                <a:latin typeface="Arial Narrow" pitchFamily="34" charset="0"/>
                <a:cs typeface="Arial" charset="0"/>
              </a:rPr>
              <a:t>	         	    - </a:t>
            </a:r>
            <a:r>
              <a:rPr lang="pt-PT" sz="2000" dirty="0">
                <a:solidFill>
                  <a:srgbClr val="FF0000"/>
                </a:solidFill>
                <a:latin typeface="Arial Narrow" pitchFamily="34" charset="0"/>
                <a:cs typeface="Arial" charset="0"/>
              </a:rPr>
              <a:t>“Get the tempo”</a:t>
            </a:r>
          </a:p>
          <a:p>
            <a:pPr eaLnBrk="1" hangingPunct="1">
              <a:lnSpc>
                <a:spcPct val="90000"/>
              </a:lnSpc>
              <a:spcBef>
                <a:spcPct val="50000"/>
              </a:spcBef>
            </a:pPr>
            <a:endParaRPr lang="pt-PT" sz="2000" dirty="0">
              <a:latin typeface="Arial Narrow" pitchFamily="34" charset="0"/>
              <a:cs typeface="Arial" charset="0"/>
            </a:endParaRPr>
          </a:p>
          <a:p>
            <a:pPr eaLnBrk="1" hangingPunct="1">
              <a:lnSpc>
                <a:spcPct val="90000"/>
              </a:lnSpc>
              <a:spcBef>
                <a:spcPct val="50000"/>
              </a:spcBef>
            </a:pPr>
            <a:r>
              <a:rPr lang="pt-PT" sz="2000" dirty="0">
                <a:latin typeface="Arial Narrow" pitchFamily="34" charset="0"/>
                <a:cs typeface="Arial" charset="0"/>
                <a:sym typeface="Wingdings" pitchFamily="2" charset="2"/>
              </a:rPr>
              <a:t> </a:t>
            </a:r>
            <a:r>
              <a:rPr lang="pt-PT" sz="2000" dirty="0">
                <a:latin typeface="Arial Narrow" pitchFamily="34" charset="0"/>
                <a:cs typeface="Arial" charset="0"/>
              </a:rPr>
              <a:t>For General Internal Medicine:</a:t>
            </a:r>
          </a:p>
          <a:p>
            <a:pPr eaLnBrk="1" hangingPunct="1">
              <a:lnSpc>
                <a:spcPct val="90000"/>
              </a:lnSpc>
              <a:spcBef>
                <a:spcPct val="50000"/>
              </a:spcBef>
            </a:pPr>
            <a:r>
              <a:rPr lang="pt-PT" sz="2400" b="1" dirty="0">
                <a:latin typeface="Arial Narrow" pitchFamily="34" charset="0"/>
                <a:cs typeface="Arial" charset="0"/>
              </a:rPr>
              <a:t>					- NEJM</a:t>
            </a:r>
          </a:p>
          <a:p>
            <a:pPr eaLnBrk="1" hangingPunct="1">
              <a:lnSpc>
                <a:spcPct val="90000"/>
              </a:lnSpc>
              <a:spcBef>
                <a:spcPct val="50000"/>
              </a:spcBef>
            </a:pPr>
            <a:r>
              <a:rPr lang="pt-PT" sz="2400" b="1" dirty="0">
                <a:latin typeface="Arial Narrow" pitchFamily="34" charset="0"/>
                <a:cs typeface="Arial" charset="0"/>
              </a:rPr>
              <a:t>					- BMJ</a:t>
            </a:r>
          </a:p>
          <a:p>
            <a:pPr eaLnBrk="1" hangingPunct="1">
              <a:lnSpc>
                <a:spcPct val="90000"/>
              </a:lnSpc>
              <a:spcBef>
                <a:spcPct val="50000"/>
              </a:spcBef>
            </a:pPr>
            <a:r>
              <a:rPr lang="pt-PT" sz="2400" b="1" dirty="0">
                <a:latin typeface="Arial Narrow" pitchFamily="34" charset="0"/>
                <a:cs typeface="Arial" charset="0"/>
              </a:rPr>
              <a:t>					- Arch Int Med</a:t>
            </a:r>
          </a:p>
          <a:p>
            <a:pPr eaLnBrk="1" hangingPunct="1">
              <a:lnSpc>
                <a:spcPct val="90000"/>
              </a:lnSpc>
              <a:spcBef>
                <a:spcPct val="50000"/>
              </a:spcBef>
            </a:pPr>
            <a:r>
              <a:rPr lang="pt-PT" sz="2400" b="1" dirty="0">
                <a:latin typeface="Arial Narrow" pitchFamily="34" charset="0"/>
                <a:cs typeface="Arial" charset="0"/>
              </a:rPr>
              <a:t>					- Med Clin	</a:t>
            </a:r>
            <a:endParaRPr lang="en-US" sz="2400" b="1" dirty="0">
              <a:latin typeface="Arial Narrow" pitchFamily="34" charset="0"/>
              <a:cs typeface="Arial" charset="0"/>
            </a:endParaRPr>
          </a:p>
        </p:txBody>
      </p:sp>
      <p:sp>
        <p:nvSpPr>
          <p:cNvPr id="9222" name="Text Box 6"/>
          <p:cNvSpPr txBox="1">
            <a:spLocks noChangeArrowheads="1"/>
          </p:cNvSpPr>
          <p:nvPr/>
        </p:nvSpPr>
        <p:spPr bwMode="auto">
          <a:xfrm>
            <a:off x="5188527" y="6348303"/>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dirty="0">
                <a:latin typeface="Tempus Sans ITC" pitchFamily="82" charset="0"/>
              </a:rPr>
              <a:t>Block I. </a:t>
            </a:r>
            <a:r>
              <a:rPr lang="es-ES_tradnl" sz="2400" b="1" i="1" dirty="0" err="1">
                <a:latin typeface="Tempus Sans ITC" pitchFamily="82" charset="0"/>
              </a:rPr>
              <a:t>Before</a:t>
            </a:r>
            <a:r>
              <a:rPr lang="es-ES_tradnl" sz="2400" b="1" i="1" dirty="0">
                <a:latin typeface="Tempus Sans ITC" pitchFamily="82" charset="0"/>
              </a:rPr>
              <a:t> </a:t>
            </a:r>
            <a:r>
              <a:rPr lang="es-ES_tradnl" sz="2400" b="1" i="1" dirty="0" err="1">
                <a:latin typeface="Tempus Sans ITC" pitchFamily="82" charset="0"/>
              </a:rPr>
              <a:t>start</a:t>
            </a:r>
            <a:r>
              <a:rPr lang="es-ES_tradnl" sz="2400" b="1" i="1" dirty="0">
                <a:latin typeface="Tempus Sans ITC" pitchFamily="82" charset="0"/>
              </a:rPr>
              <a:t> </a:t>
            </a:r>
            <a:r>
              <a:rPr lang="es-ES_tradnl" sz="2400" b="1" i="1" dirty="0" err="1">
                <a:latin typeface="Tempus Sans ITC" pitchFamily="82" charset="0"/>
              </a:rPr>
              <a:t>writing</a:t>
            </a:r>
            <a:endParaRPr lang="en-US" sz="2400" b="1" i="1" dirty="0">
              <a:latin typeface="Tempus Sans ITC" pitchFamily="82" charset="0"/>
            </a:endParaRPr>
          </a:p>
        </p:txBody>
      </p:sp>
      <p:sp>
        <p:nvSpPr>
          <p:cNvPr id="3" name="Title 2"/>
          <p:cNvSpPr>
            <a:spLocks noGrp="1"/>
          </p:cNvSpPr>
          <p:nvPr>
            <p:ph type="title"/>
          </p:nvPr>
        </p:nvSpPr>
        <p:spPr>
          <a:xfrm>
            <a:off x="685800" y="1447800"/>
            <a:ext cx="6871725" cy="610820"/>
          </a:xfrm>
        </p:spPr>
        <p:txBody>
          <a:bodyPr>
            <a:normAutofit fontScale="90000"/>
          </a:bodyPr>
          <a:lstStyle/>
          <a:p>
            <a:r>
              <a:rPr lang="en-US" b="1" dirty="0"/>
              <a:t>Knowledge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03200" y="1905000"/>
            <a:ext cx="8763000" cy="1724768"/>
          </a:xfrm>
          <a:prstGeom prst="rect">
            <a:avLst/>
          </a:prstGeom>
          <a:noFill/>
          <a:ln w="9525">
            <a:solidFill>
              <a:schemeClr val="tx1"/>
            </a:solidFill>
            <a:miter lim="800000"/>
            <a:headEnd/>
            <a:tailEnd/>
          </a:ln>
          <a:effectLst/>
        </p:spPr>
        <p:txBody>
          <a:bodyPr>
            <a:spAutoFit/>
          </a:bodyPr>
          <a:lstStyle/>
          <a:p>
            <a:pPr eaLnBrk="1" hangingPunct="1">
              <a:lnSpc>
                <a:spcPct val="150000"/>
              </a:lnSpc>
              <a:spcBef>
                <a:spcPct val="50000"/>
              </a:spcBef>
            </a:pPr>
            <a:r>
              <a:rPr lang="en-US" sz="3200" dirty="0">
                <a:latin typeface="Arial" charset="0"/>
                <a:cs typeface="Arial" charset="0"/>
                <a:sym typeface="Wingdings" pitchFamily="2" charset="2"/>
              </a:rPr>
              <a:t> </a:t>
            </a:r>
            <a:r>
              <a:rPr lang="en-US" sz="3200" dirty="0">
                <a:latin typeface="Arial" charset="0"/>
                <a:cs typeface="Arial" charset="0"/>
              </a:rPr>
              <a:t>To know how to perform an up-to-date</a:t>
            </a:r>
          </a:p>
          <a:p>
            <a:pPr eaLnBrk="1" hangingPunct="1">
              <a:lnSpc>
                <a:spcPct val="150000"/>
              </a:lnSpc>
              <a:spcBef>
                <a:spcPct val="50000"/>
              </a:spcBef>
            </a:pPr>
            <a:r>
              <a:rPr lang="en-US" sz="3200" dirty="0">
                <a:latin typeface="Arial" charset="0"/>
                <a:cs typeface="Arial" charset="0"/>
                <a:sym typeface="Wingdings" pitchFamily="2" charset="2"/>
              </a:rPr>
              <a:t></a:t>
            </a:r>
            <a:r>
              <a:rPr lang="en-US" sz="3200" dirty="0">
                <a:latin typeface="Arial" charset="0"/>
                <a:cs typeface="Arial" charset="0"/>
              </a:rPr>
              <a:t> Are you really discovering anything new?</a:t>
            </a:r>
          </a:p>
        </p:txBody>
      </p:sp>
      <p:sp>
        <p:nvSpPr>
          <p:cNvPr id="10246" name="Text Box 6"/>
          <p:cNvSpPr txBox="1">
            <a:spLocks noChangeArrowheads="1"/>
          </p:cNvSpPr>
          <p:nvPr/>
        </p:nvSpPr>
        <p:spPr bwMode="auto">
          <a:xfrm>
            <a:off x="2362200" y="4235450"/>
            <a:ext cx="4724400" cy="641350"/>
          </a:xfrm>
          <a:prstGeom prst="rect">
            <a:avLst/>
          </a:prstGeom>
          <a:noFill/>
          <a:ln w="9525">
            <a:noFill/>
            <a:miter lim="800000"/>
            <a:headEnd/>
            <a:tailEnd/>
          </a:ln>
          <a:effectLst/>
        </p:spPr>
        <p:txBody>
          <a:bodyPr>
            <a:spAutoFit/>
          </a:bodyPr>
          <a:lstStyle/>
          <a:p>
            <a:pPr eaLnBrk="1" hangingPunct="1">
              <a:spcBef>
                <a:spcPct val="50000"/>
              </a:spcBef>
            </a:pPr>
            <a:r>
              <a:rPr lang="en-US" sz="3600" b="1">
                <a:latin typeface="Verdana" pitchFamily="34" charset="0"/>
              </a:rPr>
              <a:t>“State of the Art”</a:t>
            </a:r>
          </a:p>
        </p:txBody>
      </p:sp>
      <p:sp>
        <p:nvSpPr>
          <p:cNvPr id="10250" name="Text Box 10"/>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8600" y="1593850"/>
            <a:ext cx="8291945" cy="4228850"/>
          </a:xfrm>
          <a:prstGeom prst="rect">
            <a:avLst/>
          </a:prstGeom>
          <a:noFill/>
          <a:ln w="9525">
            <a:noFill/>
            <a:miter lim="800000"/>
            <a:headEnd/>
            <a:tailEnd/>
          </a:ln>
          <a:effectLst/>
        </p:spPr>
        <p:txBody>
          <a:bodyPr wrap="square">
            <a:spAutoFit/>
          </a:bodyPr>
          <a:lstStyle/>
          <a:p>
            <a:pPr marL="457200" indent="-457200">
              <a:lnSpc>
                <a:spcPct val="140000"/>
              </a:lnSpc>
            </a:pPr>
            <a:r>
              <a:rPr lang="pt-PT" sz="2400" dirty="0">
                <a:latin typeface="Arial" charset="0"/>
                <a:cs typeface="Arial" charset="0"/>
              </a:rPr>
              <a:t>Give overview of a topic; print textbooks, </a:t>
            </a:r>
          </a:p>
          <a:p>
            <a:pPr marL="457200" indent="-457200">
              <a:lnSpc>
                <a:spcPct val="140000"/>
              </a:lnSpc>
            </a:pPr>
            <a:r>
              <a:rPr lang="pt-PT" sz="2400" dirty="0">
                <a:latin typeface="Arial" charset="0"/>
                <a:cs typeface="Arial" charset="0"/>
              </a:rPr>
              <a:t>electronic textbooks, narrative reviews in </a:t>
            </a:r>
          </a:p>
          <a:p>
            <a:pPr marL="457200" indent="-457200">
              <a:lnSpc>
                <a:spcPct val="140000"/>
              </a:lnSpc>
            </a:pPr>
            <a:r>
              <a:rPr lang="pt-PT" sz="2400" dirty="0">
                <a:latin typeface="Arial" charset="0"/>
                <a:cs typeface="Arial" charset="0"/>
              </a:rPr>
              <a:t>Journals</a:t>
            </a:r>
          </a:p>
          <a:p>
            <a:pPr marL="457200" indent="-457200">
              <a:lnSpc>
                <a:spcPct val="140000"/>
              </a:lnSpc>
            </a:pPr>
            <a:r>
              <a:rPr lang="pt-PT" sz="2000" dirty="0">
                <a:latin typeface="Arial" charset="0"/>
                <a:cs typeface="Arial" charset="0"/>
              </a:rPr>
              <a:t>		i) Harrison’s Online </a:t>
            </a:r>
          </a:p>
          <a:p>
            <a:pPr marL="457200" indent="-457200">
              <a:lnSpc>
                <a:spcPct val="140000"/>
              </a:lnSpc>
            </a:pPr>
            <a:r>
              <a:rPr lang="pt-PT" sz="2000" dirty="0">
                <a:latin typeface="Arial" charset="0"/>
                <a:cs typeface="Arial" charset="0"/>
              </a:rPr>
              <a:t>		ii) Scientific American Medicine Online </a:t>
            </a:r>
          </a:p>
          <a:p>
            <a:pPr marL="457200" indent="-457200">
              <a:lnSpc>
                <a:spcPct val="140000"/>
              </a:lnSpc>
            </a:pPr>
            <a:r>
              <a:rPr lang="pt-PT" sz="2000" dirty="0">
                <a:latin typeface="Arial" charset="0"/>
                <a:cs typeface="Arial" charset="0"/>
              </a:rPr>
              <a:t>		iii) MD Consult </a:t>
            </a:r>
          </a:p>
          <a:p>
            <a:pPr marL="457200" indent="-457200">
              <a:lnSpc>
                <a:spcPct val="140000"/>
              </a:lnSpc>
            </a:pPr>
            <a:r>
              <a:rPr lang="pt-PT" sz="2000" dirty="0">
                <a:latin typeface="Arial" charset="0"/>
                <a:cs typeface="Arial" charset="0"/>
              </a:rPr>
              <a:t>		iv) Medline articles</a:t>
            </a:r>
          </a:p>
          <a:p>
            <a:pPr marL="1371600" lvl="2" indent="-457200">
              <a:lnSpc>
                <a:spcPct val="140000"/>
              </a:lnSpc>
            </a:pPr>
            <a:r>
              <a:rPr lang="pt-PT" sz="2000" b="1" dirty="0">
                <a:latin typeface="Arial" charset="0"/>
                <a:cs typeface="Arial" charset="0"/>
              </a:rPr>
              <a:t>		 		a. Ovid </a:t>
            </a:r>
            <a:br>
              <a:rPr lang="pt-PT" sz="2000" b="1" dirty="0">
                <a:latin typeface="Arial" charset="0"/>
                <a:cs typeface="Arial" charset="0"/>
              </a:rPr>
            </a:br>
            <a:r>
              <a:rPr lang="pt-PT" sz="2000" b="1" dirty="0">
                <a:latin typeface="Arial" charset="0"/>
                <a:cs typeface="Arial" charset="0"/>
              </a:rPr>
              <a:t>	 		b. PubMed</a:t>
            </a:r>
          </a:p>
        </p:txBody>
      </p:sp>
      <p:sp>
        <p:nvSpPr>
          <p:cNvPr id="69637" name="Text Box 5"/>
          <p:cNvSpPr txBox="1">
            <a:spLocks noChangeArrowheads="1"/>
          </p:cNvSpPr>
          <p:nvPr/>
        </p:nvSpPr>
        <p:spPr bwMode="auto">
          <a:xfrm>
            <a:off x="5334000" y="63150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reen shot of PubMed highlighting Cubby on the sidebar"/>
          <p:cNvPicPr>
            <a:picLocks noChangeAspect="1" noChangeArrowheads="1"/>
          </p:cNvPicPr>
          <p:nvPr/>
        </p:nvPicPr>
        <p:blipFill>
          <a:blip r:embed="rId2"/>
          <a:srcRect/>
          <a:stretch>
            <a:fillRect/>
          </a:stretch>
        </p:blipFill>
        <p:spPr bwMode="auto">
          <a:xfrm>
            <a:off x="0" y="762000"/>
            <a:ext cx="9144000" cy="608965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15191" y="2514600"/>
            <a:ext cx="8458200" cy="3513138"/>
          </a:xfrm>
          <a:prstGeom prst="rect">
            <a:avLst/>
          </a:prstGeom>
          <a:noFill/>
          <a:ln w="9525">
            <a:solidFill>
              <a:schemeClr val="tx1"/>
            </a:solidFill>
            <a:miter lim="800000"/>
            <a:headEnd/>
            <a:tailEnd/>
          </a:ln>
          <a:effectLst/>
        </p:spPr>
        <p:txBody>
          <a:bodyPr>
            <a:spAutoFit/>
          </a:bodyPr>
          <a:lstStyle/>
          <a:p>
            <a:pPr algn="just" eaLnBrk="1" hangingPunct="1">
              <a:lnSpc>
                <a:spcPct val="130000"/>
              </a:lnSpc>
              <a:spcBef>
                <a:spcPct val="50000"/>
              </a:spcBef>
            </a:pPr>
            <a:r>
              <a:rPr lang="en-GB" sz="3200" b="1">
                <a:latin typeface="Arial" charset="0"/>
                <a:cs typeface="Arial" charset="0"/>
              </a:rPr>
              <a:t>“It is concise, usually uses the passive form. The asseverations are based  on other articles published. The conclusions are based on the results of the study”</a:t>
            </a:r>
          </a:p>
          <a:p>
            <a:pPr algn="just" eaLnBrk="1" hangingPunct="1">
              <a:lnSpc>
                <a:spcPct val="130000"/>
              </a:lnSpc>
              <a:spcBef>
                <a:spcPct val="50000"/>
              </a:spcBef>
            </a:pPr>
            <a:r>
              <a:rPr lang="en-GB" sz="3200" b="1">
                <a:latin typeface="Verdana" pitchFamily="34" charset="0"/>
              </a:rPr>
              <a:t>“Inductive thinking”</a:t>
            </a:r>
          </a:p>
        </p:txBody>
      </p:sp>
      <p:sp>
        <p:nvSpPr>
          <p:cNvPr id="65543" name="Text Box 7"/>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322118" y="1752600"/>
            <a:ext cx="6871725" cy="610820"/>
          </a:xfrm>
        </p:spPr>
        <p:txBody>
          <a:bodyPr>
            <a:normAutofit fontScale="90000"/>
          </a:bodyPr>
          <a:lstStyle/>
          <a:p>
            <a:r>
              <a:rPr lang="en-US" b="1" dirty="0"/>
              <a:t>Knowledge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120650" y="2047875"/>
            <a:ext cx="8839200" cy="4191000"/>
          </a:xfrm>
          <a:prstGeom prst="rect">
            <a:avLst/>
          </a:prstGeom>
          <a:noFill/>
          <a:ln w="9525">
            <a:solidFill>
              <a:schemeClr val="tx1"/>
            </a:solidFill>
            <a:miter lim="800000"/>
            <a:headEnd/>
            <a:tailEnd/>
          </a:ln>
          <a:effectLst/>
        </p:spPr>
        <p:txBody>
          <a:bodyPr>
            <a:spAutoFit/>
          </a:bodyPr>
          <a:lstStyle/>
          <a:p>
            <a:pPr algn="just" eaLnBrk="1" hangingPunct="1">
              <a:lnSpc>
                <a:spcPct val="160000"/>
              </a:lnSpc>
              <a:spcBef>
                <a:spcPct val="50000"/>
              </a:spcBef>
            </a:pPr>
            <a:r>
              <a:rPr lang="en-GB" sz="2400" b="1" dirty="0">
                <a:latin typeface="Arial" charset="0"/>
                <a:cs typeface="Arial" charset="0"/>
              </a:rPr>
              <a:t>“The situation with respect the subject A is 1(references of bibliography)…We have done a study to clarify the point B which was not clear. To do it, we have measured the parameters C, D and F with the device G. The results were that C had a value of  2, D had a value of 3, and F had a value of 4. We conclude that the point B has been cleared…”</a:t>
            </a:r>
          </a:p>
        </p:txBody>
      </p:sp>
      <p:sp>
        <p:nvSpPr>
          <p:cNvPr id="70661" name="Text Box 5"/>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120650" y="1437055"/>
            <a:ext cx="6871725" cy="610820"/>
          </a:xfrm>
        </p:spPr>
        <p:txBody>
          <a:bodyPr>
            <a:normAutofit fontScale="90000"/>
          </a:bodyPr>
          <a:lstStyle/>
          <a:p>
            <a:r>
              <a:rPr lang="en-US" sz="4000" b="1" dirty="0"/>
              <a:t>Knowledge </a:t>
            </a:r>
            <a:r>
              <a:rPr lang="en-US" sz="4000" b="1" dirty="0" smtClean="0"/>
              <a:t>: Example</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676400" y="2514600"/>
            <a:ext cx="5029200" cy="2543175"/>
          </a:xfrm>
          <a:prstGeom prst="rect">
            <a:avLst/>
          </a:prstGeom>
          <a:noFill/>
          <a:ln w="9525">
            <a:solidFill>
              <a:schemeClr val="tx1"/>
            </a:solidFill>
            <a:miter lim="800000"/>
            <a:headEnd/>
            <a:tailEnd/>
          </a:ln>
          <a:effectLst/>
        </p:spPr>
        <p:txBody>
          <a:bodyPr>
            <a:spAutoFit/>
          </a:bodyPr>
          <a:lstStyle/>
          <a:p>
            <a:pPr marL="457200" indent="-457200" eaLnBrk="1" hangingPunct="1">
              <a:spcBef>
                <a:spcPct val="50000"/>
              </a:spcBef>
              <a:buFontTx/>
              <a:buAutoNum type="alphaLcParenR"/>
            </a:pPr>
            <a:r>
              <a:rPr lang="en-GB" sz="2800" b="1" dirty="0">
                <a:solidFill>
                  <a:srgbClr val="3399FF"/>
                </a:solidFill>
                <a:latin typeface="Arial" charset="0"/>
                <a:cs typeface="Arial" charset="0"/>
              </a:rPr>
              <a:t>Knowledge </a:t>
            </a:r>
          </a:p>
          <a:p>
            <a:pPr marL="457200" indent="-457200" eaLnBrk="1" hangingPunct="1">
              <a:spcBef>
                <a:spcPct val="50000"/>
              </a:spcBef>
              <a:buFontTx/>
              <a:buAutoNum type="alphaLcParenR"/>
            </a:pPr>
            <a:r>
              <a:rPr lang="en-GB" sz="3200" b="1" u="sng" dirty="0">
                <a:solidFill>
                  <a:srgbClr val="FF0000"/>
                </a:solidFill>
              </a:rPr>
              <a:t>Norms of publication</a:t>
            </a:r>
          </a:p>
          <a:p>
            <a:pPr marL="457200" indent="-457200" eaLnBrk="1" hangingPunct="1">
              <a:spcBef>
                <a:spcPct val="50000"/>
              </a:spcBef>
              <a:buFontTx/>
              <a:buAutoNum type="alphaLcParenR"/>
            </a:pPr>
            <a:r>
              <a:rPr lang="en-GB" sz="2800" b="1" dirty="0">
                <a:solidFill>
                  <a:srgbClr val="3399FF"/>
                </a:solidFill>
                <a:latin typeface="Arial" charset="0"/>
                <a:cs typeface="Arial" charset="0"/>
              </a:rPr>
              <a:t>Hardware and software</a:t>
            </a:r>
          </a:p>
          <a:p>
            <a:pPr marL="457200" indent="-457200" eaLnBrk="1" hangingPunct="1">
              <a:spcBef>
                <a:spcPct val="50000"/>
              </a:spcBef>
              <a:buFontTx/>
              <a:buAutoNum type="alphaLcParenR"/>
            </a:pPr>
            <a:r>
              <a:rPr lang="en-GB" sz="2800" b="1" dirty="0">
                <a:solidFill>
                  <a:srgbClr val="3399FF"/>
                </a:solidFill>
                <a:latin typeface="Arial" charset="0"/>
                <a:cs typeface="Arial" charset="0"/>
              </a:rPr>
              <a:t>Matter</a:t>
            </a:r>
          </a:p>
        </p:txBody>
      </p:sp>
      <p:sp>
        <p:nvSpPr>
          <p:cNvPr id="15366" name="Text Box 6"/>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2" name="Picture 14" descr="j0283194"/>
          <p:cNvPicPr>
            <a:picLocks noChangeAspect="1" noChangeArrowheads="1" noCrop="1"/>
          </p:cNvPicPr>
          <p:nvPr/>
        </p:nvPicPr>
        <p:blipFill>
          <a:blip r:embed="rId2"/>
          <a:srcRect/>
          <a:stretch>
            <a:fillRect/>
          </a:stretch>
        </p:blipFill>
        <p:spPr bwMode="auto">
          <a:xfrm>
            <a:off x="7315200" y="4572000"/>
            <a:ext cx="1589088" cy="1554163"/>
          </a:xfrm>
          <a:prstGeom prst="rect">
            <a:avLst/>
          </a:prstGeom>
          <a:noFill/>
        </p:spPr>
      </p:pic>
      <p:sp>
        <p:nvSpPr>
          <p:cNvPr id="12299" name="Text Box 11"/>
          <p:cNvSpPr txBox="1">
            <a:spLocks noChangeArrowheads="1"/>
          </p:cNvSpPr>
          <p:nvPr/>
        </p:nvSpPr>
        <p:spPr bwMode="auto">
          <a:xfrm>
            <a:off x="152400" y="4648200"/>
            <a:ext cx="7696200" cy="1160463"/>
          </a:xfrm>
          <a:prstGeom prst="rect">
            <a:avLst/>
          </a:prstGeom>
          <a:noFill/>
          <a:ln w="9525">
            <a:noFill/>
            <a:miter lim="800000"/>
            <a:headEnd/>
            <a:tailEnd/>
          </a:ln>
          <a:effectLst/>
        </p:spPr>
        <p:txBody>
          <a:bodyPr>
            <a:spAutoFit/>
          </a:bodyPr>
          <a:lstStyle/>
          <a:p>
            <a:pPr eaLnBrk="1" hangingPunct="1">
              <a:spcBef>
                <a:spcPct val="50000"/>
              </a:spcBef>
            </a:pPr>
            <a:r>
              <a:rPr lang="es-ES_tradnl" sz="2800" b="1">
                <a:latin typeface="Arial" charset="0"/>
                <a:cs typeface="Arial" charset="0"/>
                <a:sym typeface="Wingdings" pitchFamily="2" charset="2"/>
              </a:rPr>
              <a:t> </a:t>
            </a:r>
            <a:r>
              <a:rPr lang="es-ES_tradnl" sz="2800" b="1">
                <a:latin typeface="Arial" charset="0"/>
                <a:cs typeface="Arial" charset="0"/>
              </a:rPr>
              <a:t>Make </a:t>
            </a:r>
            <a:r>
              <a:rPr lang="en-US" sz="2800" b="1">
                <a:latin typeface="Arial" charset="0"/>
                <a:cs typeface="Arial" charset="0"/>
              </a:rPr>
              <a:t>a folder with the norms of  </a:t>
            </a:r>
          </a:p>
          <a:p>
            <a:pPr eaLnBrk="1" hangingPunct="1">
              <a:spcBef>
                <a:spcPct val="50000"/>
              </a:spcBef>
            </a:pPr>
            <a:r>
              <a:rPr lang="en-US" sz="2800" b="1">
                <a:latin typeface="Arial" charset="0"/>
                <a:cs typeface="Arial" charset="0"/>
              </a:rPr>
              <a:t>    publication of your “target journals”</a:t>
            </a:r>
          </a:p>
        </p:txBody>
      </p:sp>
      <p:sp>
        <p:nvSpPr>
          <p:cNvPr id="12300" name="Text Box 12"/>
          <p:cNvSpPr txBox="1">
            <a:spLocks noChangeArrowheads="1"/>
          </p:cNvSpPr>
          <p:nvPr/>
        </p:nvSpPr>
        <p:spPr bwMode="auto">
          <a:xfrm>
            <a:off x="152400" y="2895600"/>
            <a:ext cx="6248400" cy="519113"/>
          </a:xfrm>
          <a:prstGeom prst="rect">
            <a:avLst/>
          </a:prstGeom>
          <a:noFill/>
          <a:ln w="9525">
            <a:noFill/>
            <a:miter lim="800000"/>
            <a:headEnd/>
            <a:tailEnd/>
          </a:ln>
          <a:effectLst/>
        </p:spPr>
        <p:txBody>
          <a:bodyPr>
            <a:spAutoFit/>
          </a:bodyPr>
          <a:lstStyle/>
          <a:p>
            <a:pPr eaLnBrk="1" hangingPunct="1">
              <a:spcBef>
                <a:spcPct val="50000"/>
              </a:spcBef>
            </a:pPr>
            <a:r>
              <a:rPr lang="es-ES_tradnl" sz="2800" b="1">
                <a:sym typeface="Wingdings" pitchFamily="2" charset="2"/>
              </a:rPr>
              <a:t> </a:t>
            </a:r>
            <a:r>
              <a:rPr lang="es-ES_tradnl" sz="2800" b="1"/>
              <a:t>Make</a:t>
            </a:r>
            <a:r>
              <a:rPr lang="en-US" sz="2800" b="1"/>
              <a:t> a list of “target journals”</a:t>
            </a:r>
          </a:p>
        </p:txBody>
      </p:sp>
      <p:grpSp>
        <p:nvGrpSpPr>
          <p:cNvPr id="2" name="Group 52"/>
          <p:cNvGrpSpPr>
            <a:grpSpLocks/>
          </p:cNvGrpSpPr>
          <p:nvPr/>
        </p:nvGrpSpPr>
        <p:grpSpPr bwMode="auto">
          <a:xfrm>
            <a:off x="7848600" y="2209800"/>
            <a:ext cx="915988" cy="1219200"/>
            <a:chOff x="4414" y="816"/>
            <a:chExt cx="817" cy="1085"/>
          </a:xfrm>
        </p:grpSpPr>
        <p:grpSp>
          <p:nvGrpSpPr>
            <p:cNvPr id="3" name="Group 43"/>
            <p:cNvGrpSpPr>
              <a:grpSpLocks/>
            </p:cNvGrpSpPr>
            <p:nvPr/>
          </p:nvGrpSpPr>
          <p:grpSpPr bwMode="auto">
            <a:xfrm>
              <a:off x="4523" y="1036"/>
              <a:ext cx="708" cy="865"/>
              <a:chOff x="4523" y="1036"/>
              <a:chExt cx="708" cy="865"/>
            </a:xfrm>
          </p:grpSpPr>
          <p:sp>
            <p:nvSpPr>
              <p:cNvPr id="12305" name="Freeform 17"/>
              <p:cNvSpPr>
                <a:spLocks/>
              </p:cNvSpPr>
              <p:nvPr/>
            </p:nvSpPr>
            <p:spPr bwMode="auto">
              <a:xfrm>
                <a:off x="5085" y="1468"/>
                <a:ext cx="141" cy="408"/>
              </a:xfrm>
              <a:custGeom>
                <a:avLst/>
                <a:gdLst/>
                <a:ahLst/>
                <a:cxnLst>
                  <a:cxn ang="0">
                    <a:pos x="70" y="0"/>
                  </a:cxn>
                  <a:cxn ang="0">
                    <a:pos x="98" y="122"/>
                  </a:cxn>
                  <a:cxn ang="0">
                    <a:pos x="128" y="242"/>
                  </a:cxn>
                  <a:cxn ang="0">
                    <a:pos x="160" y="385"/>
                  </a:cxn>
                  <a:cxn ang="0">
                    <a:pos x="189" y="489"/>
                  </a:cxn>
                  <a:cxn ang="0">
                    <a:pos x="283" y="779"/>
                  </a:cxn>
                  <a:cxn ang="0">
                    <a:pos x="263" y="804"/>
                  </a:cxn>
                  <a:cxn ang="0">
                    <a:pos x="240" y="815"/>
                  </a:cxn>
                  <a:cxn ang="0">
                    <a:pos x="213" y="815"/>
                  </a:cxn>
                  <a:cxn ang="0">
                    <a:pos x="179" y="791"/>
                  </a:cxn>
                  <a:cxn ang="0">
                    <a:pos x="168" y="761"/>
                  </a:cxn>
                  <a:cxn ang="0">
                    <a:pos x="89" y="447"/>
                  </a:cxn>
                  <a:cxn ang="0">
                    <a:pos x="28" y="215"/>
                  </a:cxn>
                  <a:cxn ang="0">
                    <a:pos x="0" y="120"/>
                  </a:cxn>
                  <a:cxn ang="0">
                    <a:pos x="1" y="126"/>
                  </a:cxn>
                  <a:cxn ang="0">
                    <a:pos x="40" y="54"/>
                  </a:cxn>
                  <a:cxn ang="0">
                    <a:pos x="70" y="0"/>
                  </a:cxn>
                </a:cxnLst>
                <a:rect l="0" t="0" r="r" b="b"/>
                <a:pathLst>
                  <a:path w="283" h="815">
                    <a:moveTo>
                      <a:pt x="70" y="0"/>
                    </a:moveTo>
                    <a:lnTo>
                      <a:pt x="98" y="122"/>
                    </a:lnTo>
                    <a:lnTo>
                      <a:pt x="128" y="242"/>
                    </a:lnTo>
                    <a:lnTo>
                      <a:pt x="160" y="385"/>
                    </a:lnTo>
                    <a:lnTo>
                      <a:pt x="189" y="489"/>
                    </a:lnTo>
                    <a:lnTo>
                      <a:pt x="283" y="779"/>
                    </a:lnTo>
                    <a:lnTo>
                      <a:pt x="263" y="804"/>
                    </a:lnTo>
                    <a:lnTo>
                      <a:pt x="240" y="815"/>
                    </a:lnTo>
                    <a:lnTo>
                      <a:pt x="213" y="815"/>
                    </a:lnTo>
                    <a:lnTo>
                      <a:pt x="179" y="791"/>
                    </a:lnTo>
                    <a:lnTo>
                      <a:pt x="168" y="761"/>
                    </a:lnTo>
                    <a:lnTo>
                      <a:pt x="89" y="447"/>
                    </a:lnTo>
                    <a:lnTo>
                      <a:pt x="28" y="215"/>
                    </a:lnTo>
                    <a:lnTo>
                      <a:pt x="0" y="120"/>
                    </a:lnTo>
                    <a:lnTo>
                      <a:pt x="1" y="126"/>
                    </a:lnTo>
                    <a:lnTo>
                      <a:pt x="40" y="54"/>
                    </a:lnTo>
                    <a:lnTo>
                      <a:pt x="70" y="0"/>
                    </a:lnTo>
                    <a:close/>
                  </a:path>
                </a:pathLst>
              </a:custGeom>
              <a:solidFill>
                <a:srgbClr val="CC9900"/>
              </a:solidFill>
              <a:ln w="9525">
                <a:noFill/>
                <a:round/>
                <a:headEnd/>
                <a:tailEnd/>
              </a:ln>
            </p:spPr>
            <p:txBody>
              <a:bodyPr/>
              <a:lstStyle/>
              <a:p>
                <a:endParaRPr lang="en-US"/>
              </a:p>
            </p:txBody>
          </p:sp>
          <p:sp>
            <p:nvSpPr>
              <p:cNvPr id="12306" name="Freeform 18"/>
              <p:cNvSpPr>
                <a:spLocks/>
              </p:cNvSpPr>
              <p:nvPr/>
            </p:nvSpPr>
            <p:spPr bwMode="auto">
              <a:xfrm>
                <a:off x="4526" y="1621"/>
                <a:ext cx="495" cy="274"/>
              </a:xfrm>
              <a:custGeom>
                <a:avLst/>
                <a:gdLst/>
                <a:ahLst/>
                <a:cxnLst>
                  <a:cxn ang="0">
                    <a:pos x="241" y="31"/>
                  </a:cxn>
                  <a:cxn ang="0">
                    <a:pos x="74" y="0"/>
                  </a:cxn>
                  <a:cxn ang="0">
                    <a:pos x="69" y="4"/>
                  </a:cxn>
                  <a:cxn ang="0">
                    <a:pos x="62" y="26"/>
                  </a:cxn>
                  <a:cxn ang="0">
                    <a:pos x="58" y="31"/>
                  </a:cxn>
                  <a:cxn ang="0">
                    <a:pos x="58" y="76"/>
                  </a:cxn>
                  <a:cxn ang="0">
                    <a:pos x="144" y="95"/>
                  </a:cxn>
                  <a:cxn ang="0">
                    <a:pos x="19" y="356"/>
                  </a:cxn>
                  <a:cxn ang="0">
                    <a:pos x="0" y="394"/>
                  </a:cxn>
                  <a:cxn ang="0">
                    <a:pos x="13" y="412"/>
                  </a:cxn>
                  <a:cxn ang="0">
                    <a:pos x="7" y="412"/>
                  </a:cxn>
                  <a:cxn ang="0">
                    <a:pos x="69" y="424"/>
                  </a:cxn>
                  <a:cxn ang="0">
                    <a:pos x="77" y="412"/>
                  </a:cxn>
                  <a:cxn ang="0">
                    <a:pos x="116" y="302"/>
                  </a:cxn>
                  <a:cxn ang="0">
                    <a:pos x="158" y="188"/>
                  </a:cxn>
                  <a:cxn ang="0">
                    <a:pos x="204" y="103"/>
                  </a:cxn>
                  <a:cxn ang="0">
                    <a:pos x="376" y="126"/>
                  </a:cxn>
                  <a:cxn ang="0">
                    <a:pos x="521" y="153"/>
                  </a:cxn>
                  <a:cxn ang="0">
                    <a:pos x="664" y="186"/>
                  </a:cxn>
                  <a:cxn ang="0">
                    <a:pos x="768" y="213"/>
                  </a:cxn>
                  <a:cxn ang="0">
                    <a:pos x="777" y="332"/>
                  </a:cxn>
                  <a:cxn ang="0">
                    <a:pos x="785" y="517"/>
                  </a:cxn>
                  <a:cxn ang="0">
                    <a:pos x="789" y="541"/>
                  </a:cxn>
                  <a:cxn ang="0">
                    <a:pos x="803" y="545"/>
                  </a:cxn>
                  <a:cxn ang="0">
                    <a:pos x="861" y="549"/>
                  </a:cxn>
                  <a:cxn ang="0">
                    <a:pos x="873" y="532"/>
                  </a:cxn>
                  <a:cxn ang="0">
                    <a:pos x="873" y="420"/>
                  </a:cxn>
                  <a:cxn ang="0">
                    <a:pos x="857" y="302"/>
                  </a:cxn>
                  <a:cxn ang="0">
                    <a:pos x="847" y="231"/>
                  </a:cxn>
                  <a:cxn ang="0">
                    <a:pos x="958" y="263"/>
                  </a:cxn>
                  <a:cxn ang="0">
                    <a:pos x="971" y="254"/>
                  </a:cxn>
                  <a:cxn ang="0">
                    <a:pos x="990" y="193"/>
                  </a:cxn>
                  <a:cxn ang="0">
                    <a:pos x="977" y="178"/>
                  </a:cxn>
                  <a:cxn ang="0">
                    <a:pos x="788" y="135"/>
                  </a:cxn>
                  <a:cxn ang="0">
                    <a:pos x="241" y="31"/>
                  </a:cxn>
                </a:cxnLst>
                <a:rect l="0" t="0" r="r" b="b"/>
                <a:pathLst>
                  <a:path w="990" h="549">
                    <a:moveTo>
                      <a:pt x="241" y="31"/>
                    </a:moveTo>
                    <a:lnTo>
                      <a:pt x="74" y="0"/>
                    </a:lnTo>
                    <a:lnTo>
                      <a:pt x="69" y="4"/>
                    </a:lnTo>
                    <a:lnTo>
                      <a:pt x="62" y="26"/>
                    </a:lnTo>
                    <a:lnTo>
                      <a:pt x="58" y="31"/>
                    </a:lnTo>
                    <a:lnTo>
                      <a:pt x="58" y="76"/>
                    </a:lnTo>
                    <a:lnTo>
                      <a:pt x="144" y="95"/>
                    </a:lnTo>
                    <a:lnTo>
                      <a:pt x="19" y="356"/>
                    </a:lnTo>
                    <a:lnTo>
                      <a:pt x="0" y="394"/>
                    </a:lnTo>
                    <a:lnTo>
                      <a:pt x="13" y="412"/>
                    </a:lnTo>
                    <a:lnTo>
                      <a:pt x="7" y="412"/>
                    </a:lnTo>
                    <a:lnTo>
                      <a:pt x="69" y="424"/>
                    </a:lnTo>
                    <a:lnTo>
                      <a:pt x="77" y="412"/>
                    </a:lnTo>
                    <a:lnTo>
                      <a:pt x="116" y="302"/>
                    </a:lnTo>
                    <a:lnTo>
                      <a:pt x="158" y="188"/>
                    </a:lnTo>
                    <a:lnTo>
                      <a:pt x="204" y="103"/>
                    </a:lnTo>
                    <a:lnTo>
                      <a:pt x="376" y="126"/>
                    </a:lnTo>
                    <a:lnTo>
                      <a:pt x="521" y="153"/>
                    </a:lnTo>
                    <a:lnTo>
                      <a:pt x="664" y="186"/>
                    </a:lnTo>
                    <a:lnTo>
                      <a:pt x="768" y="213"/>
                    </a:lnTo>
                    <a:lnTo>
                      <a:pt x="777" y="332"/>
                    </a:lnTo>
                    <a:lnTo>
                      <a:pt x="785" y="517"/>
                    </a:lnTo>
                    <a:lnTo>
                      <a:pt x="789" y="541"/>
                    </a:lnTo>
                    <a:lnTo>
                      <a:pt x="803" y="545"/>
                    </a:lnTo>
                    <a:lnTo>
                      <a:pt x="861" y="549"/>
                    </a:lnTo>
                    <a:lnTo>
                      <a:pt x="873" y="532"/>
                    </a:lnTo>
                    <a:lnTo>
                      <a:pt x="873" y="420"/>
                    </a:lnTo>
                    <a:lnTo>
                      <a:pt x="857" y="302"/>
                    </a:lnTo>
                    <a:lnTo>
                      <a:pt x="847" y="231"/>
                    </a:lnTo>
                    <a:lnTo>
                      <a:pt x="958" y="263"/>
                    </a:lnTo>
                    <a:lnTo>
                      <a:pt x="971" y="254"/>
                    </a:lnTo>
                    <a:lnTo>
                      <a:pt x="990" y="193"/>
                    </a:lnTo>
                    <a:lnTo>
                      <a:pt x="977" y="178"/>
                    </a:lnTo>
                    <a:lnTo>
                      <a:pt x="788" y="135"/>
                    </a:lnTo>
                    <a:lnTo>
                      <a:pt x="241" y="31"/>
                    </a:lnTo>
                    <a:close/>
                  </a:path>
                </a:pathLst>
              </a:custGeom>
              <a:solidFill>
                <a:srgbClr val="CC9900"/>
              </a:solidFill>
              <a:ln w="9525">
                <a:noFill/>
                <a:round/>
                <a:headEnd/>
                <a:tailEnd/>
              </a:ln>
            </p:spPr>
            <p:txBody>
              <a:bodyPr/>
              <a:lstStyle/>
              <a:p>
                <a:endParaRPr lang="en-US"/>
              </a:p>
            </p:txBody>
          </p:sp>
          <p:sp>
            <p:nvSpPr>
              <p:cNvPr id="12307" name="Freeform 19"/>
              <p:cNvSpPr>
                <a:spLocks/>
              </p:cNvSpPr>
              <p:nvPr/>
            </p:nvSpPr>
            <p:spPr bwMode="auto">
              <a:xfrm>
                <a:off x="4582" y="1042"/>
                <a:ext cx="578" cy="645"/>
              </a:xfrm>
              <a:custGeom>
                <a:avLst/>
                <a:gdLst/>
                <a:ahLst/>
                <a:cxnLst>
                  <a:cxn ang="0">
                    <a:pos x="15" y="537"/>
                  </a:cxn>
                  <a:cxn ang="0">
                    <a:pos x="62" y="394"/>
                  </a:cxn>
                  <a:cxn ang="0">
                    <a:pos x="117" y="293"/>
                  </a:cxn>
                  <a:cxn ang="0">
                    <a:pos x="179" y="205"/>
                  </a:cxn>
                  <a:cxn ang="0">
                    <a:pos x="247" y="122"/>
                  </a:cxn>
                  <a:cxn ang="0">
                    <a:pos x="305" y="77"/>
                  </a:cxn>
                  <a:cxn ang="0">
                    <a:pos x="383" y="37"/>
                  </a:cxn>
                  <a:cxn ang="0">
                    <a:pos x="465" y="7"/>
                  </a:cxn>
                  <a:cxn ang="0">
                    <a:pos x="561" y="0"/>
                  </a:cxn>
                  <a:cxn ang="0">
                    <a:pos x="680" y="4"/>
                  </a:cxn>
                  <a:cxn ang="0">
                    <a:pos x="780" y="23"/>
                  </a:cxn>
                  <a:cxn ang="0">
                    <a:pos x="857" y="57"/>
                  </a:cxn>
                  <a:cxn ang="0">
                    <a:pos x="942" y="97"/>
                  </a:cxn>
                  <a:cxn ang="0">
                    <a:pos x="1027" y="159"/>
                  </a:cxn>
                  <a:cxn ang="0">
                    <a:pos x="1085" y="220"/>
                  </a:cxn>
                  <a:cxn ang="0">
                    <a:pos x="1120" y="278"/>
                  </a:cxn>
                  <a:cxn ang="0">
                    <a:pos x="1143" y="370"/>
                  </a:cxn>
                  <a:cxn ang="0">
                    <a:pos x="1155" y="441"/>
                  </a:cxn>
                  <a:cxn ang="0">
                    <a:pos x="1148" y="540"/>
                  </a:cxn>
                  <a:cxn ang="0">
                    <a:pos x="1139" y="634"/>
                  </a:cxn>
                  <a:cxn ang="0">
                    <a:pos x="1124" y="711"/>
                  </a:cxn>
                  <a:cxn ang="0">
                    <a:pos x="1089" y="812"/>
                  </a:cxn>
                  <a:cxn ang="0">
                    <a:pos x="1048" y="899"/>
                  </a:cxn>
                  <a:cxn ang="0">
                    <a:pos x="993" y="1006"/>
                  </a:cxn>
                  <a:cxn ang="0">
                    <a:pos x="946" y="1073"/>
                  </a:cxn>
                  <a:cxn ang="0">
                    <a:pos x="888" y="1141"/>
                  </a:cxn>
                  <a:cxn ang="0">
                    <a:pos x="823" y="1204"/>
                  </a:cxn>
                  <a:cxn ang="0">
                    <a:pos x="743" y="1262"/>
                  </a:cxn>
                  <a:cxn ang="0">
                    <a:pos x="637" y="1286"/>
                  </a:cxn>
                  <a:cxn ang="0">
                    <a:pos x="525" y="1290"/>
                  </a:cxn>
                  <a:cxn ang="0">
                    <a:pos x="438" y="1280"/>
                  </a:cxn>
                  <a:cxn ang="0">
                    <a:pos x="351" y="1265"/>
                  </a:cxn>
                  <a:cxn ang="0">
                    <a:pos x="279" y="1250"/>
                  </a:cxn>
                  <a:cxn ang="0">
                    <a:pos x="202" y="1216"/>
                  </a:cxn>
                  <a:cxn ang="0">
                    <a:pos x="135" y="1170"/>
                  </a:cxn>
                  <a:cxn ang="0">
                    <a:pos x="92" y="1114"/>
                  </a:cxn>
                  <a:cxn ang="0">
                    <a:pos x="58" y="1031"/>
                  </a:cxn>
                  <a:cxn ang="0">
                    <a:pos x="31" y="938"/>
                  </a:cxn>
                  <a:cxn ang="0">
                    <a:pos x="15" y="815"/>
                  </a:cxn>
                  <a:cxn ang="0">
                    <a:pos x="1" y="718"/>
                  </a:cxn>
                  <a:cxn ang="0">
                    <a:pos x="0" y="636"/>
                  </a:cxn>
                  <a:cxn ang="0">
                    <a:pos x="8" y="576"/>
                  </a:cxn>
                  <a:cxn ang="0">
                    <a:pos x="15" y="537"/>
                  </a:cxn>
                </a:cxnLst>
                <a:rect l="0" t="0" r="r" b="b"/>
                <a:pathLst>
                  <a:path w="1155" h="1290">
                    <a:moveTo>
                      <a:pt x="15" y="537"/>
                    </a:moveTo>
                    <a:lnTo>
                      <a:pt x="62" y="394"/>
                    </a:lnTo>
                    <a:lnTo>
                      <a:pt x="117" y="293"/>
                    </a:lnTo>
                    <a:lnTo>
                      <a:pt x="179" y="205"/>
                    </a:lnTo>
                    <a:lnTo>
                      <a:pt x="247" y="122"/>
                    </a:lnTo>
                    <a:lnTo>
                      <a:pt x="305" y="77"/>
                    </a:lnTo>
                    <a:lnTo>
                      <a:pt x="383" y="37"/>
                    </a:lnTo>
                    <a:lnTo>
                      <a:pt x="465" y="7"/>
                    </a:lnTo>
                    <a:lnTo>
                      <a:pt x="561" y="0"/>
                    </a:lnTo>
                    <a:lnTo>
                      <a:pt x="680" y="4"/>
                    </a:lnTo>
                    <a:lnTo>
                      <a:pt x="780" y="23"/>
                    </a:lnTo>
                    <a:lnTo>
                      <a:pt x="857" y="57"/>
                    </a:lnTo>
                    <a:lnTo>
                      <a:pt x="942" y="97"/>
                    </a:lnTo>
                    <a:lnTo>
                      <a:pt x="1027" y="159"/>
                    </a:lnTo>
                    <a:lnTo>
                      <a:pt x="1085" y="220"/>
                    </a:lnTo>
                    <a:lnTo>
                      <a:pt x="1120" y="278"/>
                    </a:lnTo>
                    <a:lnTo>
                      <a:pt x="1143" y="370"/>
                    </a:lnTo>
                    <a:lnTo>
                      <a:pt x="1155" y="441"/>
                    </a:lnTo>
                    <a:lnTo>
                      <a:pt x="1148" y="540"/>
                    </a:lnTo>
                    <a:lnTo>
                      <a:pt x="1139" y="634"/>
                    </a:lnTo>
                    <a:lnTo>
                      <a:pt x="1124" y="711"/>
                    </a:lnTo>
                    <a:lnTo>
                      <a:pt x="1089" y="812"/>
                    </a:lnTo>
                    <a:lnTo>
                      <a:pt x="1048" y="899"/>
                    </a:lnTo>
                    <a:lnTo>
                      <a:pt x="993" y="1006"/>
                    </a:lnTo>
                    <a:lnTo>
                      <a:pt x="946" y="1073"/>
                    </a:lnTo>
                    <a:lnTo>
                      <a:pt x="888" y="1141"/>
                    </a:lnTo>
                    <a:lnTo>
                      <a:pt x="823" y="1204"/>
                    </a:lnTo>
                    <a:lnTo>
                      <a:pt x="743" y="1262"/>
                    </a:lnTo>
                    <a:lnTo>
                      <a:pt x="637" y="1286"/>
                    </a:lnTo>
                    <a:lnTo>
                      <a:pt x="525" y="1290"/>
                    </a:lnTo>
                    <a:lnTo>
                      <a:pt x="438" y="1280"/>
                    </a:lnTo>
                    <a:lnTo>
                      <a:pt x="351" y="1265"/>
                    </a:lnTo>
                    <a:lnTo>
                      <a:pt x="279" y="1250"/>
                    </a:lnTo>
                    <a:lnTo>
                      <a:pt x="202" y="1216"/>
                    </a:lnTo>
                    <a:lnTo>
                      <a:pt x="135" y="1170"/>
                    </a:lnTo>
                    <a:lnTo>
                      <a:pt x="92" y="1114"/>
                    </a:lnTo>
                    <a:lnTo>
                      <a:pt x="58" y="1031"/>
                    </a:lnTo>
                    <a:lnTo>
                      <a:pt x="31" y="938"/>
                    </a:lnTo>
                    <a:lnTo>
                      <a:pt x="15" y="815"/>
                    </a:lnTo>
                    <a:lnTo>
                      <a:pt x="1" y="718"/>
                    </a:lnTo>
                    <a:lnTo>
                      <a:pt x="0" y="636"/>
                    </a:lnTo>
                    <a:lnTo>
                      <a:pt x="8" y="576"/>
                    </a:lnTo>
                    <a:lnTo>
                      <a:pt x="15" y="537"/>
                    </a:lnTo>
                    <a:close/>
                  </a:path>
                </a:pathLst>
              </a:custGeom>
              <a:blipFill dpi="0" rotWithShape="0">
                <a:blip r:embed="rId3"/>
                <a:srcRect/>
                <a:tile tx="0" ty="0" sx="100000" sy="100000" flip="none" algn="tl"/>
              </a:blipFill>
              <a:ln w="9525">
                <a:noFill/>
                <a:round/>
                <a:headEnd/>
                <a:tailEnd/>
              </a:ln>
            </p:spPr>
            <p:txBody>
              <a:bodyPr/>
              <a:lstStyle/>
              <a:p>
                <a:endParaRPr lang="en-US"/>
              </a:p>
            </p:txBody>
          </p:sp>
          <p:sp>
            <p:nvSpPr>
              <p:cNvPr id="12308" name="Freeform 20"/>
              <p:cNvSpPr>
                <a:spLocks/>
              </p:cNvSpPr>
              <p:nvPr/>
            </p:nvSpPr>
            <p:spPr bwMode="auto">
              <a:xfrm>
                <a:off x="4636" y="1172"/>
                <a:ext cx="449" cy="402"/>
              </a:xfrm>
              <a:custGeom>
                <a:avLst/>
                <a:gdLst/>
                <a:ahLst/>
                <a:cxnLst>
                  <a:cxn ang="0">
                    <a:pos x="206" y="0"/>
                  </a:cxn>
                  <a:cxn ang="0">
                    <a:pos x="274" y="10"/>
                  </a:cxn>
                  <a:cxn ang="0">
                    <a:pos x="359" y="23"/>
                  </a:cxn>
                  <a:cxn ang="0">
                    <a:pos x="491" y="37"/>
                  </a:cxn>
                  <a:cxn ang="0">
                    <a:pos x="608" y="43"/>
                  </a:cxn>
                  <a:cxn ang="0">
                    <a:pos x="754" y="45"/>
                  </a:cxn>
                  <a:cxn ang="0">
                    <a:pos x="892" y="54"/>
                  </a:cxn>
                  <a:cxn ang="0">
                    <a:pos x="896" y="72"/>
                  </a:cxn>
                  <a:cxn ang="0">
                    <a:pos x="850" y="273"/>
                  </a:cxn>
                  <a:cxn ang="0">
                    <a:pos x="800" y="487"/>
                  </a:cxn>
                  <a:cxn ang="0">
                    <a:pos x="769" y="618"/>
                  </a:cxn>
                  <a:cxn ang="0">
                    <a:pos x="711" y="805"/>
                  </a:cxn>
                  <a:cxn ang="0">
                    <a:pos x="398" y="759"/>
                  </a:cxn>
                  <a:cxn ang="0">
                    <a:pos x="224" y="739"/>
                  </a:cxn>
                  <a:cxn ang="0">
                    <a:pos x="48" y="733"/>
                  </a:cxn>
                  <a:cxn ang="0">
                    <a:pos x="15" y="733"/>
                  </a:cxn>
                  <a:cxn ang="0">
                    <a:pos x="0" y="725"/>
                  </a:cxn>
                  <a:cxn ang="0">
                    <a:pos x="81" y="352"/>
                  </a:cxn>
                  <a:cxn ang="0">
                    <a:pos x="139" y="126"/>
                  </a:cxn>
                  <a:cxn ang="0">
                    <a:pos x="206" y="0"/>
                  </a:cxn>
                </a:cxnLst>
                <a:rect l="0" t="0" r="r" b="b"/>
                <a:pathLst>
                  <a:path w="896" h="805">
                    <a:moveTo>
                      <a:pt x="206" y="0"/>
                    </a:moveTo>
                    <a:lnTo>
                      <a:pt x="274" y="10"/>
                    </a:lnTo>
                    <a:lnTo>
                      <a:pt x="359" y="23"/>
                    </a:lnTo>
                    <a:lnTo>
                      <a:pt x="491" y="37"/>
                    </a:lnTo>
                    <a:lnTo>
                      <a:pt x="608" y="43"/>
                    </a:lnTo>
                    <a:lnTo>
                      <a:pt x="754" y="45"/>
                    </a:lnTo>
                    <a:lnTo>
                      <a:pt x="892" y="54"/>
                    </a:lnTo>
                    <a:lnTo>
                      <a:pt x="896" y="72"/>
                    </a:lnTo>
                    <a:lnTo>
                      <a:pt x="850" y="273"/>
                    </a:lnTo>
                    <a:lnTo>
                      <a:pt x="800" y="487"/>
                    </a:lnTo>
                    <a:lnTo>
                      <a:pt x="769" y="618"/>
                    </a:lnTo>
                    <a:lnTo>
                      <a:pt x="711" y="805"/>
                    </a:lnTo>
                    <a:lnTo>
                      <a:pt x="398" y="759"/>
                    </a:lnTo>
                    <a:lnTo>
                      <a:pt x="224" y="739"/>
                    </a:lnTo>
                    <a:lnTo>
                      <a:pt x="48" y="733"/>
                    </a:lnTo>
                    <a:lnTo>
                      <a:pt x="15" y="733"/>
                    </a:lnTo>
                    <a:lnTo>
                      <a:pt x="0" y="725"/>
                    </a:lnTo>
                    <a:lnTo>
                      <a:pt x="81" y="352"/>
                    </a:lnTo>
                    <a:lnTo>
                      <a:pt x="139" y="126"/>
                    </a:lnTo>
                    <a:lnTo>
                      <a:pt x="206" y="0"/>
                    </a:lnTo>
                    <a:close/>
                  </a:path>
                </a:pathLst>
              </a:custGeom>
              <a:solidFill>
                <a:srgbClr val="EAEAEA"/>
              </a:solidFill>
              <a:ln w="9525">
                <a:noFill/>
                <a:round/>
                <a:headEnd/>
                <a:tailEnd/>
              </a:ln>
            </p:spPr>
            <p:txBody>
              <a:bodyPr/>
              <a:lstStyle/>
              <a:p>
                <a:endParaRPr lang="en-US"/>
              </a:p>
            </p:txBody>
          </p:sp>
          <p:grpSp>
            <p:nvGrpSpPr>
              <p:cNvPr id="4" name="Group 24"/>
              <p:cNvGrpSpPr>
                <a:grpSpLocks/>
              </p:cNvGrpSpPr>
              <p:nvPr/>
            </p:nvGrpSpPr>
            <p:grpSpPr bwMode="auto">
              <a:xfrm>
                <a:off x="4523" y="1615"/>
                <a:ext cx="506" cy="286"/>
                <a:chOff x="4523" y="1615"/>
                <a:chExt cx="506" cy="286"/>
              </a:xfrm>
            </p:grpSpPr>
            <p:sp>
              <p:nvSpPr>
                <p:cNvPr id="12309" name="Freeform 21"/>
                <p:cNvSpPr>
                  <a:spLocks/>
                </p:cNvSpPr>
                <p:nvPr/>
              </p:nvSpPr>
              <p:spPr bwMode="auto">
                <a:xfrm>
                  <a:off x="4548" y="1615"/>
                  <a:ext cx="481" cy="141"/>
                </a:xfrm>
                <a:custGeom>
                  <a:avLst/>
                  <a:gdLst/>
                  <a:ahLst/>
                  <a:cxnLst>
                    <a:cxn ang="0">
                      <a:pos x="191" y="25"/>
                    </a:cxn>
                    <a:cxn ang="0">
                      <a:pos x="110" y="10"/>
                    </a:cxn>
                    <a:cxn ang="0">
                      <a:pos x="34" y="0"/>
                    </a:cxn>
                    <a:cxn ang="0">
                      <a:pos x="14" y="3"/>
                    </a:cxn>
                    <a:cxn ang="0">
                      <a:pos x="2" y="38"/>
                    </a:cxn>
                    <a:cxn ang="0">
                      <a:pos x="0" y="87"/>
                    </a:cxn>
                    <a:cxn ang="0">
                      <a:pos x="10" y="103"/>
                    </a:cxn>
                    <a:cxn ang="0">
                      <a:pos x="42" y="108"/>
                    </a:cxn>
                    <a:cxn ang="0">
                      <a:pos x="168" y="122"/>
                    </a:cxn>
                    <a:cxn ang="0">
                      <a:pos x="330" y="146"/>
                    </a:cxn>
                    <a:cxn ang="0">
                      <a:pos x="500" y="177"/>
                    </a:cxn>
                    <a:cxn ang="0">
                      <a:pos x="678" y="216"/>
                    </a:cxn>
                    <a:cxn ang="0">
                      <a:pos x="811" y="249"/>
                    </a:cxn>
                    <a:cxn ang="0">
                      <a:pos x="898" y="276"/>
                    </a:cxn>
                    <a:cxn ang="0">
                      <a:pos x="919" y="282"/>
                    </a:cxn>
                    <a:cxn ang="0">
                      <a:pos x="925" y="280"/>
                    </a:cxn>
                    <a:cxn ang="0">
                      <a:pos x="934" y="273"/>
                    </a:cxn>
                    <a:cxn ang="0">
                      <a:pos x="960" y="208"/>
                    </a:cxn>
                    <a:cxn ang="0">
                      <a:pos x="960" y="188"/>
                    </a:cxn>
                    <a:cxn ang="0">
                      <a:pos x="934" y="177"/>
                    </a:cxn>
                    <a:cxn ang="0">
                      <a:pos x="772" y="139"/>
                    </a:cxn>
                    <a:cxn ang="0">
                      <a:pos x="721" y="150"/>
                    </a:cxn>
                    <a:cxn ang="0">
                      <a:pos x="930" y="203"/>
                    </a:cxn>
                    <a:cxn ang="0">
                      <a:pos x="933" y="211"/>
                    </a:cxn>
                    <a:cxn ang="0">
                      <a:pos x="914" y="257"/>
                    </a:cxn>
                    <a:cxn ang="0">
                      <a:pos x="903" y="258"/>
                    </a:cxn>
                    <a:cxn ang="0">
                      <a:pos x="733" y="211"/>
                    </a:cxn>
                    <a:cxn ang="0">
                      <a:pos x="574" y="176"/>
                    </a:cxn>
                    <a:cxn ang="0">
                      <a:pos x="427" y="145"/>
                    </a:cxn>
                    <a:cxn ang="0">
                      <a:pos x="289" y="119"/>
                    </a:cxn>
                    <a:cxn ang="0">
                      <a:pos x="154" y="99"/>
                    </a:cxn>
                    <a:cxn ang="0">
                      <a:pos x="149" y="100"/>
                    </a:cxn>
                    <a:cxn ang="0">
                      <a:pos x="42" y="83"/>
                    </a:cxn>
                    <a:cxn ang="0">
                      <a:pos x="21" y="77"/>
                    </a:cxn>
                    <a:cxn ang="0">
                      <a:pos x="25" y="56"/>
                    </a:cxn>
                    <a:cxn ang="0">
                      <a:pos x="33" y="25"/>
                    </a:cxn>
                    <a:cxn ang="0">
                      <a:pos x="57" y="21"/>
                    </a:cxn>
                    <a:cxn ang="0">
                      <a:pos x="265" y="68"/>
                    </a:cxn>
                    <a:cxn ang="0">
                      <a:pos x="258" y="69"/>
                    </a:cxn>
                    <a:cxn ang="0">
                      <a:pos x="191" y="25"/>
                    </a:cxn>
                  </a:cxnLst>
                  <a:rect l="0" t="0" r="r" b="b"/>
                  <a:pathLst>
                    <a:path w="960" h="282">
                      <a:moveTo>
                        <a:pt x="191" y="25"/>
                      </a:moveTo>
                      <a:lnTo>
                        <a:pt x="110" y="10"/>
                      </a:lnTo>
                      <a:lnTo>
                        <a:pt x="34" y="0"/>
                      </a:lnTo>
                      <a:lnTo>
                        <a:pt x="14" y="3"/>
                      </a:lnTo>
                      <a:lnTo>
                        <a:pt x="2" y="38"/>
                      </a:lnTo>
                      <a:lnTo>
                        <a:pt x="0" y="87"/>
                      </a:lnTo>
                      <a:lnTo>
                        <a:pt x="10" y="103"/>
                      </a:lnTo>
                      <a:lnTo>
                        <a:pt x="42" y="108"/>
                      </a:lnTo>
                      <a:lnTo>
                        <a:pt x="168" y="122"/>
                      </a:lnTo>
                      <a:lnTo>
                        <a:pt x="330" y="146"/>
                      </a:lnTo>
                      <a:lnTo>
                        <a:pt x="500" y="177"/>
                      </a:lnTo>
                      <a:lnTo>
                        <a:pt x="678" y="216"/>
                      </a:lnTo>
                      <a:lnTo>
                        <a:pt x="811" y="249"/>
                      </a:lnTo>
                      <a:lnTo>
                        <a:pt x="898" y="276"/>
                      </a:lnTo>
                      <a:lnTo>
                        <a:pt x="919" y="282"/>
                      </a:lnTo>
                      <a:lnTo>
                        <a:pt x="925" y="280"/>
                      </a:lnTo>
                      <a:lnTo>
                        <a:pt x="934" y="273"/>
                      </a:lnTo>
                      <a:lnTo>
                        <a:pt x="960" y="208"/>
                      </a:lnTo>
                      <a:lnTo>
                        <a:pt x="960" y="188"/>
                      </a:lnTo>
                      <a:lnTo>
                        <a:pt x="934" y="177"/>
                      </a:lnTo>
                      <a:lnTo>
                        <a:pt x="772" y="139"/>
                      </a:lnTo>
                      <a:lnTo>
                        <a:pt x="721" y="150"/>
                      </a:lnTo>
                      <a:lnTo>
                        <a:pt x="930" y="203"/>
                      </a:lnTo>
                      <a:lnTo>
                        <a:pt x="933" y="211"/>
                      </a:lnTo>
                      <a:lnTo>
                        <a:pt x="914" y="257"/>
                      </a:lnTo>
                      <a:lnTo>
                        <a:pt x="903" y="258"/>
                      </a:lnTo>
                      <a:lnTo>
                        <a:pt x="733" y="211"/>
                      </a:lnTo>
                      <a:lnTo>
                        <a:pt x="574" y="176"/>
                      </a:lnTo>
                      <a:lnTo>
                        <a:pt x="427" y="145"/>
                      </a:lnTo>
                      <a:lnTo>
                        <a:pt x="289" y="119"/>
                      </a:lnTo>
                      <a:lnTo>
                        <a:pt x="154" y="99"/>
                      </a:lnTo>
                      <a:lnTo>
                        <a:pt x="149" y="100"/>
                      </a:lnTo>
                      <a:lnTo>
                        <a:pt x="42" y="83"/>
                      </a:lnTo>
                      <a:lnTo>
                        <a:pt x="21" y="77"/>
                      </a:lnTo>
                      <a:lnTo>
                        <a:pt x="25" y="56"/>
                      </a:lnTo>
                      <a:lnTo>
                        <a:pt x="33" y="25"/>
                      </a:lnTo>
                      <a:lnTo>
                        <a:pt x="57" y="21"/>
                      </a:lnTo>
                      <a:lnTo>
                        <a:pt x="265" y="68"/>
                      </a:lnTo>
                      <a:lnTo>
                        <a:pt x="258" y="69"/>
                      </a:lnTo>
                      <a:lnTo>
                        <a:pt x="191" y="25"/>
                      </a:lnTo>
                      <a:close/>
                    </a:path>
                  </a:pathLst>
                </a:custGeom>
                <a:solidFill>
                  <a:srgbClr val="000000"/>
                </a:solidFill>
                <a:ln w="9525">
                  <a:noFill/>
                  <a:round/>
                  <a:headEnd/>
                  <a:tailEnd/>
                </a:ln>
              </p:spPr>
              <p:txBody>
                <a:bodyPr/>
                <a:lstStyle/>
                <a:p>
                  <a:endParaRPr lang="en-US"/>
                </a:p>
              </p:txBody>
            </p:sp>
            <p:sp>
              <p:nvSpPr>
                <p:cNvPr id="12310" name="Freeform 22"/>
                <p:cNvSpPr>
                  <a:spLocks/>
                </p:cNvSpPr>
                <p:nvPr/>
              </p:nvSpPr>
              <p:spPr bwMode="auto">
                <a:xfrm>
                  <a:off x="4523" y="1669"/>
                  <a:ext cx="112" cy="170"/>
                </a:xfrm>
                <a:custGeom>
                  <a:avLst/>
                  <a:gdLst/>
                  <a:ahLst/>
                  <a:cxnLst>
                    <a:cxn ang="0">
                      <a:pos x="139" y="0"/>
                    </a:cxn>
                    <a:cxn ang="0">
                      <a:pos x="34" y="212"/>
                    </a:cxn>
                    <a:cxn ang="0">
                      <a:pos x="3" y="290"/>
                    </a:cxn>
                    <a:cxn ang="0">
                      <a:pos x="0" y="319"/>
                    </a:cxn>
                    <a:cxn ang="0">
                      <a:pos x="11" y="324"/>
                    </a:cxn>
                    <a:cxn ang="0">
                      <a:pos x="35" y="332"/>
                    </a:cxn>
                    <a:cxn ang="0">
                      <a:pos x="85" y="340"/>
                    </a:cxn>
                    <a:cxn ang="0">
                      <a:pos x="101" y="328"/>
                    </a:cxn>
                    <a:cxn ang="0">
                      <a:pos x="103" y="301"/>
                    </a:cxn>
                    <a:cxn ang="0">
                      <a:pos x="136" y="197"/>
                    </a:cxn>
                    <a:cxn ang="0">
                      <a:pos x="177" y="92"/>
                    </a:cxn>
                    <a:cxn ang="0">
                      <a:pos x="223" y="10"/>
                    </a:cxn>
                    <a:cxn ang="0">
                      <a:pos x="200" y="7"/>
                    </a:cxn>
                    <a:cxn ang="0">
                      <a:pos x="146" y="116"/>
                    </a:cxn>
                    <a:cxn ang="0">
                      <a:pos x="111" y="196"/>
                    </a:cxn>
                    <a:cxn ang="0">
                      <a:pos x="89" y="269"/>
                    </a:cxn>
                    <a:cxn ang="0">
                      <a:pos x="76" y="308"/>
                    </a:cxn>
                    <a:cxn ang="0">
                      <a:pos x="69" y="313"/>
                    </a:cxn>
                    <a:cxn ang="0">
                      <a:pos x="26" y="305"/>
                    </a:cxn>
                    <a:cxn ang="0">
                      <a:pos x="22" y="292"/>
                    </a:cxn>
                    <a:cxn ang="0">
                      <a:pos x="54" y="216"/>
                    </a:cxn>
                    <a:cxn ang="0">
                      <a:pos x="93" y="138"/>
                    </a:cxn>
                    <a:cxn ang="0">
                      <a:pos x="142" y="46"/>
                    </a:cxn>
                    <a:cxn ang="0">
                      <a:pos x="161" y="0"/>
                    </a:cxn>
                    <a:cxn ang="0">
                      <a:pos x="139" y="0"/>
                    </a:cxn>
                  </a:cxnLst>
                  <a:rect l="0" t="0" r="r" b="b"/>
                  <a:pathLst>
                    <a:path w="223" h="340">
                      <a:moveTo>
                        <a:pt x="139" y="0"/>
                      </a:moveTo>
                      <a:lnTo>
                        <a:pt x="34" y="212"/>
                      </a:lnTo>
                      <a:lnTo>
                        <a:pt x="3" y="290"/>
                      </a:lnTo>
                      <a:lnTo>
                        <a:pt x="0" y="319"/>
                      </a:lnTo>
                      <a:lnTo>
                        <a:pt x="11" y="324"/>
                      </a:lnTo>
                      <a:lnTo>
                        <a:pt x="35" y="332"/>
                      </a:lnTo>
                      <a:lnTo>
                        <a:pt x="85" y="340"/>
                      </a:lnTo>
                      <a:lnTo>
                        <a:pt x="101" y="328"/>
                      </a:lnTo>
                      <a:lnTo>
                        <a:pt x="103" y="301"/>
                      </a:lnTo>
                      <a:lnTo>
                        <a:pt x="136" y="197"/>
                      </a:lnTo>
                      <a:lnTo>
                        <a:pt x="177" y="92"/>
                      </a:lnTo>
                      <a:lnTo>
                        <a:pt x="223" y="10"/>
                      </a:lnTo>
                      <a:lnTo>
                        <a:pt x="200" y="7"/>
                      </a:lnTo>
                      <a:lnTo>
                        <a:pt x="146" y="116"/>
                      </a:lnTo>
                      <a:lnTo>
                        <a:pt x="111" y="196"/>
                      </a:lnTo>
                      <a:lnTo>
                        <a:pt x="89" y="269"/>
                      </a:lnTo>
                      <a:lnTo>
                        <a:pt x="76" y="308"/>
                      </a:lnTo>
                      <a:lnTo>
                        <a:pt x="69" y="313"/>
                      </a:lnTo>
                      <a:lnTo>
                        <a:pt x="26" y="305"/>
                      </a:lnTo>
                      <a:lnTo>
                        <a:pt x="22" y="292"/>
                      </a:lnTo>
                      <a:lnTo>
                        <a:pt x="54" y="216"/>
                      </a:lnTo>
                      <a:lnTo>
                        <a:pt x="93" y="138"/>
                      </a:lnTo>
                      <a:lnTo>
                        <a:pt x="142" y="46"/>
                      </a:lnTo>
                      <a:lnTo>
                        <a:pt x="161" y="0"/>
                      </a:lnTo>
                      <a:lnTo>
                        <a:pt x="139" y="0"/>
                      </a:lnTo>
                      <a:close/>
                    </a:path>
                  </a:pathLst>
                </a:custGeom>
                <a:solidFill>
                  <a:srgbClr val="000000"/>
                </a:solidFill>
                <a:ln w="9525">
                  <a:noFill/>
                  <a:round/>
                  <a:headEnd/>
                  <a:tailEnd/>
                </a:ln>
              </p:spPr>
              <p:txBody>
                <a:bodyPr/>
                <a:lstStyle/>
                <a:p>
                  <a:endParaRPr lang="en-US"/>
                </a:p>
              </p:txBody>
            </p:sp>
            <p:sp>
              <p:nvSpPr>
                <p:cNvPr id="12311" name="Freeform 23"/>
                <p:cNvSpPr>
                  <a:spLocks/>
                </p:cNvSpPr>
                <p:nvPr/>
              </p:nvSpPr>
              <p:spPr bwMode="auto">
                <a:xfrm>
                  <a:off x="4905" y="1723"/>
                  <a:ext cx="64" cy="178"/>
                </a:xfrm>
                <a:custGeom>
                  <a:avLst/>
                  <a:gdLst/>
                  <a:ahLst/>
                  <a:cxnLst>
                    <a:cxn ang="0">
                      <a:pos x="102" y="30"/>
                    </a:cxn>
                    <a:cxn ang="0">
                      <a:pos x="120" y="153"/>
                    </a:cxn>
                    <a:cxn ang="0">
                      <a:pos x="127" y="250"/>
                    </a:cxn>
                    <a:cxn ang="0">
                      <a:pos x="127" y="317"/>
                    </a:cxn>
                    <a:cxn ang="0">
                      <a:pos x="123" y="346"/>
                    </a:cxn>
                    <a:cxn ang="0">
                      <a:pos x="112" y="355"/>
                    </a:cxn>
                    <a:cxn ang="0">
                      <a:pos x="40" y="355"/>
                    </a:cxn>
                    <a:cxn ang="0">
                      <a:pos x="27" y="348"/>
                    </a:cxn>
                    <a:cxn ang="0">
                      <a:pos x="17" y="331"/>
                    </a:cxn>
                    <a:cxn ang="0">
                      <a:pos x="11" y="224"/>
                    </a:cxn>
                    <a:cxn ang="0">
                      <a:pos x="11" y="116"/>
                    </a:cxn>
                    <a:cxn ang="0">
                      <a:pos x="0" y="0"/>
                    </a:cxn>
                    <a:cxn ang="0">
                      <a:pos x="19" y="8"/>
                    </a:cxn>
                    <a:cxn ang="0">
                      <a:pos x="28" y="85"/>
                    </a:cxn>
                    <a:cxn ang="0">
                      <a:pos x="36" y="209"/>
                    </a:cxn>
                    <a:cxn ang="0">
                      <a:pos x="44" y="313"/>
                    </a:cxn>
                    <a:cxn ang="0">
                      <a:pos x="46" y="328"/>
                    </a:cxn>
                    <a:cxn ang="0">
                      <a:pos x="58" y="332"/>
                    </a:cxn>
                    <a:cxn ang="0">
                      <a:pos x="96" y="331"/>
                    </a:cxn>
                    <a:cxn ang="0">
                      <a:pos x="102" y="323"/>
                    </a:cxn>
                    <a:cxn ang="0">
                      <a:pos x="105" y="247"/>
                    </a:cxn>
                    <a:cxn ang="0">
                      <a:pos x="98" y="153"/>
                    </a:cxn>
                    <a:cxn ang="0">
                      <a:pos x="85" y="64"/>
                    </a:cxn>
                    <a:cxn ang="0">
                      <a:pos x="77" y="23"/>
                    </a:cxn>
                    <a:cxn ang="0">
                      <a:pos x="102" y="30"/>
                    </a:cxn>
                  </a:cxnLst>
                  <a:rect l="0" t="0" r="r" b="b"/>
                  <a:pathLst>
                    <a:path w="127" h="355">
                      <a:moveTo>
                        <a:pt x="102" y="30"/>
                      </a:moveTo>
                      <a:lnTo>
                        <a:pt x="120" y="153"/>
                      </a:lnTo>
                      <a:lnTo>
                        <a:pt x="127" y="250"/>
                      </a:lnTo>
                      <a:lnTo>
                        <a:pt x="127" y="317"/>
                      </a:lnTo>
                      <a:lnTo>
                        <a:pt x="123" y="346"/>
                      </a:lnTo>
                      <a:lnTo>
                        <a:pt x="112" y="355"/>
                      </a:lnTo>
                      <a:lnTo>
                        <a:pt x="40" y="355"/>
                      </a:lnTo>
                      <a:lnTo>
                        <a:pt x="27" y="348"/>
                      </a:lnTo>
                      <a:lnTo>
                        <a:pt x="17" y="331"/>
                      </a:lnTo>
                      <a:lnTo>
                        <a:pt x="11" y="224"/>
                      </a:lnTo>
                      <a:lnTo>
                        <a:pt x="11" y="116"/>
                      </a:lnTo>
                      <a:lnTo>
                        <a:pt x="0" y="0"/>
                      </a:lnTo>
                      <a:lnTo>
                        <a:pt x="19" y="8"/>
                      </a:lnTo>
                      <a:lnTo>
                        <a:pt x="28" y="85"/>
                      </a:lnTo>
                      <a:lnTo>
                        <a:pt x="36" y="209"/>
                      </a:lnTo>
                      <a:lnTo>
                        <a:pt x="44" y="313"/>
                      </a:lnTo>
                      <a:lnTo>
                        <a:pt x="46" y="328"/>
                      </a:lnTo>
                      <a:lnTo>
                        <a:pt x="58" y="332"/>
                      </a:lnTo>
                      <a:lnTo>
                        <a:pt x="96" y="331"/>
                      </a:lnTo>
                      <a:lnTo>
                        <a:pt x="102" y="323"/>
                      </a:lnTo>
                      <a:lnTo>
                        <a:pt x="105" y="247"/>
                      </a:lnTo>
                      <a:lnTo>
                        <a:pt x="98" y="153"/>
                      </a:lnTo>
                      <a:lnTo>
                        <a:pt x="85" y="64"/>
                      </a:lnTo>
                      <a:lnTo>
                        <a:pt x="77" y="23"/>
                      </a:lnTo>
                      <a:lnTo>
                        <a:pt x="102" y="30"/>
                      </a:lnTo>
                      <a:close/>
                    </a:path>
                  </a:pathLst>
                </a:custGeom>
                <a:solidFill>
                  <a:srgbClr val="000000"/>
                </a:solidFill>
                <a:ln w="9525">
                  <a:noFill/>
                  <a:round/>
                  <a:headEnd/>
                  <a:tailEnd/>
                </a:ln>
              </p:spPr>
              <p:txBody>
                <a:bodyPr/>
                <a:lstStyle/>
                <a:p>
                  <a:endParaRPr lang="en-US"/>
                </a:p>
              </p:txBody>
            </p:sp>
          </p:grpSp>
          <p:grpSp>
            <p:nvGrpSpPr>
              <p:cNvPr id="5" name="Group 27"/>
              <p:cNvGrpSpPr>
                <a:grpSpLocks/>
              </p:cNvGrpSpPr>
              <p:nvPr/>
            </p:nvGrpSpPr>
            <p:grpSpPr bwMode="auto">
              <a:xfrm>
                <a:off x="4577" y="1036"/>
                <a:ext cx="589" cy="657"/>
                <a:chOff x="4577" y="1036"/>
                <a:chExt cx="589" cy="657"/>
              </a:xfrm>
            </p:grpSpPr>
            <p:sp>
              <p:nvSpPr>
                <p:cNvPr id="12313" name="Freeform 25"/>
                <p:cNvSpPr>
                  <a:spLocks/>
                </p:cNvSpPr>
                <p:nvPr/>
              </p:nvSpPr>
              <p:spPr bwMode="auto">
                <a:xfrm>
                  <a:off x="4584" y="1389"/>
                  <a:ext cx="557" cy="304"/>
                </a:xfrm>
                <a:custGeom>
                  <a:avLst/>
                  <a:gdLst/>
                  <a:ahLst/>
                  <a:cxnLst>
                    <a:cxn ang="0">
                      <a:pos x="0" y="149"/>
                    </a:cxn>
                    <a:cxn ang="0">
                      <a:pos x="19" y="262"/>
                    </a:cxn>
                    <a:cxn ang="0">
                      <a:pos x="38" y="333"/>
                    </a:cxn>
                    <a:cxn ang="0">
                      <a:pos x="55" y="383"/>
                    </a:cxn>
                    <a:cxn ang="0">
                      <a:pos x="77" y="422"/>
                    </a:cxn>
                    <a:cxn ang="0">
                      <a:pos x="104" y="464"/>
                    </a:cxn>
                    <a:cxn ang="0">
                      <a:pos x="131" y="491"/>
                    </a:cxn>
                    <a:cxn ang="0">
                      <a:pos x="170" y="517"/>
                    </a:cxn>
                    <a:cxn ang="0">
                      <a:pos x="212" y="540"/>
                    </a:cxn>
                    <a:cxn ang="0">
                      <a:pos x="251" y="557"/>
                    </a:cxn>
                    <a:cxn ang="0">
                      <a:pos x="301" y="571"/>
                    </a:cxn>
                    <a:cxn ang="0">
                      <a:pos x="356" y="583"/>
                    </a:cxn>
                    <a:cxn ang="0">
                      <a:pos x="428" y="594"/>
                    </a:cxn>
                    <a:cxn ang="0">
                      <a:pos x="502" y="602"/>
                    </a:cxn>
                    <a:cxn ang="0">
                      <a:pos x="567" y="607"/>
                    </a:cxn>
                    <a:cxn ang="0">
                      <a:pos x="633" y="606"/>
                    </a:cxn>
                    <a:cxn ang="0">
                      <a:pos x="676" y="602"/>
                    </a:cxn>
                    <a:cxn ang="0">
                      <a:pos x="723" y="590"/>
                    </a:cxn>
                    <a:cxn ang="0">
                      <a:pos x="764" y="568"/>
                    </a:cxn>
                    <a:cxn ang="0">
                      <a:pos x="815" y="534"/>
                    </a:cxn>
                    <a:cxn ang="0">
                      <a:pos x="869" y="486"/>
                    </a:cxn>
                    <a:cxn ang="0">
                      <a:pos x="927" y="422"/>
                    </a:cxn>
                    <a:cxn ang="0">
                      <a:pos x="974" y="352"/>
                    </a:cxn>
                    <a:cxn ang="0">
                      <a:pos x="1021" y="279"/>
                    </a:cxn>
                    <a:cxn ang="0">
                      <a:pos x="1077" y="167"/>
                    </a:cxn>
                    <a:cxn ang="0">
                      <a:pos x="1106" y="82"/>
                    </a:cxn>
                    <a:cxn ang="0">
                      <a:pos x="1112" y="0"/>
                    </a:cxn>
                    <a:cxn ang="0">
                      <a:pos x="1083" y="87"/>
                    </a:cxn>
                    <a:cxn ang="0">
                      <a:pos x="1039" y="194"/>
                    </a:cxn>
                    <a:cxn ang="0">
                      <a:pos x="986" y="285"/>
                    </a:cxn>
                    <a:cxn ang="0">
                      <a:pos x="931" y="375"/>
                    </a:cxn>
                    <a:cxn ang="0">
                      <a:pos x="865" y="453"/>
                    </a:cxn>
                    <a:cxn ang="0">
                      <a:pos x="799" y="513"/>
                    </a:cxn>
                    <a:cxn ang="0">
                      <a:pos x="741" y="549"/>
                    </a:cxn>
                    <a:cxn ang="0">
                      <a:pos x="700" y="568"/>
                    </a:cxn>
                    <a:cxn ang="0">
                      <a:pos x="642" y="579"/>
                    </a:cxn>
                    <a:cxn ang="0">
                      <a:pos x="552" y="584"/>
                    </a:cxn>
                    <a:cxn ang="0">
                      <a:pos x="457" y="576"/>
                    </a:cxn>
                    <a:cxn ang="0">
                      <a:pos x="367" y="565"/>
                    </a:cxn>
                    <a:cxn ang="0">
                      <a:pos x="275" y="541"/>
                    </a:cxn>
                    <a:cxn ang="0">
                      <a:pos x="197" y="507"/>
                    </a:cxn>
                    <a:cxn ang="0">
                      <a:pos x="140" y="468"/>
                    </a:cxn>
                    <a:cxn ang="0">
                      <a:pos x="100" y="416"/>
                    </a:cxn>
                    <a:cxn ang="0">
                      <a:pos x="73" y="347"/>
                    </a:cxn>
                    <a:cxn ang="0">
                      <a:pos x="47" y="270"/>
                    </a:cxn>
                    <a:cxn ang="0">
                      <a:pos x="28" y="196"/>
                    </a:cxn>
                    <a:cxn ang="0">
                      <a:pos x="0" y="149"/>
                    </a:cxn>
                  </a:cxnLst>
                  <a:rect l="0" t="0" r="r" b="b"/>
                  <a:pathLst>
                    <a:path w="1112" h="607">
                      <a:moveTo>
                        <a:pt x="0" y="149"/>
                      </a:moveTo>
                      <a:lnTo>
                        <a:pt x="19" y="262"/>
                      </a:lnTo>
                      <a:lnTo>
                        <a:pt x="38" y="333"/>
                      </a:lnTo>
                      <a:lnTo>
                        <a:pt x="55" y="383"/>
                      </a:lnTo>
                      <a:lnTo>
                        <a:pt x="77" y="422"/>
                      </a:lnTo>
                      <a:lnTo>
                        <a:pt x="104" y="464"/>
                      </a:lnTo>
                      <a:lnTo>
                        <a:pt x="131" y="491"/>
                      </a:lnTo>
                      <a:lnTo>
                        <a:pt x="170" y="517"/>
                      </a:lnTo>
                      <a:lnTo>
                        <a:pt x="212" y="540"/>
                      </a:lnTo>
                      <a:lnTo>
                        <a:pt x="251" y="557"/>
                      </a:lnTo>
                      <a:lnTo>
                        <a:pt x="301" y="571"/>
                      </a:lnTo>
                      <a:lnTo>
                        <a:pt x="356" y="583"/>
                      </a:lnTo>
                      <a:lnTo>
                        <a:pt x="428" y="594"/>
                      </a:lnTo>
                      <a:lnTo>
                        <a:pt x="502" y="602"/>
                      </a:lnTo>
                      <a:lnTo>
                        <a:pt x="567" y="607"/>
                      </a:lnTo>
                      <a:lnTo>
                        <a:pt x="633" y="606"/>
                      </a:lnTo>
                      <a:lnTo>
                        <a:pt x="676" y="602"/>
                      </a:lnTo>
                      <a:lnTo>
                        <a:pt x="723" y="590"/>
                      </a:lnTo>
                      <a:lnTo>
                        <a:pt x="764" y="568"/>
                      </a:lnTo>
                      <a:lnTo>
                        <a:pt x="815" y="534"/>
                      </a:lnTo>
                      <a:lnTo>
                        <a:pt x="869" y="486"/>
                      </a:lnTo>
                      <a:lnTo>
                        <a:pt x="927" y="422"/>
                      </a:lnTo>
                      <a:lnTo>
                        <a:pt x="974" y="352"/>
                      </a:lnTo>
                      <a:lnTo>
                        <a:pt x="1021" y="279"/>
                      </a:lnTo>
                      <a:lnTo>
                        <a:pt x="1077" y="167"/>
                      </a:lnTo>
                      <a:lnTo>
                        <a:pt x="1106" y="82"/>
                      </a:lnTo>
                      <a:lnTo>
                        <a:pt x="1112" y="0"/>
                      </a:lnTo>
                      <a:lnTo>
                        <a:pt x="1083" y="87"/>
                      </a:lnTo>
                      <a:lnTo>
                        <a:pt x="1039" y="194"/>
                      </a:lnTo>
                      <a:lnTo>
                        <a:pt x="986" y="285"/>
                      </a:lnTo>
                      <a:lnTo>
                        <a:pt x="931" y="375"/>
                      </a:lnTo>
                      <a:lnTo>
                        <a:pt x="865" y="453"/>
                      </a:lnTo>
                      <a:lnTo>
                        <a:pt x="799" y="513"/>
                      </a:lnTo>
                      <a:lnTo>
                        <a:pt x="741" y="549"/>
                      </a:lnTo>
                      <a:lnTo>
                        <a:pt x="700" y="568"/>
                      </a:lnTo>
                      <a:lnTo>
                        <a:pt x="642" y="579"/>
                      </a:lnTo>
                      <a:lnTo>
                        <a:pt x="552" y="584"/>
                      </a:lnTo>
                      <a:lnTo>
                        <a:pt x="457" y="576"/>
                      </a:lnTo>
                      <a:lnTo>
                        <a:pt x="367" y="565"/>
                      </a:lnTo>
                      <a:lnTo>
                        <a:pt x="275" y="541"/>
                      </a:lnTo>
                      <a:lnTo>
                        <a:pt x="197" y="507"/>
                      </a:lnTo>
                      <a:lnTo>
                        <a:pt x="140" y="468"/>
                      </a:lnTo>
                      <a:lnTo>
                        <a:pt x="100" y="416"/>
                      </a:lnTo>
                      <a:lnTo>
                        <a:pt x="73" y="347"/>
                      </a:lnTo>
                      <a:lnTo>
                        <a:pt x="47" y="270"/>
                      </a:lnTo>
                      <a:lnTo>
                        <a:pt x="28" y="196"/>
                      </a:lnTo>
                      <a:lnTo>
                        <a:pt x="0" y="149"/>
                      </a:lnTo>
                      <a:close/>
                    </a:path>
                  </a:pathLst>
                </a:custGeom>
                <a:solidFill>
                  <a:srgbClr val="000000"/>
                </a:solidFill>
                <a:ln w="9525">
                  <a:noFill/>
                  <a:round/>
                  <a:headEnd/>
                  <a:tailEnd/>
                </a:ln>
              </p:spPr>
              <p:txBody>
                <a:bodyPr/>
                <a:lstStyle/>
                <a:p>
                  <a:endParaRPr lang="en-US"/>
                </a:p>
              </p:txBody>
            </p:sp>
            <p:sp>
              <p:nvSpPr>
                <p:cNvPr id="12314" name="Freeform 26"/>
                <p:cNvSpPr>
                  <a:spLocks/>
                </p:cNvSpPr>
                <p:nvPr/>
              </p:nvSpPr>
              <p:spPr bwMode="auto">
                <a:xfrm>
                  <a:off x="4577" y="1036"/>
                  <a:ext cx="589" cy="507"/>
                </a:xfrm>
                <a:custGeom>
                  <a:avLst/>
                  <a:gdLst/>
                  <a:ahLst/>
                  <a:cxnLst>
                    <a:cxn ang="0">
                      <a:pos x="1079" y="879"/>
                    </a:cxn>
                    <a:cxn ang="0">
                      <a:pos x="1109" y="830"/>
                    </a:cxn>
                    <a:cxn ang="0">
                      <a:pos x="1136" y="756"/>
                    </a:cxn>
                    <a:cxn ang="0">
                      <a:pos x="1163" y="655"/>
                    </a:cxn>
                    <a:cxn ang="0">
                      <a:pos x="1178" y="552"/>
                    </a:cxn>
                    <a:cxn ang="0">
                      <a:pos x="1180" y="440"/>
                    </a:cxn>
                    <a:cxn ang="0">
                      <a:pos x="1164" y="354"/>
                    </a:cxn>
                    <a:cxn ang="0">
                      <a:pos x="1145" y="288"/>
                    </a:cxn>
                    <a:cxn ang="0">
                      <a:pos x="1113" y="230"/>
                    </a:cxn>
                    <a:cxn ang="0">
                      <a:pos x="1062" y="173"/>
                    </a:cxn>
                    <a:cxn ang="0">
                      <a:pos x="1012" y="135"/>
                    </a:cxn>
                    <a:cxn ang="0">
                      <a:pos x="958" y="95"/>
                    </a:cxn>
                    <a:cxn ang="0">
                      <a:pos x="900" y="64"/>
                    </a:cxn>
                    <a:cxn ang="0">
                      <a:pos x="844" y="38"/>
                    </a:cxn>
                    <a:cxn ang="0">
                      <a:pos x="774" y="19"/>
                    </a:cxn>
                    <a:cxn ang="0">
                      <a:pos x="707" y="7"/>
                    </a:cxn>
                    <a:cxn ang="0">
                      <a:pos x="618" y="0"/>
                    </a:cxn>
                    <a:cxn ang="0">
                      <a:pos x="510" y="2"/>
                    </a:cxn>
                    <a:cxn ang="0">
                      <a:pos x="434" y="15"/>
                    </a:cxn>
                    <a:cxn ang="0">
                      <a:pos x="367" y="45"/>
                    </a:cxn>
                    <a:cxn ang="0">
                      <a:pos x="301" y="77"/>
                    </a:cxn>
                    <a:cxn ang="0">
                      <a:pos x="253" y="119"/>
                    </a:cxn>
                    <a:cxn ang="0">
                      <a:pos x="202" y="173"/>
                    </a:cxn>
                    <a:cxn ang="0">
                      <a:pos x="151" y="242"/>
                    </a:cxn>
                    <a:cxn ang="0">
                      <a:pos x="106" y="315"/>
                    </a:cxn>
                    <a:cxn ang="0">
                      <a:pos x="70" y="389"/>
                    </a:cxn>
                    <a:cxn ang="0">
                      <a:pos x="39" y="470"/>
                    </a:cxn>
                    <a:cxn ang="0">
                      <a:pos x="16" y="555"/>
                    </a:cxn>
                    <a:cxn ang="0">
                      <a:pos x="4" y="632"/>
                    </a:cxn>
                    <a:cxn ang="0">
                      <a:pos x="0" y="709"/>
                    </a:cxn>
                    <a:cxn ang="0">
                      <a:pos x="5" y="792"/>
                    </a:cxn>
                    <a:cxn ang="0">
                      <a:pos x="20" y="875"/>
                    </a:cxn>
                    <a:cxn ang="0">
                      <a:pos x="63" y="1013"/>
                    </a:cxn>
                    <a:cxn ang="0">
                      <a:pos x="40" y="841"/>
                    </a:cxn>
                    <a:cxn ang="0">
                      <a:pos x="27" y="725"/>
                    </a:cxn>
                    <a:cxn ang="0">
                      <a:pos x="25" y="645"/>
                    </a:cxn>
                    <a:cxn ang="0">
                      <a:pos x="39" y="560"/>
                    </a:cxn>
                    <a:cxn ang="0">
                      <a:pos x="66" y="471"/>
                    </a:cxn>
                    <a:cxn ang="0">
                      <a:pos x="101" y="378"/>
                    </a:cxn>
                    <a:cxn ang="0">
                      <a:pos x="135" y="313"/>
                    </a:cxn>
                    <a:cxn ang="0">
                      <a:pos x="193" y="231"/>
                    </a:cxn>
                    <a:cxn ang="0">
                      <a:pos x="251" y="158"/>
                    </a:cxn>
                    <a:cxn ang="0">
                      <a:pos x="301" y="112"/>
                    </a:cxn>
                    <a:cxn ang="0">
                      <a:pos x="356" y="79"/>
                    </a:cxn>
                    <a:cxn ang="0">
                      <a:pos x="414" y="52"/>
                    </a:cxn>
                    <a:cxn ang="0">
                      <a:pos x="471" y="33"/>
                    </a:cxn>
                    <a:cxn ang="0">
                      <a:pos x="549" y="27"/>
                    </a:cxn>
                    <a:cxn ang="0">
                      <a:pos x="638" y="29"/>
                    </a:cxn>
                    <a:cxn ang="0">
                      <a:pos x="719" y="37"/>
                    </a:cxn>
                    <a:cxn ang="0">
                      <a:pos x="800" y="52"/>
                    </a:cxn>
                    <a:cxn ang="0">
                      <a:pos x="881" y="85"/>
                    </a:cxn>
                    <a:cxn ang="0">
                      <a:pos x="948" y="119"/>
                    </a:cxn>
                    <a:cxn ang="0">
                      <a:pos x="1016" y="170"/>
                    </a:cxn>
                    <a:cxn ang="0">
                      <a:pos x="1070" y="222"/>
                    </a:cxn>
                    <a:cxn ang="0">
                      <a:pos x="1109" y="276"/>
                    </a:cxn>
                    <a:cxn ang="0">
                      <a:pos x="1132" y="343"/>
                    </a:cxn>
                    <a:cxn ang="0">
                      <a:pos x="1149" y="421"/>
                    </a:cxn>
                    <a:cxn ang="0">
                      <a:pos x="1151" y="502"/>
                    </a:cxn>
                    <a:cxn ang="0">
                      <a:pos x="1145" y="586"/>
                    </a:cxn>
                    <a:cxn ang="0">
                      <a:pos x="1133" y="656"/>
                    </a:cxn>
                    <a:cxn ang="0">
                      <a:pos x="1118" y="752"/>
                    </a:cxn>
                    <a:cxn ang="0">
                      <a:pos x="1095" y="826"/>
                    </a:cxn>
                    <a:cxn ang="0">
                      <a:pos x="1079" y="879"/>
                    </a:cxn>
                  </a:cxnLst>
                  <a:rect l="0" t="0" r="r" b="b"/>
                  <a:pathLst>
                    <a:path w="1180" h="1013">
                      <a:moveTo>
                        <a:pt x="1079" y="879"/>
                      </a:moveTo>
                      <a:lnTo>
                        <a:pt x="1109" y="830"/>
                      </a:lnTo>
                      <a:lnTo>
                        <a:pt x="1136" y="756"/>
                      </a:lnTo>
                      <a:lnTo>
                        <a:pt x="1163" y="655"/>
                      </a:lnTo>
                      <a:lnTo>
                        <a:pt x="1178" y="552"/>
                      </a:lnTo>
                      <a:lnTo>
                        <a:pt x="1180" y="440"/>
                      </a:lnTo>
                      <a:lnTo>
                        <a:pt x="1164" y="354"/>
                      </a:lnTo>
                      <a:lnTo>
                        <a:pt x="1145" y="288"/>
                      </a:lnTo>
                      <a:lnTo>
                        <a:pt x="1113" y="230"/>
                      </a:lnTo>
                      <a:lnTo>
                        <a:pt x="1062" y="173"/>
                      </a:lnTo>
                      <a:lnTo>
                        <a:pt x="1012" y="135"/>
                      </a:lnTo>
                      <a:lnTo>
                        <a:pt x="958" y="95"/>
                      </a:lnTo>
                      <a:lnTo>
                        <a:pt x="900" y="64"/>
                      </a:lnTo>
                      <a:lnTo>
                        <a:pt x="844" y="38"/>
                      </a:lnTo>
                      <a:lnTo>
                        <a:pt x="774" y="19"/>
                      </a:lnTo>
                      <a:lnTo>
                        <a:pt x="707" y="7"/>
                      </a:lnTo>
                      <a:lnTo>
                        <a:pt x="618" y="0"/>
                      </a:lnTo>
                      <a:lnTo>
                        <a:pt x="510" y="2"/>
                      </a:lnTo>
                      <a:lnTo>
                        <a:pt x="434" y="15"/>
                      </a:lnTo>
                      <a:lnTo>
                        <a:pt x="367" y="45"/>
                      </a:lnTo>
                      <a:lnTo>
                        <a:pt x="301" y="77"/>
                      </a:lnTo>
                      <a:lnTo>
                        <a:pt x="253" y="119"/>
                      </a:lnTo>
                      <a:lnTo>
                        <a:pt x="202" y="173"/>
                      </a:lnTo>
                      <a:lnTo>
                        <a:pt x="151" y="242"/>
                      </a:lnTo>
                      <a:lnTo>
                        <a:pt x="106" y="315"/>
                      </a:lnTo>
                      <a:lnTo>
                        <a:pt x="70" y="389"/>
                      </a:lnTo>
                      <a:lnTo>
                        <a:pt x="39" y="470"/>
                      </a:lnTo>
                      <a:lnTo>
                        <a:pt x="16" y="555"/>
                      </a:lnTo>
                      <a:lnTo>
                        <a:pt x="4" y="632"/>
                      </a:lnTo>
                      <a:lnTo>
                        <a:pt x="0" y="709"/>
                      </a:lnTo>
                      <a:lnTo>
                        <a:pt x="5" y="792"/>
                      </a:lnTo>
                      <a:lnTo>
                        <a:pt x="20" y="875"/>
                      </a:lnTo>
                      <a:lnTo>
                        <a:pt x="63" y="1013"/>
                      </a:lnTo>
                      <a:lnTo>
                        <a:pt x="40" y="841"/>
                      </a:lnTo>
                      <a:lnTo>
                        <a:pt x="27" y="725"/>
                      </a:lnTo>
                      <a:lnTo>
                        <a:pt x="25" y="645"/>
                      </a:lnTo>
                      <a:lnTo>
                        <a:pt x="39" y="560"/>
                      </a:lnTo>
                      <a:lnTo>
                        <a:pt x="66" y="471"/>
                      </a:lnTo>
                      <a:lnTo>
                        <a:pt x="101" y="378"/>
                      </a:lnTo>
                      <a:lnTo>
                        <a:pt x="135" y="313"/>
                      </a:lnTo>
                      <a:lnTo>
                        <a:pt x="193" y="231"/>
                      </a:lnTo>
                      <a:lnTo>
                        <a:pt x="251" y="158"/>
                      </a:lnTo>
                      <a:lnTo>
                        <a:pt x="301" y="112"/>
                      </a:lnTo>
                      <a:lnTo>
                        <a:pt x="356" y="79"/>
                      </a:lnTo>
                      <a:lnTo>
                        <a:pt x="414" y="52"/>
                      </a:lnTo>
                      <a:lnTo>
                        <a:pt x="471" y="33"/>
                      </a:lnTo>
                      <a:lnTo>
                        <a:pt x="549" y="27"/>
                      </a:lnTo>
                      <a:lnTo>
                        <a:pt x="638" y="29"/>
                      </a:lnTo>
                      <a:lnTo>
                        <a:pt x="719" y="37"/>
                      </a:lnTo>
                      <a:lnTo>
                        <a:pt x="800" y="52"/>
                      </a:lnTo>
                      <a:lnTo>
                        <a:pt x="881" y="85"/>
                      </a:lnTo>
                      <a:lnTo>
                        <a:pt x="948" y="119"/>
                      </a:lnTo>
                      <a:lnTo>
                        <a:pt x="1016" y="170"/>
                      </a:lnTo>
                      <a:lnTo>
                        <a:pt x="1070" y="222"/>
                      </a:lnTo>
                      <a:lnTo>
                        <a:pt x="1109" y="276"/>
                      </a:lnTo>
                      <a:lnTo>
                        <a:pt x="1132" y="343"/>
                      </a:lnTo>
                      <a:lnTo>
                        <a:pt x="1149" y="421"/>
                      </a:lnTo>
                      <a:lnTo>
                        <a:pt x="1151" y="502"/>
                      </a:lnTo>
                      <a:lnTo>
                        <a:pt x="1145" y="586"/>
                      </a:lnTo>
                      <a:lnTo>
                        <a:pt x="1133" y="656"/>
                      </a:lnTo>
                      <a:lnTo>
                        <a:pt x="1118" y="752"/>
                      </a:lnTo>
                      <a:lnTo>
                        <a:pt x="1095" y="826"/>
                      </a:lnTo>
                      <a:lnTo>
                        <a:pt x="1079" y="879"/>
                      </a:lnTo>
                      <a:close/>
                    </a:path>
                  </a:pathLst>
                </a:custGeom>
                <a:solidFill>
                  <a:srgbClr val="000000"/>
                </a:solidFill>
                <a:ln w="9525">
                  <a:noFill/>
                  <a:round/>
                  <a:headEnd/>
                  <a:tailEnd/>
                </a:ln>
              </p:spPr>
              <p:txBody>
                <a:bodyPr/>
                <a:lstStyle/>
                <a:p>
                  <a:endParaRPr lang="en-US"/>
                </a:p>
              </p:txBody>
            </p:sp>
          </p:grpSp>
          <p:grpSp>
            <p:nvGrpSpPr>
              <p:cNvPr id="6" name="Group 32"/>
              <p:cNvGrpSpPr>
                <a:grpSpLocks/>
              </p:cNvGrpSpPr>
              <p:nvPr/>
            </p:nvGrpSpPr>
            <p:grpSpPr bwMode="auto">
              <a:xfrm>
                <a:off x="4633" y="1165"/>
                <a:ext cx="465" cy="415"/>
                <a:chOff x="4633" y="1165"/>
                <a:chExt cx="465" cy="415"/>
              </a:xfrm>
            </p:grpSpPr>
            <p:sp>
              <p:nvSpPr>
                <p:cNvPr id="12316" name="Freeform 28"/>
                <p:cNvSpPr>
                  <a:spLocks/>
                </p:cNvSpPr>
                <p:nvPr/>
              </p:nvSpPr>
              <p:spPr bwMode="auto">
                <a:xfrm>
                  <a:off x="4633" y="1165"/>
                  <a:ext cx="453" cy="415"/>
                </a:xfrm>
                <a:custGeom>
                  <a:avLst/>
                  <a:gdLst/>
                  <a:ahLst/>
                  <a:cxnLst>
                    <a:cxn ang="0">
                      <a:pos x="856" y="332"/>
                    </a:cxn>
                    <a:cxn ang="0">
                      <a:pos x="802" y="573"/>
                    </a:cxn>
                    <a:cxn ang="0">
                      <a:pos x="737" y="810"/>
                    </a:cxn>
                    <a:cxn ang="0">
                      <a:pos x="730" y="827"/>
                    </a:cxn>
                    <a:cxn ang="0">
                      <a:pos x="717" y="831"/>
                    </a:cxn>
                    <a:cxn ang="0">
                      <a:pos x="643" y="814"/>
                    </a:cxn>
                    <a:cxn ang="0">
                      <a:pos x="493" y="791"/>
                    </a:cxn>
                    <a:cxn ang="0">
                      <a:pos x="486" y="791"/>
                    </a:cxn>
                    <a:cxn ang="0">
                      <a:pos x="274" y="764"/>
                    </a:cxn>
                    <a:cxn ang="0">
                      <a:pos x="122" y="752"/>
                    </a:cxn>
                    <a:cxn ang="0">
                      <a:pos x="23" y="756"/>
                    </a:cxn>
                    <a:cxn ang="0">
                      <a:pos x="3" y="749"/>
                    </a:cxn>
                    <a:cxn ang="0">
                      <a:pos x="0" y="737"/>
                    </a:cxn>
                    <a:cxn ang="0">
                      <a:pos x="48" y="481"/>
                    </a:cxn>
                    <a:cxn ang="0">
                      <a:pos x="115" y="199"/>
                    </a:cxn>
                    <a:cxn ang="0">
                      <a:pos x="162" y="67"/>
                    </a:cxn>
                    <a:cxn ang="0">
                      <a:pos x="191" y="12"/>
                    </a:cxn>
                    <a:cxn ang="0">
                      <a:pos x="207" y="0"/>
                    </a:cxn>
                    <a:cxn ang="0">
                      <a:pos x="226" y="0"/>
                    </a:cxn>
                    <a:cxn ang="0">
                      <a:pos x="278" y="13"/>
                    </a:cxn>
                    <a:cxn ang="0">
                      <a:pos x="319" y="23"/>
                    </a:cxn>
                    <a:cxn ang="0">
                      <a:pos x="482" y="40"/>
                    </a:cxn>
                    <a:cxn ang="0">
                      <a:pos x="566" y="44"/>
                    </a:cxn>
                    <a:cxn ang="0">
                      <a:pos x="524" y="63"/>
                    </a:cxn>
                    <a:cxn ang="0">
                      <a:pos x="450" y="58"/>
                    </a:cxn>
                    <a:cxn ang="0">
                      <a:pos x="373" y="50"/>
                    </a:cxn>
                    <a:cxn ang="0">
                      <a:pos x="303" y="40"/>
                    </a:cxn>
                    <a:cxn ang="0">
                      <a:pos x="226" y="25"/>
                    </a:cxn>
                    <a:cxn ang="0">
                      <a:pos x="211" y="25"/>
                    </a:cxn>
                    <a:cxn ang="0">
                      <a:pos x="185" y="79"/>
                    </a:cxn>
                    <a:cxn ang="0">
                      <a:pos x="142" y="182"/>
                    </a:cxn>
                    <a:cxn ang="0">
                      <a:pos x="122" y="275"/>
                    </a:cxn>
                    <a:cxn ang="0">
                      <a:pos x="88" y="410"/>
                    </a:cxn>
                    <a:cxn ang="0">
                      <a:pos x="61" y="526"/>
                    </a:cxn>
                    <a:cxn ang="0">
                      <a:pos x="42" y="627"/>
                    </a:cxn>
                    <a:cxn ang="0">
                      <a:pos x="27" y="721"/>
                    </a:cxn>
                    <a:cxn ang="0">
                      <a:pos x="27" y="734"/>
                    </a:cxn>
                    <a:cxn ang="0">
                      <a:pos x="142" y="734"/>
                    </a:cxn>
                    <a:cxn ang="0">
                      <a:pos x="269" y="742"/>
                    </a:cxn>
                    <a:cxn ang="0">
                      <a:pos x="397" y="760"/>
                    </a:cxn>
                    <a:cxn ang="0">
                      <a:pos x="531" y="779"/>
                    </a:cxn>
                    <a:cxn ang="0">
                      <a:pos x="713" y="803"/>
                    </a:cxn>
                    <a:cxn ang="0">
                      <a:pos x="753" y="676"/>
                    </a:cxn>
                    <a:cxn ang="0">
                      <a:pos x="802" y="475"/>
                    </a:cxn>
                    <a:cxn ang="0">
                      <a:pos x="826" y="375"/>
                    </a:cxn>
                    <a:cxn ang="0">
                      <a:pos x="860" y="256"/>
                    </a:cxn>
                    <a:cxn ang="0">
                      <a:pos x="906" y="128"/>
                    </a:cxn>
                    <a:cxn ang="0">
                      <a:pos x="876" y="241"/>
                    </a:cxn>
                    <a:cxn ang="0">
                      <a:pos x="856" y="332"/>
                    </a:cxn>
                  </a:cxnLst>
                  <a:rect l="0" t="0" r="r" b="b"/>
                  <a:pathLst>
                    <a:path w="906" h="831">
                      <a:moveTo>
                        <a:pt x="856" y="332"/>
                      </a:moveTo>
                      <a:lnTo>
                        <a:pt x="802" y="573"/>
                      </a:lnTo>
                      <a:lnTo>
                        <a:pt x="737" y="810"/>
                      </a:lnTo>
                      <a:lnTo>
                        <a:pt x="730" y="827"/>
                      </a:lnTo>
                      <a:lnTo>
                        <a:pt x="717" y="831"/>
                      </a:lnTo>
                      <a:lnTo>
                        <a:pt x="643" y="814"/>
                      </a:lnTo>
                      <a:lnTo>
                        <a:pt x="493" y="791"/>
                      </a:lnTo>
                      <a:lnTo>
                        <a:pt x="486" y="791"/>
                      </a:lnTo>
                      <a:lnTo>
                        <a:pt x="274" y="764"/>
                      </a:lnTo>
                      <a:lnTo>
                        <a:pt x="122" y="752"/>
                      </a:lnTo>
                      <a:lnTo>
                        <a:pt x="23" y="756"/>
                      </a:lnTo>
                      <a:lnTo>
                        <a:pt x="3" y="749"/>
                      </a:lnTo>
                      <a:lnTo>
                        <a:pt x="0" y="737"/>
                      </a:lnTo>
                      <a:lnTo>
                        <a:pt x="48" y="481"/>
                      </a:lnTo>
                      <a:lnTo>
                        <a:pt x="115" y="199"/>
                      </a:lnTo>
                      <a:lnTo>
                        <a:pt x="162" y="67"/>
                      </a:lnTo>
                      <a:lnTo>
                        <a:pt x="191" y="12"/>
                      </a:lnTo>
                      <a:lnTo>
                        <a:pt x="207" y="0"/>
                      </a:lnTo>
                      <a:lnTo>
                        <a:pt x="226" y="0"/>
                      </a:lnTo>
                      <a:lnTo>
                        <a:pt x="278" y="13"/>
                      </a:lnTo>
                      <a:lnTo>
                        <a:pt x="319" y="23"/>
                      </a:lnTo>
                      <a:lnTo>
                        <a:pt x="482" y="40"/>
                      </a:lnTo>
                      <a:lnTo>
                        <a:pt x="566" y="44"/>
                      </a:lnTo>
                      <a:lnTo>
                        <a:pt x="524" y="63"/>
                      </a:lnTo>
                      <a:lnTo>
                        <a:pt x="450" y="58"/>
                      </a:lnTo>
                      <a:lnTo>
                        <a:pt x="373" y="50"/>
                      </a:lnTo>
                      <a:lnTo>
                        <a:pt x="303" y="40"/>
                      </a:lnTo>
                      <a:lnTo>
                        <a:pt x="226" y="25"/>
                      </a:lnTo>
                      <a:lnTo>
                        <a:pt x="211" y="25"/>
                      </a:lnTo>
                      <a:lnTo>
                        <a:pt x="185" y="79"/>
                      </a:lnTo>
                      <a:lnTo>
                        <a:pt x="142" y="182"/>
                      </a:lnTo>
                      <a:lnTo>
                        <a:pt x="122" y="275"/>
                      </a:lnTo>
                      <a:lnTo>
                        <a:pt x="88" y="410"/>
                      </a:lnTo>
                      <a:lnTo>
                        <a:pt x="61" y="526"/>
                      </a:lnTo>
                      <a:lnTo>
                        <a:pt x="42" y="627"/>
                      </a:lnTo>
                      <a:lnTo>
                        <a:pt x="27" y="721"/>
                      </a:lnTo>
                      <a:lnTo>
                        <a:pt x="27" y="734"/>
                      </a:lnTo>
                      <a:lnTo>
                        <a:pt x="142" y="734"/>
                      </a:lnTo>
                      <a:lnTo>
                        <a:pt x="269" y="742"/>
                      </a:lnTo>
                      <a:lnTo>
                        <a:pt x="397" y="760"/>
                      </a:lnTo>
                      <a:lnTo>
                        <a:pt x="531" y="779"/>
                      </a:lnTo>
                      <a:lnTo>
                        <a:pt x="713" y="803"/>
                      </a:lnTo>
                      <a:lnTo>
                        <a:pt x="753" y="676"/>
                      </a:lnTo>
                      <a:lnTo>
                        <a:pt x="802" y="475"/>
                      </a:lnTo>
                      <a:lnTo>
                        <a:pt x="826" y="375"/>
                      </a:lnTo>
                      <a:lnTo>
                        <a:pt x="860" y="256"/>
                      </a:lnTo>
                      <a:lnTo>
                        <a:pt x="906" y="128"/>
                      </a:lnTo>
                      <a:lnTo>
                        <a:pt x="876" y="241"/>
                      </a:lnTo>
                      <a:lnTo>
                        <a:pt x="856" y="332"/>
                      </a:lnTo>
                      <a:close/>
                    </a:path>
                  </a:pathLst>
                </a:custGeom>
                <a:solidFill>
                  <a:srgbClr val="000000"/>
                </a:solidFill>
                <a:ln w="9525">
                  <a:noFill/>
                  <a:round/>
                  <a:headEnd/>
                  <a:tailEnd/>
                </a:ln>
              </p:spPr>
              <p:txBody>
                <a:bodyPr/>
                <a:lstStyle/>
                <a:p>
                  <a:endParaRPr lang="en-US"/>
                </a:p>
              </p:txBody>
            </p:sp>
            <p:grpSp>
              <p:nvGrpSpPr>
                <p:cNvPr id="7" name="Group 31"/>
                <p:cNvGrpSpPr>
                  <a:grpSpLocks/>
                </p:cNvGrpSpPr>
                <p:nvPr/>
              </p:nvGrpSpPr>
              <p:grpSpPr bwMode="auto">
                <a:xfrm>
                  <a:off x="4694" y="1187"/>
                  <a:ext cx="404" cy="329"/>
                  <a:chOff x="4694" y="1187"/>
                  <a:chExt cx="404" cy="329"/>
                </a:xfrm>
              </p:grpSpPr>
              <p:sp>
                <p:nvSpPr>
                  <p:cNvPr id="12317" name="Freeform 29"/>
                  <p:cNvSpPr>
                    <a:spLocks/>
                  </p:cNvSpPr>
                  <p:nvPr/>
                </p:nvSpPr>
                <p:spPr bwMode="auto">
                  <a:xfrm>
                    <a:off x="4694" y="1187"/>
                    <a:ext cx="404" cy="329"/>
                  </a:xfrm>
                  <a:custGeom>
                    <a:avLst/>
                    <a:gdLst/>
                    <a:ahLst/>
                    <a:cxnLst>
                      <a:cxn ang="0">
                        <a:pos x="452" y="0"/>
                      </a:cxn>
                      <a:cxn ang="0">
                        <a:pos x="699" y="6"/>
                      </a:cxn>
                      <a:cxn ang="0">
                        <a:pos x="796" y="15"/>
                      </a:cxn>
                      <a:cxn ang="0">
                        <a:pos x="799" y="45"/>
                      </a:cxn>
                      <a:cxn ang="0">
                        <a:pos x="730" y="265"/>
                      </a:cxn>
                      <a:cxn ang="0">
                        <a:pos x="722" y="236"/>
                      </a:cxn>
                      <a:cxn ang="0">
                        <a:pos x="762" y="60"/>
                      </a:cxn>
                      <a:cxn ang="0">
                        <a:pos x="758" y="31"/>
                      </a:cxn>
                      <a:cxn ang="0">
                        <a:pos x="548" y="27"/>
                      </a:cxn>
                      <a:cxn ang="0">
                        <a:pos x="499" y="42"/>
                      </a:cxn>
                      <a:cxn ang="0">
                        <a:pos x="596" y="91"/>
                      </a:cxn>
                      <a:cxn ang="0">
                        <a:pos x="653" y="139"/>
                      </a:cxn>
                      <a:cxn ang="0">
                        <a:pos x="685" y="205"/>
                      </a:cxn>
                      <a:cxn ang="0">
                        <a:pos x="699" y="281"/>
                      </a:cxn>
                      <a:cxn ang="0">
                        <a:pos x="703" y="350"/>
                      </a:cxn>
                      <a:cxn ang="0">
                        <a:pos x="676" y="460"/>
                      </a:cxn>
                      <a:cxn ang="0">
                        <a:pos x="608" y="545"/>
                      </a:cxn>
                      <a:cxn ang="0">
                        <a:pos x="517" y="617"/>
                      </a:cxn>
                      <a:cxn ang="0">
                        <a:pos x="407" y="652"/>
                      </a:cxn>
                      <a:cxn ang="0">
                        <a:pos x="291" y="658"/>
                      </a:cxn>
                      <a:cxn ang="0">
                        <a:pos x="174" y="635"/>
                      </a:cxn>
                      <a:cxn ang="0">
                        <a:pos x="89" y="583"/>
                      </a:cxn>
                      <a:cxn ang="0">
                        <a:pos x="35" y="502"/>
                      </a:cxn>
                      <a:cxn ang="0">
                        <a:pos x="4" y="401"/>
                      </a:cxn>
                      <a:cxn ang="0">
                        <a:pos x="4" y="304"/>
                      </a:cxn>
                      <a:cxn ang="0">
                        <a:pos x="31" y="220"/>
                      </a:cxn>
                      <a:cxn ang="0">
                        <a:pos x="85" y="147"/>
                      </a:cxn>
                      <a:cxn ang="0">
                        <a:pos x="175" y="84"/>
                      </a:cxn>
                      <a:cxn ang="0">
                        <a:pos x="297" y="27"/>
                      </a:cxn>
                      <a:cxn ang="0">
                        <a:pos x="391" y="14"/>
                      </a:cxn>
                      <a:cxn ang="0">
                        <a:pos x="224" y="84"/>
                      </a:cxn>
                      <a:cxn ang="0">
                        <a:pos x="104" y="162"/>
                      </a:cxn>
                      <a:cxn ang="0">
                        <a:pos x="42" y="259"/>
                      </a:cxn>
                      <a:cxn ang="0">
                        <a:pos x="28" y="385"/>
                      </a:cxn>
                      <a:cxn ang="0">
                        <a:pos x="62" y="489"/>
                      </a:cxn>
                      <a:cxn ang="0">
                        <a:pos x="131" y="578"/>
                      </a:cxn>
                      <a:cxn ang="0">
                        <a:pos x="214" y="617"/>
                      </a:cxn>
                      <a:cxn ang="0">
                        <a:pos x="320" y="632"/>
                      </a:cxn>
                      <a:cxn ang="0">
                        <a:pos x="452" y="609"/>
                      </a:cxn>
                      <a:cxn ang="0">
                        <a:pos x="569" y="549"/>
                      </a:cxn>
                      <a:cxn ang="0">
                        <a:pos x="649" y="460"/>
                      </a:cxn>
                      <a:cxn ang="0">
                        <a:pos x="680" y="352"/>
                      </a:cxn>
                      <a:cxn ang="0">
                        <a:pos x="662" y="232"/>
                      </a:cxn>
                      <a:cxn ang="0">
                        <a:pos x="627" y="155"/>
                      </a:cxn>
                      <a:cxn ang="0">
                        <a:pos x="554" y="99"/>
                      </a:cxn>
                      <a:cxn ang="0">
                        <a:pos x="461" y="58"/>
                      </a:cxn>
                      <a:cxn ang="0">
                        <a:pos x="363" y="49"/>
                      </a:cxn>
                      <a:cxn ang="0">
                        <a:pos x="395" y="14"/>
                      </a:cxn>
                    </a:cxnLst>
                    <a:rect l="0" t="0" r="r" b="b"/>
                    <a:pathLst>
                      <a:path w="807" h="658">
                        <a:moveTo>
                          <a:pt x="378" y="0"/>
                        </a:moveTo>
                        <a:lnTo>
                          <a:pt x="452" y="0"/>
                        </a:lnTo>
                        <a:lnTo>
                          <a:pt x="557" y="0"/>
                        </a:lnTo>
                        <a:lnTo>
                          <a:pt x="699" y="6"/>
                        </a:lnTo>
                        <a:lnTo>
                          <a:pt x="778" y="10"/>
                        </a:lnTo>
                        <a:lnTo>
                          <a:pt x="796" y="15"/>
                        </a:lnTo>
                        <a:lnTo>
                          <a:pt x="807" y="23"/>
                        </a:lnTo>
                        <a:lnTo>
                          <a:pt x="799" y="45"/>
                        </a:lnTo>
                        <a:lnTo>
                          <a:pt x="774" y="112"/>
                        </a:lnTo>
                        <a:lnTo>
                          <a:pt x="730" y="265"/>
                        </a:lnTo>
                        <a:lnTo>
                          <a:pt x="703" y="362"/>
                        </a:lnTo>
                        <a:lnTo>
                          <a:pt x="722" y="236"/>
                        </a:lnTo>
                        <a:lnTo>
                          <a:pt x="745" y="130"/>
                        </a:lnTo>
                        <a:lnTo>
                          <a:pt x="762" y="60"/>
                        </a:lnTo>
                        <a:lnTo>
                          <a:pt x="769" y="39"/>
                        </a:lnTo>
                        <a:lnTo>
                          <a:pt x="758" y="31"/>
                        </a:lnTo>
                        <a:lnTo>
                          <a:pt x="672" y="30"/>
                        </a:lnTo>
                        <a:lnTo>
                          <a:pt x="548" y="27"/>
                        </a:lnTo>
                        <a:lnTo>
                          <a:pt x="444" y="27"/>
                        </a:lnTo>
                        <a:lnTo>
                          <a:pt x="499" y="42"/>
                        </a:lnTo>
                        <a:lnTo>
                          <a:pt x="554" y="66"/>
                        </a:lnTo>
                        <a:lnTo>
                          <a:pt x="596" y="91"/>
                        </a:lnTo>
                        <a:lnTo>
                          <a:pt x="626" y="115"/>
                        </a:lnTo>
                        <a:lnTo>
                          <a:pt x="653" y="139"/>
                        </a:lnTo>
                        <a:lnTo>
                          <a:pt x="669" y="176"/>
                        </a:lnTo>
                        <a:lnTo>
                          <a:pt x="685" y="205"/>
                        </a:lnTo>
                        <a:lnTo>
                          <a:pt x="695" y="243"/>
                        </a:lnTo>
                        <a:lnTo>
                          <a:pt x="699" y="281"/>
                        </a:lnTo>
                        <a:lnTo>
                          <a:pt x="700" y="313"/>
                        </a:lnTo>
                        <a:lnTo>
                          <a:pt x="703" y="350"/>
                        </a:lnTo>
                        <a:lnTo>
                          <a:pt x="693" y="402"/>
                        </a:lnTo>
                        <a:lnTo>
                          <a:pt x="676" y="460"/>
                        </a:lnTo>
                        <a:lnTo>
                          <a:pt x="650" y="498"/>
                        </a:lnTo>
                        <a:lnTo>
                          <a:pt x="608" y="545"/>
                        </a:lnTo>
                        <a:lnTo>
                          <a:pt x="565" y="580"/>
                        </a:lnTo>
                        <a:lnTo>
                          <a:pt x="517" y="617"/>
                        </a:lnTo>
                        <a:lnTo>
                          <a:pt x="467" y="635"/>
                        </a:lnTo>
                        <a:lnTo>
                          <a:pt x="407" y="652"/>
                        </a:lnTo>
                        <a:lnTo>
                          <a:pt x="353" y="658"/>
                        </a:lnTo>
                        <a:lnTo>
                          <a:pt x="291" y="658"/>
                        </a:lnTo>
                        <a:lnTo>
                          <a:pt x="233" y="650"/>
                        </a:lnTo>
                        <a:lnTo>
                          <a:pt x="174" y="635"/>
                        </a:lnTo>
                        <a:lnTo>
                          <a:pt x="135" y="617"/>
                        </a:lnTo>
                        <a:lnTo>
                          <a:pt x="89" y="583"/>
                        </a:lnTo>
                        <a:lnTo>
                          <a:pt x="59" y="541"/>
                        </a:lnTo>
                        <a:lnTo>
                          <a:pt x="35" y="502"/>
                        </a:lnTo>
                        <a:lnTo>
                          <a:pt x="17" y="456"/>
                        </a:lnTo>
                        <a:lnTo>
                          <a:pt x="4" y="401"/>
                        </a:lnTo>
                        <a:lnTo>
                          <a:pt x="0" y="352"/>
                        </a:lnTo>
                        <a:lnTo>
                          <a:pt x="4" y="304"/>
                        </a:lnTo>
                        <a:lnTo>
                          <a:pt x="11" y="258"/>
                        </a:lnTo>
                        <a:lnTo>
                          <a:pt x="31" y="220"/>
                        </a:lnTo>
                        <a:lnTo>
                          <a:pt x="51" y="188"/>
                        </a:lnTo>
                        <a:lnTo>
                          <a:pt x="85" y="147"/>
                        </a:lnTo>
                        <a:lnTo>
                          <a:pt x="129" y="116"/>
                        </a:lnTo>
                        <a:lnTo>
                          <a:pt x="175" y="84"/>
                        </a:lnTo>
                        <a:lnTo>
                          <a:pt x="243" y="50"/>
                        </a:lnTo>
                        <a:lnTo>
                          <a:pt x="297" y="27"/>
                        </a:lnTo>
                        <a:lnTo>
                          <a:pt x="349" y="12"/>
                        </a:lnTo>
                        <a:lnTo>
                          <a:pt x="391" y="14"/>
                        </a:lnTo>
                        <a:lnTo>
                          <a:pt x="317" y="46"/>
                        </a:lnTo>
                        <a:lnTo>
                          <a:pt x="224" y="84"/>
                        </a:lnTo>
                        <a:lnTo>
                          <a:pt x="158" y="124"/>
                        </a:lnTo>
                        <a:lnTo>
                          <a:pt x="104" y="162"/>
                        </a:lnTo>
                        <a:lnTo>
                          <a:pt x="63" y="215"/>
                        </a:lnTo>
                        <a:lnTo>
                          <a:pt x="42" y="259"/>
                        </a:lnTo>
                        <a:lnTo>
                          <a:pt x="28" y="325"/>
                        </a:lnTo>
                        <a:lnTo>
                          <a:pt x="28" y="385"/>
                        </a:lnTo>
                        <a:lnTo>
                          <a:pt x="42" y="435"/>
                        </a:lnTo>
                        <a:lnTo>
                          <a:pt x="62" y="489"/>
                        </a:lnTo>
                        <a:lnTo>
                          <a:pt x="93" y="541"/>
                        </a:lnTo>
                        <a:lnTo>
                          <a:pt x="131" y="578"/>
                        </a:lnTo>
                        <a:lnTo>
                          <a:pt x="167" y="600"/>
                        </a:lnTo>
                        <a:lnTo>
                          <a:pt x="214" y="617"/>
                        </a:lnTo>
                        <a:lnTo>
                          <a:pt x="266" y="629"/>
                        </a:lnTo>
                        <a:lnTo>
                          <a:pt x="320" y="632"/>
                        </a:lnTo>
                        <a:lnTo>
                          <a:pt x="386" y="625"/>
                        </a:lnTo>
                        <a:lnTo>
                          <a:pt x="452" y="609"/>
                        </a:lnTo>
                        <a:lnTo>
                          <a:pt x="510" y="587"/>
                        </a:lnTo>
                        <a:lnTo>
                          <a:pt x="569" y="549"/>
                        </a:lnTo>
                        <a:lnTo>
                          <a:pt x="606" y="510"/>
                        </a:lnTo>
                        <a:lnTo>
                          <a:pt x="649" y="460"/>
                        </a:lnTo>
                        <a:lnTo>
                          <a:pt x="672" y="402"/>
                        </a:lnTo>
                        <a:lnTo>
                          <a:pt x="680" y="352"/>
                        </a:lnTo>
                        <a:lnTo>
                          <a:pt x="673" y="292"/>
                        </a:lnTo>
                        <a:lnTo>
                          <a:pt x="662" y="232"/>
                        </a:lnTo>
                        <a:lnTo>
                          <a:pt x="649" y="192"/>
                        </a:lnTo>
                        <a:lnTo>
                          <a:pt x="627" y="155"/>
                        </a:lnTo>
                        <a:lnTo>
                          <a:pt x="595" y="124"/>
                        </a:lnTo>
                        <a:lnTo>
                          <a:pt x="554" y="99"/>
                        </a:lnTo>
                        <a:lnTo>
                          <a:pt x="507" y="73"/>
                        </a:lnTo>
                        <a:lnTo>
                          <a:pt x="461" y="58"/>
                        </a:lnTo>
                        <a:lnTo>
                          <a:pt x="409" y="49"/>
                        </a:lnTo>
                        <a:lnTo>
                          <a:pt x="363" y="49"/>
                        </a:lnTo>
                        <a:lnTo>
                          <a:pt x="320" y="49"/>
                        </a:lnTo>
                        <a:lnTo>
                          <a:pt x="395" y="14"/>
                        </a:lnTo>
                        <a:lnTo>
                          <a:pt x="378" y="0"/>
                        </a:lnTo>
                        <a:close/>
                      </a:path>
                    </a:pathLst>
                  </a:custGeom>
                  <a:solidFill>
                    <a:srgbClr val="000000"/>
                  </a:solidFill>
                  <a:ln w="9525">
                    <a:noFill/>
                    <a:round/>
                    <a:headEnd/>
                    <a:tailEnd/>
                  </a:ln>
                </p:spPr>
                <p:txBody>
                  <a:bodyPr/>
                  <a:lstStyle/>
                  <a:p>
                    <a:endParaRPr lang="en-US"/>
                  </a:p>
                </p:txBody>
              </p:sp>
              <p:sp>
                <p:nvSpPr>
                  <p:cNvPr id="12318" name="Freeform 30"/>
                  <p:cNvSpPr>
                    <a:spLocks/>
                  </p:cNvSpPr>
                  <p:nvPr/>
                </p:nvSpPr>
                <p:spPr bwMode="auto">
                  <a:xfrm>
                    <a:off x="4830" y="1188"/>
                    <a:ext cx="66" cy="29"/>
                  </a:xfrm>
                  <a:custGeom>
                    <a:avLst/>
                    <a:gdLst/>
                    <a:ahLst/>
                    <a:cxnLst>
                      <a:cxn ang="0">
                        <a:pos x="81" y="3"/>
                      </a:cxn>
                      <a:cxn ang="0">
                        <a:pos x="0" y="57"/>
                      </a:cxn>
                      <a:cxn ang="0">
                        <a:pos x="89" y="39"/>
                      </a:cxn>
                      <a:cxn ang="0">
                        <a:pos x="133" y="42"/>
                      </a:cxn>
                      <a:cxn ang="0">
                        <a:pos x="128" y="36"/>
                      </a:cxn>
                      <a:cxn ang="0">
                        <a:pos x="124" y="0"/>
                      </a:cxn>
                      <a:cxn ang="0">
                        <a:pos x="81" y="3"/>
                      </a:cxn>
                    </a:cxnLst>
                    <a:rect l="0" t="0" r="r" b="b"/>
                    <a:pathLst>
                      <a:path w="133" h="57">
                        <a:moveTo>
                          <a:pt x="81" y="3"/>
                        </a:moveTo>
                        <a:lnTo>
                          <a:pt x="0" y="57"/>
                        </a:lnTo>
                        <a:lnTo>
                          <a:pt x="89" y="39"/>
                        </a:lnTo>
                        <a:lnTo>
                          <a:pt x="133" y="42"/>
                        </a:lnTo>
                        <a:lnTo>
                          <a:pt x="128" y="36"/>
                        </a:lnTo>
                        <a:lnTo>
                          <a:pt x="124" y="0"/>
                        </a:lnTo>
                        <a:lnTo>
                          <a:pt x="81" y="3"/>
                        </a:lnTo>
                        <a:close/>
                      </a:path>
                    </a:pathLst>
                  </a:custGeom>
                  <a:solidFill>
                    <a:srgbClr val="000000"/>
                  </a:solidFill>
                  <a:ln w="9525">
                    <a:noFill/>
                    <a:round/>
                    <a:headEnd/>
                    <a:tailEnd/>
                  </a:ln>
                </p:spPr>
                <p:txBody>
                  <a:bodyPr/>
                  <a:lstStyle/>
                  <a:p>
                    <a:endParaRPr lang="en-US"/>
                  </a:p>
                </p:txBody>
              </p:sp>
            </p:grpSp>
          </p:grpSp>
          <p:sp>
            <p:nvSpPr>
              <p:cNvPr id="12321" name="Freeform 33"/>
              <p:cNvSpPr>
                <a:spLocks/>
              </p:cNvSpPr>
              <p:nvPr/>
            </p:nvSpPr>
            <p:spPr bwMode="auto">
              <a:xfrm>
                <a:off x="4702" y="1202"/>
                <a:ext cx="338" cy="310"/>
              </a:xfrm>
              <a:custGeom>
                <a:avLst/>
                <a:gdLst/>
                <a:ahLst/>
                <a:cxnLst>
                  <a:cxn ang="0">
                    <a:pos x="141" y="84"/>
                  </a:cxn>
                  <a:cxn ang="0">
                    <a:pos x="205" y="46"/>
                  </a:cxn>
                  <a:cxn ang="0">
                    <a:pos x="298" y="8"/>
                  </a:cxn>
                  <a:cxn ang="0">
                    <a:pos x="375" y="0"/>
                  </a:cxn>
                  <a:cxn ang="0">
                    <a:pos x="452" y="11"/>
                  </a:cxn>
                  <a:cxn ang="0">
                    <a:pos x="518" y="41"/>
                  </a:cxn>
                  <a:cxn ang="0">
                    <a:pos x="587" y="80"/>
                  </a:cxn>
                  <a:cxn ang="0">
                    <a:pos x="634" y="126"/>
                  </a:cxn>
                  <a:cxn ang="0">
                    <a:pos x="658" y="192"/>
                  </a:cxn>
                  <a:cxn ang="0">
                    <a:pos x="674" y="259"/>
                  </a:cxn>
                  <a:cxn ang="0">
                    <a:pos x="676" y="332"/>
                  </a:cxn>
                  <a:cxn ang="0">
                    <a:pos x="653" y="416"/>
                  </a:cxn>
                  <a:cxn ang="0">
                    <a:pos x="603" y="485"/>
                  </a:cxn>
                  <a:cxn ang="0">
                    <a:pos x="537" y="543"/>
                  </a:cxn>
                  <a:cxn ang="0">
                    <a:pos x="472" y="586"/>
                  </a:cxn>
                  <a:cxn ang="0">
                    <a:pos x="356" y="619"/>
                  </a:cxn>
                  <a:cxn ang="0">
                    <a:pos x="248" y="613"/>
                  </a:cxn>
                  <a:cxn ang="0">
                    <a:pos x="164" y="590"/>
                  </a:cxn>
                  <a:cxn ang="0">
                    <a:pos x="106" y="559"/>
                  </a:cxn>
                  <a:cxn ang="0">
                    <a:pos x="66" y="510"/>
                  </a:cxn>
                  <a:cxn ang="0">
                    <a:pos x="29" y="443"/>
                  </a:cxn>
                  <a:cxn ang="0">
                    <a:pos x="5" y="379"/>
                  </a:cxn>
                  <a:cxn ang="0">
                    <a:pos x="0" y="301"/>
                  </a:cxn>
                  <a:cxn ang="0">
                    <a:pos x="12" y="228"/>
                  </a:cxn>
                  <a:cxn ang="0">
                    <a:pos x="47" y="166"/>
                  </a:cxn>
                  <a:cxn ang="0">
                    <a:pos x="108" y="104"/>
                  </a:cxn>
                  <a:cxn ang="0">
                    <a:pos x="141" y="84"/>
                  </a:cxn>
                </a:cxnLst>
                <a:rect l="0" t="0" r="r" b="b"/>
                <a:pathLst>
                  <a:path w="676" h="619">
                    <a:moveTo>
                      <a:pt x="141" y="84"/>
                    </a:moveTo>
                    <a:lnTo>
                      <a:pt x="205" y="46"/>
                    </a:lnTo>
                    <a:lnTo>
                      <a:pt x="298" y="8"/>
                    </a:lnTo>
                    <a:lnTo>
                      <a:pt x="375" y="0"/>
                    </a:lnTo>
                    <a:lnTo>
                      <a:pt x="452" y="11"/>
                    </a:lnTo>
                    <a:lnTo>
                      <a:pt x="518" y="41"/>
                    </a:lnTo>
                    <a:lnTo>
                      <a:pt x="587" y="80"/>
                    </a:lnTo>
                    <a:lnTo>
                      <a:pt x="634" y="126"/>
                    </a:lnTo>
                    <a:lnTo>
                      <a:pt x="658" y="192"/>
                    </a:lnTo>
                    <a:lnTo>
                      <a:pt x="674" y="259"/>
                    </a:lnTo>
                    <a:lnTo>
                      <a:pt x="676" y="332"/>
                    </a:lnTo>
                    <a:lnTo>
                      <a:pt x="653" y="416"/>
                    </a:lnTo>
                    <a:lnTo>
                      <a:pt x="603" y="485"/>
                    </a:lnTo>
                    <a:lnTo>
                      <a:pt x="537" y="543"/>
                    </a:lnTo>
                    <a:lnTo>
                      <a:pt x="472" y="586"/>
                    </a:lnTo>
                    <a:lnTo>
                      <a:pt x="356" y="619"/>
                    </a:lnTo>
                    <a:lnTo>
                      <a:pt x="248" y="613"/>
                    </a:lnTo>
                    <a:lnTo>
                      <a:pt x="164" y="590"/>
                    </a:lnTo>
                    <a:lnTo>
                      <a:pt x="106" y="559"/>
                    </a:lnTo>
                    <a:lnTo>
                      <a:pt x="66" y="510"/>
                    </a:lnTo>
                    <a:lnTo>
                      <a:pt x="29" y="443"/>
                    </a:lnTo>
                    <a:lnTo>
                      <a:pt x="5" y="379"/>
                    </a:lnTo>
                    <a:lnTo>
                      <a:pt x="0" y="301"/>
                    </a:lnTo>
                    <a:lnTo>
                      <a:pt x="12" y="228"/>
                    </a:lnTo>
                    <a:lnTo>
                      <a:pt x="47" y="166"/>
                    </a:lnTo>
                    <a:lnTo>
                      <a:pt x="108" y="104"/>
                    </a:lnTo>
                    <a:lnTo>
                      <a:pt x="141" y="84"/>
                    </a:lnTo>
                    <a:close/>
                  </a:path>
                </a:pathLst>
              </a:custGeom>
              <a:solidFill>
                <a:srgbClr val="0000FF"/>
              </a:solidFill>
              <a:ln w="9525">
                <a:noFill/>
                <a:round/>
                <a:headEnd/>
                <a:tailEnd/>
              </a:ln>
            </p:spPr>
            <p:txBody>
              <a:bodyPr/>
              <a:lstStyle/>
              <a:p>
                <a:endParaRPr lang="en-US"/>
              </a:p>
            </p:txBody>
          </p:sp>
          <p:sp>
            <p:nvSpPr>
              <p:cNvPr id="12322" name="Freeform 34"/>
              <p:cNvSpPr>
                <a:spLocks/>
              </p:cNvSpPr>
              <p:nvPr/>
            </p:nvSpPr>
            <p:spPr bwMode="auto">
              <a:xfrm>
                <a:off x="4772" y="1262"/>
                <a:ext cx="185" cy="179"/>
              </a:xfrm>
              <a:custGeom>
                <a:avLst/>
                <a:gdLst/>
                <a:ahLst/>
                <a:cxnLst>
                  <a:cxn ang="0">
                    <a:pos x="39" y="76"/>
                  </a:cxn>
                  <a:cxn ang="0">
                    <a:pos x="81" y="34"/>
                  </a:cxn>
                  <a:cxn ang="0">
                    <a:pos x="129" y="10"/>
                  </a:cxn>
                  <a:cxn ang="0">
                    <a:pos x="197" y="0"/>
                  </a:cxn>
                  <a:cxn ang="0">
                    <a:pos x="275" y="4"/>
                  </a:cxn>
                  <a:cxn ang="0">
                    <a:pos x="333" y="34"/>
                  </a:cxn>
                  <a:cxn ang="0">
                    <a:pos x="356" y="68"/>
                  </a:cxn>
                  <a:cxn ang="0">
                    <a:pos x="371" y="168"/>
                  </a:cxn>
                  <a:cxn ang="0">
                    <a:pos x="361" y="243"/>
                  </a:cxn>
                  <a:cxn ang="0">
                    <a:pos x="325" y="301"/>
                  </a:cxn>
                  <a:cxn ang="0">
                    <a:pos x="275" y="335"/>
                  </a:cxn>
                  <a:cxn ang="0">
                    <a:pos x="206" y="358"/>
                  </a:cxn>
                  <a:cxn ang="0">
                    <a:pos x="132" y="358"/>
                  </a:cxn>
                  <a:cxn ang="0">
                    <a:pos x="66" y="336"/>
                  </a:cxn>
                  <a:cxn ang="0">
                    <a:pos x="27" y="300"/>
                  </a:cxn>
                  <a:cxn ang="0">
                    <a:pos x="8" y="242"/>
                  </a:cxn>
                  <a:cxn ang="0">
                    <a:pos x="0" y="174"/>
                  </a:cxn>
                  <a:cxn ang="0">
                    <a:pos x="16" y="110"/>
                  </a:cxn>
                  <a:cxn ang="0">
                    <a:pos x="39" y="76"/>
                  </a:cxn>
                </a:cxnLst>
                <a:rect l="0" t="0" r="r" b="b"/>
                <a:pathLst>
                  <a:path w="371" h="358">
                    <a:moveTo>
                      <a:pt x="39" y="76"/>
                    </a:moveTo>
                    <a:lnTo>
                      <a:pt x="81" y="34"/>
                    </a:lnTo>
                    <a:lnTo>
                      <a:pt x="129" y="10"/>
                    </a:lnTo>
                    <a:lnTo>
                      <a:pt x="197" y="0"/>
                    </a:lnTo>
                    <a:lnTo>
                      <a:pt x="275" y="4"/>
                    </a:lnTo>
                    <a:lnTo>
                      <a:pt x="333" y="34"/>
                    </a:lnTo>
                    <a:lnTo>
                      <a:pt x="356" y="68"/>
                    </a:lnTo>
                    <a:lnTo>
                      <a:pt x="371" y="168"/>
                    </a:lnTo>
                    <a:lnTo>
                      <a:pt x="361" y="243"/>
                    </a:lnTo>
                    <a:lnTo>
                      <a:pt x="325" y="301"/>
                    </a:lnTo>
                    <a:lnTo>
                      <a:pt x="275" y="335"/>
                    </a:lnTo>
                    <a:lnTo>
                      <a:pt x="206" y="358"/>
                    </a:lnTo>
                    <a:lnTo>
                      <a:pt x="132" y="358"/>
                    </a:lnTo>
                    <a:lnTo>
                      <a:pt x="66" y="336"/>
                    </a:lnTo>
                    <a:lnTo>
                      <a:pt x="27" y="300"/>
                    </a:lnTo>
                    <a:lnTo>
                      <a:pt x="8" y="242"/>
                    </a:lnTo>
                    <a:lnTo>
                      <a:pt x="0" y="174"/>
                    </a:lnTo>
                    <a:lnTo>
                      <a:pt x="16" y="110"/>
                    </a:lnTo>
                    <a:lnTo>
                      <a:pt x="39" y="76"/>
                    </a:lnTo>
                    <a:close/>
                  </a:path>
                </a:pathLst>
              </a:custGeom>
              <a:solidFill>
                <a:srgbClr val="FF0033"/>
              </a:solidFill>
              <a:ln w="9525">
                <a:noFill/>
                <a:round/>
                <a:headEnd/>
                <a:tailEnd/>
              </a:ln>
            </p:spPr>
            <p:txBody>
              <a:bodyPr/>
              <a:lstStyle/>
              <a:p>
                <a:endParaRPr lang="en-US"/>
              </a:p>
            </p:txBody>
          </p:sp>
          <p:grpSp>
            <p:nvGrpSpPr>
              <p:cNvPr id="8" name="Group 37"/>
              <p:cNvGrpSpPr>
                <a:grpSpLocks/>
              </p:cNvGrpSpPr>
              <p:nvPr/>
            </p:nvGrpSpPr>
            <p:grpSpPr bwMode="auto">
              <a:xfrm>
                <a:off x="4767" y="1257"/>
                <a:ext cx="198" cy="189"/>
                <a:chOff x="4767" y="1257"/>
                <a:chExt cx="198" cy="189"/>
              </a:xfrm>
            </p:grpSpPr>
            <p:sp>
              <p:nvSpPr>
                <p:cNvPr id="12323" name="Freeform 35"/>
                <p:cNvSpPr>
                  <a:spLocks/>
                </p:cNvSpPr>
                <p:nvPr/>
              </p:nvSpPr>
              <p:spPr bwMode="auto">
                <a:xfrm>
                  <a:off x="4783" y="1257"/>
                  <a:ext cx="182" cy="189"/>
                </a:xfrm>
                <a:custGeom>
                  <a:avLst/>
                  <a:gdLst/>
                  <a:ahLst/>
                  <a:cxnLst>
                    <a:cxn ang="0">
                      <a:pos x="85" y="22"/>
                    </a:cxn>
                    <a:cxn ang="0">
                      <a:pos x="127" y="6"/>
                    </a:cxn>
                    <a:cxn ang="0">
                      <a:pos x="181" y="0"/>
                    </a:cxn>
                    <a:cxn ang="0">
                      <a:pos x="233" y="3"/>
                    </a:cxn>
                    <a:cxn ang="0">
                      <a:pos x="282" y="12"/>
                    </a:cxn>
                    <a:cxn ang="0">
                      <a:pos x="314" y="34"/>
                    </a:cxn>
                    <a:cxn ang="0">
                      <a:pos x="337" y="61"/>
                    </a:cxn>
                    <a:cxn ang="0">
                      <a:pos x="351" y="101"/>
                    </a:cxn>
                    <a:cxn ang="0">
                      <a:pos x="360" y="143"/>
                    </a:cxn>
                    <a:cxn ang="0">
                      <a:pos x="363" y="192"/>
                    </a:cxn>
                    <a:cxn ang="0">
                      <a:pos x="359" y="227"/>
                    </a:cxn>
                    <a:cxn ang="0">
                      <a:pos x="347" y="265"/>
                    </a:cxn>
                    <a:cxn ang="0">
                      <a:pos x="325" y="298"/>
                    </a:cxn>
                    <a:cxn ang="0">
                      <a:pos x="302" y="327"/>
                    </a:cxn>
                    <a:cxn ang="0">
                      <a:pos x="274" y="350"/>
                    </a:cxn>
                    <a:cxn ang="0">
                      <a:pos x="235" y="367"/>
                    </a:cxn>
                    <a:cxn ang="0">
                      <a:pos x="193" y="377"/>
                    </a:cxn>
                    <a:cxn ang="0">
                      <a:pos x="139" y="379"/>
                    </a:cxn>
                    <a:cxn ang="0">
                      <a:pos x="92" y="375"/>
                    </a:cxn>
                    <a:cxn ang="0">
                      <a:pos x="57" y="359"/>
                    </a:cxn>
                    <a:cxn ang="0">
                      <a:pos x="19" y="336"/>
                    </a:cxn>
                    <a:cxn ang="0">
                      <a:pos x="0" y="309"/>
                    </a:cxn>
                    <a:cxn ang="0">
                      <a:pos x="61" y="343"/>
                    </a:cxn>
                    <a:cxn ang="0">
                      <a:pos x="127" y="359"/>
                    </a:cxn>
                    <a:cxn ang="0">
                      <a:pos x="179" y="356"/>
                    </a:cxn>
                    <a:cxn ang="0">
                      <a:pos x="227" y="343"/>
                    </a:cxn>
                    <a:cxn ang="0">
                      <a:pos x="266" y="325"/>
                    </a:cxn>
                    <a:cxn ang="0">
                      <a:pos x="298" y="294"/>
                    </a:cxn>
                    <a:cxn ang="0">
                      <a:pos x="324" y="258"/>
                    </a:cxn>
                    <a:cxn ang="0">
                      <a:pos x="333" y="213"/>
                    </a:cxn>
                    <a:cxn ang="0">
                      <a:pos x="336" y="162"/>
                    </a:cxn>
                    <a:cxn ang="0">
                      <a:pos x="328" y="112"/>
                    </a:cxn>
                    <a:cxn ang="0">
                      <a:pos x="314" y="70"/>
                    </a:cxn>
                    <a:cxn ang="0">
                      <a:pos x="282" y="41"/>
                    </a:cxn>
                    <a:cxn ang="0">
                      <a:pos x="231" y="23"/>
                    </a:cxn>
                    <a:cxn ang="0">
                      <a:pos x="181" y="22"/>
                    </a:cxn>
                    <a:cxn ang="0">
                      <a:pos x="119" y="27"/>
                    </a:cxn>
                    <a:cxn ang="0">
                      <a:pos x="61" y="45"/>
                    </a:cxn>
                    <a:cxn ang="0">
                      <a:pos x="85" y="22"/>
                    </a:cxn>
                  </a:cxnLst>
                  <a:rect l="0" t="0" r="r" b="b"/>
                  <a:pathLst>
                    <a:path w="363" h="379">
                      <a:moveTo>
                        <a:pt x="85" y="22"/>
                      </a:moveTo>
                      <a:lnTo>
                        <a:pt x="127" y="6"/>
                      </a:lnTo>
                      <a:lnTo>
                        <a:pt x="181" y="0"/>
                      </a:lnTo>
                      <a:lnTo>
                        <a:pt x="233" y="3"/>
                      </a:lnTo>
                      <a:lnTo>
                        <a:pt x="282" y="12"/>
                      </a:lnTo>
                      <a:lnTo>
                        <a:pt x="314" y="34"/>
                      </a:lnTo>
                      <a:lnTo>
                        <a:pt x="337" y="61"/>
                      </a:lnTo>
                      <a:lnTo>
                        <a:pt x="351" y="101"/>
                      </a:lnTo>
                      <a:lnTo>
                        <a:pt x="360" y="143"/>
                      </a:lnTo>
                      <a:lnTo>
                        <a:pt x="363" y="192"/>
                      </a:lnTo>
                      <a:lnTo>
                        <a:pt x="359" y="227"/>
                      </a:lnTo>
                      <a:lnTo>
                        <a:pt x="347" y="265"/>
                      </a:lnTo>
                      <a:lnTo>
                        <a:pt x="325" y="298"/>
                      </a:lnTo>
                      <a:lnTo>
                        <a:pt x="302" y="327"/>
                      </a:lnTo>
                      <a:lnTo>
                        <a:pt x="274" y="350"/>
                      </a:lnTo>
                      <a:lnTo>
                        <a:pt x="235" y="367"/>
                      </a:lnTo>
                      <a:lnTo>
                        <a:pt x="193" y="377"/>
                      </a:lnTo>
                      <a:lnTo>
                        <a:pt x="139" y="379"/>
                      </a:lnTo>
                      <a:lnTo>
                        <a:pt x="92" y="375"/>
                      </a:lnTo>
                      <a:lnTo>
                        <a:pt x="57" y="359"/>
                      </a:lnTo>
                      <a:lnTo>
                        <a:pt x="19" y="336"/>
                      </a:lnTo>
                      <a:lnTo>
                        <a:pt x="0" y="309"/>
                      </a:lnTo>
                      <a:lnTo>
                        <a:pt x="61" y="343"/>
                      </a:lnTo>
                      <a:lnTo>
                        <a:pt x="127" y="359"/>
                      </a:lnTo>
                      <a:lnTo>
                        <a:pt x="179" y="356"/>
                      </a:lnTo>
                      <a:lnTo>
                        <a:pt x="227" y="343"/>
                      </a:lnTo>
                      <a:lnTo>
                        <a:pt x="266" y="325"/>
                      </a:lnTo>
                      <a:lnTo>
                        <a:pt x="298" y="294"/>
                      </a:lnTo>
                      <a:lnTo>
                        <a:pt x="324" y="258"/>
                      </a:lnTo>
                      <a:lnTo>
                        <a:pt x="333" y="213"/>
                      </a:lnTo>
                      <a:lnTo>
                        <a:pt x="336" y="162"/>
                      </a:lnTo>
                      <a:lnTo>
                        <a:pt x="328" y="112"/>
                      </a:lnTo>
                      <a:lnTo>
                        <a:pt x="314" y="70"/>
                      </a:lnTo>
                      <a:lnTo>
                        <a:pt x="282" y="41"/>
                      </a:lnTo>
                      <a:lnTo>
                        <a:pt x="231" y="23"/>
                      </a:lnTo>
                      <a:lnTo>
                        <a:pt x="181" y="22"/>
                      </a:lnTo>
                      <a:lnTo>
                        <a:pt x="119" y="27"/>
                      </a:lnTo>
                      <a:lnTo>
                        <a:pt x="61" y="45"/>
                      </a:lnTo>
                      <a:lnTo>
                        <a:pt x="85" y="22"/>
                      </a:lnTo>
                      <a:close/>
                    </a:path>
                  </a:pathLst>
                </a:custGeom>
                <a:solidFill>
                  <a:srgbClr val="000000"/>
                </a:solidFill>
                <a:ln w="9525">
                  <a:noFill/>
                  <a:round/>
                  <a:headEnd/>
                  <a:tailEnd/>
                </a:ln>
              </p:spPr>
              <p:txBody>
                <a:bodyPr/>
                <a:lstStyle/>
                <a:p>
                  <a:endParaRPr lang="en-US"/>
                </a:p>
              </p:txBody>
            </p:sp>
            <p:sp>
              <p:nvSpPr>
                <p:cNvPr id="12324" name="Freeform 36"/>
                <p:cNvSpPr>
                  <a:spLocks/>
                </p:cNvSpPr>
                <p:nvPr/>
              </p:nvSpPr>
              <p:spPr bwMode="auto">
                <a:xfrm>
                  <a:off x="4767" y="1262"/>
                  <a:ext cx="84" cy="172"/>
                </a:xfrm>
                <a:custGeom>
                  <a:avLst/>
                  <a:gdLst/>
                  <a:ahLst/>
                  <a:cxnLst>
                    <a:cxn ang="0">
                      <a:pos x="169" y="0"/>
                    </a:cxn>
                    <a:cxn ang="0">
                      <a:pos x="115" y="10"/>
                    </a:cxn>
                    <a:cxn ang="0">
                      <a:pos x="73" y="33"/>
                    </a:cxn>
                    <a:cxn ang="0">
                      <a:pos x="39" y="64"/>
                    </a:cxn>
                    <a:cxn ang="0">
                      <a:pos x="18" y="100"/>
                    </a:cxn>
                    <a:cxn ang="0">
                      <a:pos x="8" y="143"/>
                    </a:cxn>
                    <a:cxn ang="0">
                      <a:pos x="0" y="181"/>
                    </a:cxn>
                    <a:cxn ang="0">
                      <a:pos x="3" y="219"/>
                    </a:cxn>
                    <a:cxn ang="0">
                      <a:pos x="10" y="255"/>
                    </a:cxn>
                    <a:cxn ang="0">
                      <a:pos x="18" y="282"/>
                    </a:cxn>
                    <a:cxn ang="0">
                      <a:pos x="35" y="311"/>
                    </a:cxn>
                    <a:cxn ang="0">
                      <a:pos x="64" y="332"/>
                    </a:cxn>
                    <a:cxn ang="0">
                      <a:pos x="104" y="344"/>
                    </a:cxn>
                    <a:cxn ang="0">
                      <a:pos x="99" y="344"/>
                    </a:cxn>
                    <a:cxn ang="0">
                      <a:pos x="61" y="308"/>
                    </a:cxn>
                    <a:cxn ang="0">
                      <a:pos x="37" y="270"/>
                    </a:cxn>
                    <a:cxn ang="0">
                      <a:pos x="27" y="226"/>
                    </a:cxn>
                    <a:cxn ang="0">
                      <a:pos x="27" y="172"/>
                    </a:cxn>
                    <a:cxn ang="0">
                      <a:pos x="35" y="126"/>
                    </a:cxn>
                    <a:cxn ang="0">
                      <a:pos x="49" y="91"/>
                    </a:cxn>
                    <a:cxn ang="0">
                      <a:pos x="70" y="61"/>
                    </a:cxn>
                    <a:cxn ang="0">
                      <a:pos x="99" y="41"/>
                    </a:cxn>
                    <a:cxn ang="0">
                      <a:pos x="161" y="4"/>
                    </a:cxn>
                    <a:cxn ang="0">
                      <a:pos x="169" y="0"/>
                    </a:cxn>
                  </a:cxnLst>
                  <a:rect l="0" t="0" r="r" b="b"/>
                  <a:pathLst>
                    <a:path w="169" h="344">
                      <a:moveTo>
                        <a:pt x="169" y="0"/>
                      </a:moveTo>
                      <a:lnTo>
                        <a:pt x="115" y="10"/>
                      </a:lnTo>
                      <a:lnTo>
                        <a:pt x="73" y="33"/>
                      </a:lnTo>
                      <a:lnTo>
                        <a:pt x="39" y="64"/>
                      </a:lnTo>
                      <a:lnTo>
                        <a:pt x="18" y="100"/>
                      </a:lnTo>
                      <a:lnTo>
                        <a:pt x="8" y="143"/>
                      </a:lnTo>
                      <a:lnTo>
                        <a:pt x="0" y="181"/>
                      </a:lnTo>
                      <a:lnTo>
                        <a:pt x="3" y="219"/>
                      </a:lnTo>
                      <a:lnTo>
                        <a:pt x="10" y="255"/>
                      </a:lnTo>
                      <a:lnTo>
                        <a:pt x="18" y="282"/>
                      </a:lnTo>
                      <a:lnTo>
                        <a:pt x="35" y="311"/>
                      </a:lnTo>
                      <a:lnTo>
                        <a:pt x="64" y="332"/>
                      </a:lnTo>
                      <a:lnTo>
                        <a:pt x="104" y="344"/>
                      </a:lnTo>
                      <a:lnTo>
                        <a:pt x="99" y="344"/>
                      </a:lnTo>
                      <a:lnTo>
                        <a:pt x="61" y="308"/>
                      </a:lnTo>
                      <a:lnTo>
                        <a:pt x="37" y="270"/>
                      </a:lnTo>
                      <a:lnTo>
                        <a:pt x="27" y="226"/>
                      </a:lnTo>
                      <a:lnTo>
                        <a:pt x="27" y="172"/>
                      </a:lnTo>
                      <a:lnTo>
                        <a:pt x="35" y="126"/>
                      </a:lnTo>
                      <a:lnTo>
                        <a:pt x="49" y="91"/>
                      </a:lnTo>
                      <a:lnTo>
                        <a:pt x="70" y="61"/>
                      </a:lnTo>
                      <a:lnTo>
                        <a:pt x="99" y="41"/>
                      </a:lnTo>
                      <a:lnTo>
                        <a:pt x="161" y="4"/>
                      </a:lnTo>
                      <a:lnTo>
                        <a:pt x="169" y="0"/>
                      </a:lnTo>
                      <a:close/>
                    </a:path>
                  </a:pathLst>
                </a:custGeom>
                <a:solidFill>
                  <a:srgbClr val="000000"/>
                </a:solidFill>
                <a:ln w="9525">
                  <a:noFill/>
                  <a:round/>
                  <a:headEnd/>
                  <a:tailEnd/>
                </a:ln>
              </p:spPr>
              <p:txBody>
                <a:bodyPr/>
                <a:lstStyle/>
                <a:p>
                  <a:endParaRPr lang="en-US"/>
                </a:p>
              </p:txBody>
            </p:sp>
          </p:grpSp>
          <p:sp>
            <p:nvSpPr>
              <p:cNvPr id="12326" name="Freeform 38"/>
              <p:cNvSpPr>
                <a:spLocks/>
              </p:cNvSpPr>
              <p:nvPr/>
            </p:nvSpPr>
            <p:spPr bwMode="auto">
              <a:xfrm>
                <a:off x="4828" y="1320"/>
                <a:ext cx="71" cy="66"/>
              </a:xfrm>
              <a:custGeom>
                <a:avLst/>
                <a:gdLst/>
                <a:ahLst/>
                <a:cxnLst>
                  <a:cxn ang="0">
                    <a:pos x="24" y="16"/>
                  </a:cxn>
                  <a:cxn ang="0">
                    <a:pos x="44" y="2"/>
                  </a:cxn>
                  <a:cxn ang="0">
                    <a:pos x="81" y="0"/>
                  </a:cxn>
                  <a:cxn ang="0">
                    <a:pos x="114" y="9"/>
                  </a:cxn>
                  <a:cxn ang="0">
                    <a:pos x="139" y="32"/>
                  </a:cxn>
                  <a:cxn ang="0">
                    <a:pos x="143" y="70"/>
                  </a:cxn>
                  <a:cxn ang="0">
                    <a:pos x="136" y="102"/>
                  </a:cxn>
                  <a:cxn ang="0">
                    <a:pos x="116" y="124"/>
                  </a:cxn>
                  <a:cxn ang="0">
                    <a:pos x="81" y="133"/>
                  </a:cxn>
                  <a:cxn ang="0">
                    <a:pos x="51" y="133"/>
                  </a:cxn>
                  <a:cxn ang="0">
                    <a:pos x="24" y="121"/>
                  </a:cxn>
                  <a:cxn ang="0">
                    <a:pos x="6" y="102"/>
                  </a:cxn>
                  <a:cxn ang="0">
                    <a:pos x="0" y="78"/>
                  </a:cxn>
                  <a:cxn ang="0">
                    <a:pos x="9" y="48"/>
                  </a:cxn>
                  <a:cxn ang="0">
                    <a:pos x="17" y="27"/>
                  </a:cxn>
                  <a:cxn ang="0">
                    <a:pos x="24" y="16"/>
                  </a:cxn>
                </a:cxnLst>
                <a:rect l="0" t="0" r="r" b="b"/>
                <a:pathLst>
                  <a:path w="143" h="133">
                    <a:moveTo>
                      <a:pt x="24" y="16"/>
                    </a:moveTo>
                    <a:lnTo>
                      <a:pt x="44" y="2"/>
                    </a:lnTo>
                    <a:lnTo>
                      <a:pt x="81" y="0"/>
                    </a:lnTo>
                    <a:lnTo>
                      <a:pt x="114" y="9"/>
                    </a:lnTo>
                    <a:lnTo>
                      <a:pt x="139" y="32"/>
                    </a:lnTo>
                    <a:lnTo>
                      <a:pt x="143" y="70"/>
                    </a:lnTo>
                    <a:lnTo>
                      <a:pt x="136" y="102"/>
                    </a:lnTo>
                    <a:lnTo>
                      <a:pt x="116" y="124"/>
                    </a:lnTo>
                    <a:lnTo>
                      <a:pt x="81" y="133"/>
                    </a:lnTo>
                    <a:lnTo>
                      <a:pt x="51" y="133"/>
                    </a:lnTo>
                    <a:lnTo>
                      <a:pt x="24" y="121"/>
                    </a:lnTo>
                    <a:lnTo>
                      <a:pt x="6" y="102"/>
                    </a:lnTo>
                    <a:lnTo>
                      <a:pt x="0" y="78"/>
                    </a:lnTo>
                    <a:lnTo>
                      <a:pt x="9" y="48"/>
                    </a:lnTo>
                    <a:lnTo>
                      <a:pt x="17" y="27"/>
                    </a:lnTo>
                    <a:lnTo>
                      <a:pt x="24" y="16"/>
                    </a:lnTo>
                    <a:close/>
                  </a:path>
                </a:pathLst>
              </a:custGeom>
              <a:solidFill>
                <a:srgbClr val="FFFF00"/>
              </a:solidFill>
              <a:ln w="9525">
                <a:noFill/>
                <a:round/>
                <a:headEnd/>
                <a:tailEnd/>
              </a:ln>
            </p:spPr>
            <p:txBody>
              <a:bodyPr/>
              <a:lstStyle/>
              <a:p>
                <a:endParaRPr lang="en-US"/>
              </a:p>
            </p:txBody>
          </p:sp>
          <p:grpSp>
            <p:nvGrpSpPr>
              <p:cNvPr id="9" name="Group 41"/>
              <p:cNvGrpSpPr>
                <a:grpSpLocks/>
              </p:cNvGrpSpPr>
              <p:nvPr/>
            </p:nvGrpSpPr>
            <p:grpSpPr bwMode="auto">
              <a:xfrm>
                <a:off x="4823" y="1314"/>
                <a:ext cx="82" cy="78"/>
                <a:chOff x="4823" y="1314"/>
                <a:chExt cx="82" cy="78"/>
              </a:xfrm>
            </p:grpSpPr>
            <p:sp>
              <p:nvSpPr>
                <p:cNvPr id="12327" name="Freeform 39"/>
                <p:cNvSpPr>
                  <a:spLocks/>
                </p:cNvSpPr>
                <p:nvPr/>
              </p:nvSpPr>
              <p:spPr bwMode="auto">
                <a:xfrm>
                  <a:off x="4828" y="1316"/>
                  <a:ext cx="77" cy="76"/>
                </a:xfrm>
                <a:custGeom>
                  <a:avLst/>
                  <a:gdLst/>
                  <a:ahLst/>
                  <a:cxnLst>
                    <a:cxn ang="0">
                      <a:pos x="73" y="0"/>
                    </a:cxn>
                    <a:cxn ang="0">
                      <a:pos x="108" y="2"/>
                    </a:cxn>
                    <a:cxn ang="0">
                      <a:pos x="135" y="15"/>
                    </a:cxn>
                    <a:cxn ang="0">
                      <a:pos x="146" y="35"/>
                    </a:cxn>
                    <a:cxn ang="0">
                      <a:pos x="153" y="64"/>
                    </a:cxn>
                    <a:cxn ang="0">
                      <a:pos x="149" y="93"/>
                    </a:cxn>
                    <a:cxn ang="0">
                      <a:pos x="141" y="116"/>
                    </a:cxn>
                    <a:cxn ang="0">
                      <a:pos x="126" y="135"/>
                    </a:cxn>
                    <a:cxn ang="0">
                      <a:pos x="100" y="147"/>
                    </a:cxn>
                    <a:cxn ang="0">
                      <a:pos x="64" y="151"/>
                    </a:cxn>
                    <a:cxn ang="0">
                      <a:pos x="37" y="145"/>
                    </a:cxn>
                    <a:cxn ang="0">
                      <a:pos x="14" y="135"/>
                    </a:cxn>
                    <a:cxn ang="0">
                      <a:pos x="0" y="120"/>
                    </a:cxn>
                    <a:cxn ang="0">
                      <a:pos x="2" y="80"/>
                    </a:cxn>
                    <a:cxn ang="0">
                      <a:pos x="18" y="108"/>
                    </a:cxn>
                    <a:cxn ang="0">
                      <a:pos x="46" y="126"/>
                    </a:cxn>
                    <a:cxn ang="0">
                      <a:pos x="76" y="130"/>
                    </a:cxn>
                    <a:cxn ang="0">
                      <a:pos x="99" y="124"/>
                    </a:cxn>
                    <a:cxn ang="0">
                      <a:pos x="122" y="111"/>
                    </a:cxn>
                    <a:cxn ang="0">
                      <a:pos x="131" y="87"/>
                    </a:cxn>
                    <a:cxn ang="0">
                      <a:pos x="131" y="60"/>
                    </a:cxn>
                    <a:cxn ang="0">
                      <a:pos x="119" y="37"/>
                    </a:cxn>
                    <a:cxn ang="0">
                      <a:pos x="99" y="19"/>
                    </a:cxn>
                    <a:cxn ang="0">
                      <a:pos x="79" y="14"/>
                    </a:cxn>
                    <a:cxn ang="0">
                      <a:pos x="52" y="4"/>
                    </a:cxn>
                    <a:cxn ang="0">
                      <a:pos x="73" y="0"/>
                    </a:cxn>
                  </a:cxnLst>
                  <a:rect l="0" t="0" r="r" b="b"/>
                  <a:pathLst>
                    <a:path w="153" h="151">
                      <a:moveTo>
                        <a:pt x="73" y="0"/>
                      </a:moveTo>
                      <a:lnTo>
                        <a:pt x="108" y="2"/>
                      </a:lnTo>
                      <a:lnTo>
                        <a:pt x="135" y="15"/>
                      </a:lnTo>
                      <a:lnTo>
                        <a:pt x="146" y="35"/>
                      </a:lnTo>
                      <a:lnTo>
                        <a:pt x="153" y="64"/>
                      </a:lnTo>
                      <a:lnTo>
                        <a:pt x="149" y="93"/>
                      </a:lnTo>
                      <a:lnTo>
                        <a:pt x="141" y="116"/>
                      </a:lnTo>
                      <a:lnTo>
                        <a:pt x="126" y="135"/>
                      </a:lnTo>
                      <a:lnTo>
                        <a:pt x="100" y="147"/>
                      </a:lnTo>
                      <a:lnTo>
                        <a:pt x="64" y="151"/>
                      </a:lnTo>
                      <a:lnTo>
                        <a:pt x="37" y="145"/>
                      </a:lnTo>
                      <a:lnTo>
                        <a:pt x="14" y="135"/>
                      </a:lnTo>
                      <a:lnTo>
                        <a:pt x="0" y="120"/>
                      </a:lnTo>
                      <a:lnTo>
                        <a:pt x="2" y="80"/>
                      </a:lnTo>
                      <a:lnTo>
                        <a:pt x="18" y="108"/>
                      </a:lnTo>
                      <a:lnTo>
                        <a:pt x="46" y="126"/>
                      </a:lnTo>
                      <a:lnTo>
                        <a:pt x="76" y="130"/>
                      </a:lnTo>
                      <a:lnTo>
                        <a:pt x="99" y="124"/>
                      </a:lnTo>
                      <a:lnTo>
                        <a:pt x="122" y="111"/>
                      </a:lnTo>
                      <a:lnTo>
                        <a:pt x="131" y="87"/>
                      </a:lnTo>
                      <a:lnTo>
                        <a:pt x="131" y="60"/>
                      </a:lnTo>
                      <a:lnTo>
                        <a:pt x="119" y="37"/>
                      </a:lnTo>
                      <a:lnTo>
                        <a:pt x="99" y="19"/>
                      </a:lnTo>
                      <a:lnTo>
                        <a:pt x="79" y="14"/>
                      </a:lnTo>
                      <a:lnTo>
                        <a:pt x="52" y="4"/>
                      </a:lnTo>
                      <a:lnTo>
                        <a:pt x="73" y="0"/>
                      </a:lnTo>
                      <a:close/>
                    </a:path>
                  </a:pathLst>
                </a:custGeom>
                <a:solidFill>
                  <a:srgbClr val="000000"/>
                </a:solidFill>
                <a:ln w="9525">
                  <a:noFill/>
                  <a:round/>
                  <a:headEnd/>
                  <a:tailEnd/>
                </a:ln>
              </p:spPr>
              <p:txBody>
                <a:bodyPr/>
                <a:lstStyle/>
                <a:p>
                  <a:endParaRPr lang="en-US"/>
                </a:p>
              </p:txBody>
            </p:sp>
            <p:sp>
              <p:nvSpPr>
                <p:cNvPr id="12328" name="Freeform 40"/>
                <p:cNvSpPr>
                  <a:spLocks/>
                </p:cNvSpPr>
                <p:nvPr/>
              </p:nvSpPr>
              <p:spPr bwMode="auto">
                <a:xfrm>
                  <a:off x="4823" y="1314"/>
                  <a:ext cx="70" cy="71"/>
                </a:xfrm>
                <a:custGeom>
                  <a:avLst/>
                  <a:gdLst/>
                  <a:ahLst/>
                  <a:cxnLst>
                    <a:cxn ang="0">
                      <a:pos x="119" y="10"/>
                    </a:cxn>
                    <a:cxn ang="0">
                      <a:pos x="99" y="0"/>
                    </a:cxn>
                    <a:cxn ang="0">
                      <a:pos x="68" y="0"/>
                    </a:cxn>
                    <a:cxn ang="0">
                      <a:pos x="49" y="4"/>
                    </a:cxn>
                    <a:cxn ang="0">
                      <a:pos x="26" y="19"/>
                    </a:cxn>
                    <a:cxn ang="0">
                      <a:pos x="14" y="39"/>
                    </a:cxn>
                    <a:cxn ang="0">
                      <a:pos x="4" y="64"/>
                    </a:cxn>
                    <a:cxn ang="0">
                      <a:pos x="0" y="88"/>
                    </a:cxn>
                    <a:cxn ang="0">
                      <a:pos x="4" y="112"/>
                    </a:cxn>
                    <a:cxn ang="0">
                      <a:pos x="18" y="126"/>
                    </a:cxn>
                    <a:cxn ang="0">
                      <a:pos x="50" y="142"/>
                    </a:cxn>
                    <a:cxn ang="0">
                      <a:pos x="31" y="112"/>
                    </a:cxn>
                    <a:cxn ang="0">
                      <a:pos x="26" y="80"/>
                    </a:cxn>
                    <a:cxn ang="0">
                      <a:pos x="31" y="53"/>
                    </a:cxn>
                    <a:cxn ang="0">
                      <a:pos x="41" y="35"/>
                    </a:cxn>
                    <a:cxn ang="0">
                      <a:pos x="61" y="22"/>
                    </a:cxn>
                    <a:cxn ang="0">
                      <a:pos x="77" y="18"/>
                    </a:cxn>
                    <a:cxn ang="0">
                      <a:pos x="108" y="23"/>
                    </a:cxn>
                    <a:cxn ang="0">
                      <a:pos x="142" y="39"/>
                    </a:cxn>
                    <a:cxn ang="0">
                      <a:pos x="119" y="10"/>
                    </a:cxn>
                  </a:cxnLst>
                  <a:rect l="0" t="0" r="r" b="b"/>
                  <a:pathLst>
                    <a:path w="142" h="142">
                      <a:moveTo>
                        <a:pt x="119" y="10"/>
                      </a:moveTo>
                      <a:lnTo>
                        <a:pt x="99" y="0"/>
                      </a:lnTo>
                      <a:lnTo>
                        <a:pt x="68" y="0"/>
                      </a:lnTo>
                      <a:lnTo>
                        <a:pt x="49" y="4"/>
                      </a:lnTo>
                      <a:lnTo>
                        <a:pt x="26" y="19"/>
                      </a:lnTo>
                      <a:lnTo>
                        <a:pt x="14" y="39"/>
                      </a:lnTo>
                      <a:lnTo>
                        <a:pt x="4" y="64"/>
                      </a:lnTo>
                      <a:lnTo>
                        <a:pt x="0" y="88"/>
                      </a:lnTo>
                      <a:lnTo>
                        <a:pt x="4" y="112"/>
                      </a:lnTo>
                      <a:lnTo>
                        <a:pt x="18" y="126"/>
                      </a:lnTo>
                      <a:lnTo>
                        <a:pt x="50" y="142"/>
                      </a:lnTo>
                      <a:lnTo>
                        <a:pt x="31" y="112"/>
                      </a:lnTo>
                      <a:lnTo>
                        <a:pt x="26" y="80"/>
                      </a:lnTo>
                      <a:lnTo>
                        <a:pt x="31" y="53"/>
                      </a:lnTo>
                      <a:lnTo>
                        <a:pt x="41" y="35"/>
                      </a:lnTo>
                      <a:lnTo>
                        <a:pt x="61" y="22"/>
                      </a:lnTo>
                      <a:lnTo>
                        <a:pt x="77" y="18"/>
                      </a:lnTo>
                      <a:lnTo>
                        <a:pt x="108" y="23"/>
                      </a:lnTo>
                      <a:lnTo>
                        <a:pt x="142" y="39"/>
                      </a:lnTo>
                      <a:lnTo>
                        <a:pt x="119" y="10"/>
                      </a:lnTo>
                      <a:close/>
                    </a:path>
                  </a:pathLst>
                </a:custGeom>
                <a:solidFill>
                  <a:srgbClr val="000000"/>
                </a:solidFill>
                <a:ln w="9525">
                  <a:noFill/>
                  <a:round/>
                  <a:headEnd/>
                  <a:tailEnd/>
                </a:ln>
              </p:spPr>
              <p:txBody>
                <a:bodyPr/>
                <a:lstStyle/>
                <a:p>
                  <a:endParaRPr lang="en-US"/>
                </a:p>
              </p:txBody>
            </p:sp>
          </p:grpSp>
          <p:sp>
            <p:nvSpPr>
              <p:cNvPr id="12330" name="Freeform 42"/>
              <p:cNvSpPr>
                <a:spLocks/>
              </p:cNvSpPr>
              <p:nvPr/>
            </p:nvSpPr>
            <p:spPr bwMode="auto">
              <a:xfrm>
                <a:off x="5083" y="1461"/>
                <a:ext cx="148" cy="420"/>
              </a:xfrm>
              <a:custGeom>
                <a:avLst/>
                <a:gdLst/>
                <a:ahLst/>
                <a:cxnLst>
                  <a:cxn ang="0">
                    <a:pos x="79" y="0"/>
                  </a:cxn>
                  <a:cxn ang="0">
                    <a:pos x="114" y="146"/>
                  </a:cxn>
                  <a:cxn ang="0">
                    <a:pos x="142" y="273"/>
                  </a:cxn>
                  <a:cxn ang="0">
                    <a:pos x="176" y="410"/>
                  </a:cxn>
                  <a:cxn ang="0">
                    <a:pos x="220" y="553"/>
                  </a:cxn>
                  <a:cxn ang="0">
                    <a:pos x="266" y="699"/>
                  </a:cxn>
                  <a:cxn ang="0">
                    <a:pos x="296" y="789"/>
                  </a:cxn>
                  <a:cxn ang="0">
                    <a:pos x="296" y="808"/>
                  </a:cxn>
                  <a:cxn ang="0">
                    <a:pos x="278" y="830"/>
                  </a:cxn>
                  <a:cxn ang="0">
                    <a:pos x="247" y="842"/>
                  </a:cxn>
                  <a:cxn ang="0">
                    <a:pos x="204" y="842"/>
                  </a:cxn>
                  <a:cxn ang="0">
                    <a:pos x="180" y="823"/>
                  </a:cxn>
                  <a:cxn ang="0">
                    <a:pos x="164" y="789"/>
                  </a:cxn>
                  <a:cxn ang="0">
                    <a:pos x="114" y="590"/>
                  </a:cxn>
                  <a:cxn ang="0">
                    <a:pos x="76" y="453"/>
                  </a:cxn>
                  <a:cxn ang="0">
                    <a:pos x="41" y="310"/>
                  </a:cxn>
                  <a:cxn ang="0">
                    <a:pos x="0" y="155"/>
                  </a:cxn>
                  <a:cxn ang="0">
                    <a:pos x="19" y="124"/>
                  </a:cxn>
                  <a:cxn ang="0">
                    <a:pos x="56" y="282"/>
                  </a:cxn>
                  <a:cxn ang="0">
                    <a:pos x="87" y="405"/>
                  </a:cxn>
                  <a:cxn ang="0">
                    <a:pos x="127" y="561"/>
                  </a:cxn>
                  <a:cxn ang="0">
                    <a:pos x="158" y="680"/>
                  </a:cxn>
                  <a:cxn ang="0">
                    <a:pos x="189" y="795"/>
                  </a:cxn>
                  <a:cxn ang="0">
                    <a:pos x="208" y="812"/>
                  </a:cxn>
                  <a:cxn ang="0">
                    <a:pos x="234" y="822"/>
                  </a:cxn>
                  <a:cxn ang="0">
                    <a:pos x="255" y="814"/>
                  </a:cxn>
                  <a:cxn ang="0">
                    <a:pos x="274" y="793"/>
                  </a:cxn>
                  <a:cxn ang="0">
                    <a:pos x="242" y="699"/>
                  </a:cxn>
                  <a:cxn ang="0">
                    <a:pos x="204" y="584"/>
                  </a:cxn>
                  <a:cxn ang="0">
                    <a:pos x="168" y="460"/>
                  </a:cxn>
                  <a:cxn ang="0">
                    <a:pos x="131" y="320"/>
                  </a:cxn>
                  <a:cxn ang="0">
                    <a:pos x="100" y="174"/>
                  </a:cxn>
                  <a:cxn ang="0">
                    <a:pos x="61" y="27"/>
                  </a:cxn>
                  <a:cxn ang="0">
                    <a:pos x="79" y="0"/>
                  </a:cxn>
                </a:cxnLst>
                <a:rect l="0" t="0" r="r" b="b"/>
                <a:pathLst>
                  <a:path w="296" h="842">
                    <a:moveTo>
                      <a:pt x="79" y="0"/>
                    </a:moveTo>
                    <a:lnTo>
                      <a:pt x="114" y="146"/>
                    </a:lnTo>
                    <a:lnTo>
                      <a:pt x="142" y="273"/>
                    </a:lnTo>
                    <a:lnTo>
                      <a:pt x="176" y="410"/>
                    </a:lnTo>
                    <a:lnTo>
                      <a:pt x="220" y="553"/>
                    </a:lnTo>
                    <a:lnTo>
                      <a:pt x="266" y="699"/>
                    </a:lnTo>
                    <a:lnTo>
                      <a:pt x="296" y="789"/>
                    </a:lnTo>
                    <a:lnTo>
                      <a:pt x="296" y="808"/>
                    </a:lnTo>
                    <a:lnTo>
                      <a:pt x="278" y="830"/>
                    </a:lnTo>
                    <a:lnTo>
                      <a:pt x="247" y="842"/>
                    </a:lnTo>
                    <a:lnTo>
                      <a:pt x="204" y="842"/>
                    </a:lnTo>
                    <a:lnTo>
                      <a:pt x="180" y="823"/>
                    </a:lnTo>
                    <a:lnTo>
                      <a:pt x="164" y="789"/>
                    </a:lnTo>
                    <a:lnTo>
                      <a:pt x="114" y="590"/>
                    </a:lnTo>
                    <a:lnTo>
                      <a:pt x="76" y="453"/>
                    </a:lnTo>
                    <a:lnTo>
                      <a:pt x="41" y="310"/>
                    </a:lnTo>
                    <a:lnTo>
                      <a:pt x="0" y="155"/>
                    </a:lnTo>
                    <a:lnTo>
                      <a:pt x="19" y="124"/>
                    </a:lnTo>
                    <a:lnTo>
                      <a:pt x="56" y="282"/>
                    </a:lnTo>
                    <a:lnTo>
                      <a:pt x="87" y="405"/>
                    </a:lnTo>
                    <a:lnTo>
                      <a:pt x="127" y="561"/>
                    </a:lnTo>
                    <a:lnTo>
                      <a:pt x="158" y="680"/>
                    </a:lnTo>
                    <a:lnTo>
                      <a:pt x="189" y="795"/>
                    </a:lnTo>
                    <a:lnTo>
                      <a:pt x="208" y="812"/>
                    </a:lnTo>
                    <a:lnTo>
                      <a:pt x="234" y="822"/>
                    </a:lnTo>
                    <a:lnTo>
                      <a:pt x="255" y="814"/>
                    </a:lnTo>
                    <a:lnTo>
                      <a:pt x="274" y="793"/>
                    </a:lnTo>
                    <a:lnTo>
                      <a:pt x="242" y="699"/>
                    </a:lnTo>
                    <a:lnTo>
                      <a:pt x="204" y="584"/>
                    </a:lnTo>
                    <a:lnTo>
                      <a:pt x="168" y="460"/>
                    </a:lnTo>
                    <a:lnTo>
                      <a:pt x="131" y="320"/>
                    </a:lnTo>
                    <a:lnTo>
                      <a:pt x="100" y="174"/>
                    </a:lnTo>
                    <a:lnTo>
                      <a:pt x="61" y="27"/>
                    </a:lnTo>
                    <a:lnTo>
                      <a:pt x="79" y="0"/>
                    </a:lnTo>
                    <a:close/>
                  </a:path>
                </a:pathLst>
              </a:custGeom>
              <a:solidFill>
                <a:srgbClr val="000000"/>
              </a:solidFill>
              <a:ln w="9525">
                <a:noFill/>
                <a:round/>
                <a:headEnd/>
                <a:tailEnd/>
              </a:ln>
            </p:spPr>
            <p:txBody>
              <a:bodyPr/>
              <a:lstStyle/>
              <a:p>
                <a:endParaRPr lang="en-US"/>
              </a:p>
            </p:txBody>
          </p:sp>
        </p:grpSp>
        <p:grpSp>
          <p:nvGrpSpPr>
            <p:cNvPr id="10" name="Group 47"/>
            <p:cNvGrpSpPr>
              <a:grpSpLocks/>
            </p:cNvGrpSpPr>
            <p:nvPr/>
          </p:nvGrpSpPr>
          <p:grpSpPr bwMode="auto">
            <a:xfrm>
              <a:off x="4414" y="1139"/>
              <a:ext cx="450" cy="232"/>
              <a:chOff x="4414" y="1139"/>
              <a:chExt cx="450" cy="232"/>
            </a:xfrm>
          </p:grpSpPr>
          <p:sp>
            <p:nvSpPr>
              <p:cNvPr id="12332" name="Freeform 44"/>
              <p:cNvSpPr>
                <a:spLocks/>
              </p:cNvSpPr>
              <p:nvPr/>
            </p:nvSpPr>
            <p:spPr bwMode="auto">
              <a:xfrm>
                <a:off x="4429" y="1144"/>
                <a:ext cx="112" cy="94"/>
              </a:xfrm>
              <a:custGeom>
                <a:avLst/>
                <a:gdLst/>
                <a:ahLst/>
                <a:cxnLst>
                  <a:cxn ang="0">
                    <a:pos x="218" y="147"/>
                  </a:cxn>
                  <a:cxn ang="0">
                    <a:pos x="224" y="77"/>
                  </a:cxn>
                  <a:cxn ang="0">
                    <a:pos x="39" y="0"/>
                  </a:cxn>
                  <a:cxn ang="0">
                    <a:pos x="36" y="69"/>
                  </a:cxn>
                  <a:cxn ang="0">
                    <a:pos x="31" y="69"/>
                  </a:cxn>
                  <a:cxn ang="0">
                    <a:pos x="0" y="129"/>
                  </a:cxn>
                  <a:cxn ang="0">
                    <a:pos x="145" y="187"/>
                  </a:cxn>
                  <a:cxn ang="0">
                    <a:pos x="218" y="147"/>
                  </a:cxn>
                </a:cxnLst>
                <a:rect l="0" t="0" r="r" b="b"/>
                <a:pathLst>
                  <a:path w="224" h="187">
                    <a:moveTo>
                      <a:pt x="218" y="147"/>
                    </a:moveTo>
                    <a:lnTo>
                      <a:pt x="224" y="77"/>
                    </a:lnTo>
                    <a:lnTo>
                      <a:pt x="39" y="0"/>
                    </a:lnTo>
                    <a:lnTo>
                      <a:pt x="36" y="69"/>
                    </a:lnTo>
                    <a:lnTo>
                      <a:pt x="31" y="69"/>
                    </a:lnTo>
                    <a:lnTo>
                      <a:pt x="0" y="129"/>
                    </a:lnTo>
                    <a:lnTo>
                      <a:pt x="145" y="187"/>
                    </a:lnTo>
                    <a:lnTo>
                      <a:pt x="218" y="147"/>
                    </a:lnTo>
                    <a:close/>
                  </a:path>
                </a:pathLst>
              </a:custGeom>
              <a:solidFill>
                <a:srgbClr val="990000"/>
              </a:solidFill>
              <a:ln w="9525">
                <a:noFill/>
                <a:round/>
                <a:headEnd/>
                <a:tailEnd/>
              </a:ln>
            </p:spPr>
            <p:txBody>
              <a:bodyPr/>
              <a:lstStyle/>
              <a:p>
                <a:endParaRPr lang="en-US"/>
              </a:p>
            </p:txBody>
          </p:sp>
          <p:sp>
            <p:nvSpPr>
              <p:cNvPr id="12333" name="Freeform 45"/>
              <p:cNvSpPr>
                <a:spLocks/>
              </p:cNvSpPr>
              <p:nvPr/>
            </p:nvSpPr>
            <p:spPr bwMode="auto">
              <a:xfrm>
                <a:off x="4414" y="1143"/>
                <a:ext cx="41" cy="68"/>
              </a:xfrm>
              <a:custGeom>
                <a:avLst/>
                <a:gdLst/>
                <a:ahLst/>
                <a:cxnLst>
                  <a:cxn ang="0">
                    <a:pos x="65" y="0"/>
                  </a:cxn>
                  <a:cxn ang="0">
                    <a:pos x="56" y="63"/>
                  </a:cxn>
                  <a:cxn ang="0">
                    <a:pos x="7" y="40"/>
                  </a:cxn>
                  <a:cxn ang="0">
                    <a:pos x="0" y="52"/>
                  </a:cxn>
                  <a:cxn ang="0">
                    <a:pos x="46" y="81"/>
                  </a:cxn>
                  <a:cxn ang="0">
                    <a:pos x="19" y="137"/>
                  </a:cxn>
                  <a:cxn ang="0">
                    <a:pos x="42" y="135"/>
                  </a:cxn>
                  <a:cxn ang="0">
                    <a:pos x="72" y="73"/>
                  </a:cxn>
                  <a:cxn ang="0">
                    <a:pos x="81" y="12"/>
                  </a:cxn>
                  <a:cxn ang="0">
                    <a:pos x="65" y="0"/>
                  </a:cxn>
                </a:cxnLst>
                <a:rect l="0" t="0" r="r" b="b"/>
                <a:pathLst>
                  <a:path w="81" h="137">
                    <a:moveTo>
                      <a:pt x="65" y="0"/>
                    </a:moveTo>
                    <a:lnTo>
                      <a:pt x="56" y="63"/>
                    </a:lnTo>
                    <a:lnTo>
                      <a:pt x="7" y="40"/>
                    </a:lnTo>
                    <a:lnTo>
                      <a:pt x="0" y="52"/>
                    </a:lnTo>
                    <a:lnTo>
                      <a:pt x="46" y="81"/>
                    </a:lnTo>
                    <a:lnTo>
                      <a:pt x="19" y="137"/>
                    </a:lnTo>
                    <a:lnTo>
                      <a:pt x="42" y="135"/>
                    </a:lnTo>
                    <a:lnTo>
                      <a:pt x="72" y="73"/>
                    </a:lnTo>
                    <a:lnTo>
                      <a:pt x="81" y="12"/>
                    </a:lnTo>
                    <a:lnTo>
                      <a:pt x="65" y="0"/>
                    </a:lnTo>
                    <a:close/>
                  </a:path>
                </a:pathLst>
              </a:custGeom>
              <a:solidFill>
                <a:srgbClr val="000000"/>
              </a:solidFill>
              <a:ln w="9525">
                <a:noFill/>
                <a:round/>
                <a:headEnd/>
                <a:tailEnd/>
              </a:ln>
            </p:spPr>
            <p:txBody>
              <a:bodyPr/>
              <a:lstStyle/>
              <a:p>
                <a:endParaRPr lang="en-US"/>
              </a:p>
            </p:txBody>
          </p:sp>
          <p:sp>
            <p:nvSpPr>
              <p:cNvPr id="12334" name="Freeform 46"/>
              <p:cNvSpPr>
                <a:spLocks/>
              </p:cNvSpPr>
              <p:nvPr/>
            </p:nvSpPr>
            <p:spPr bwMode="auto">
              <a:xfrm>
                <a:off x="4422" y="1139"/>
                <a:ext cx="442" cy="232"/>
              </a:xfrm>
              <a:custGeom>
                <a:avLst/>
                <a:gdLst/>
                <a:ahLst/>
                <a:cxnLst>
                  <a:cxn ang="0">
                    <a:pos x="317" y="180"/>
                  </a:cxn>
                  <a:cxn ang="0">
                    <a:pos x="869" y="425"/>
                  </a:cxn>
                  <a:cxn ang="0">
                    <a:pos x="883" y="427"/>
                  </a:cxn>
                  <a:cxn ang="0">
                    <a:pos x="880" y="447"/>
                  </a:cxn>
                  <a:cxn ang="0">
                    <a:pos x="864" y="463"/>
                  </a:cxn>
                  <a:cxn ang="0">
                    <a:pos x="846" y="463"/>
                  </a:cxn>
                  <a:cxn ang="0">
                    <a:pos x="841" y="454"/>
                  </a:cxn>
                  <a:cxn ang="0">
                    <a:pos x="220" y="172"/>
                  </a:cxn>
                  <a:cxn ang="0">
                    <a:pos x="166" y="208"/>
                  </a:cxn>
                  <a:cxn ang="0">
                    <a:pos x="0" y="141"/>
                  </a:cxn>
                  <a:cxn ang="0">
                    <a:pos x="19" y="130"/>
                  </a:cxn>
                  <a:cxn ang="0">
                    <a:pos x="159" y="188"/>
                  </a:cxn>
                  <a:cxn ang="0">
                    <a:pos x="215" y="154"/>
                  </a:cxn>
                  <a:cxn ang="0">
                    <a:pos x="62" y="85"/>
                  </a:cxn>
                  <a:cxn ang="0">
                    <a:pos x="224" y="143"/>
                  </a:cxn>
                  <a:cxn ang="0">
                    <a:pos x="227" y="92"/>
                  </a:cxn>
                  <a:cxn ang="0">
                    <a:pos x="62" y="23"/>
                  </a:cxn>
                  <a:cxn ang="0">
                    <a:pos x="50" y="0"/>
                  </a:cxn>
                  <a:cxn ang="0">
                    <a:pos x="247" y="83"/>
                  </a:cxn>
                  <a:cxn ang="0">
                    <a:pos x="246" y="145"/>
                  </a:cxn>
                  <a:cxn ang="0">
                    <a:pos x="317" y="180"/>
                  </a:cxn>
                </a:cxnLst>
                <a:rect l="0" t="0" r="r" b="b"/>
                <a:pathLst>
                  <a:path w="883" h="463">
                    <a:moveTo>
                      <a:pt x="317" y="180"/>
                    </a:moveTo>
                    <a:lnTo>
                      <a:pt x="869" y="425"/>
                    </a:lnTo>
                    <a:lnTo>
                      <a:pt x="883" y="427"/>
                    </a:lnTo>
                    <a:lnTo>
                      <a:pt x="880" y="447"/>
                    </a:lnTo>
                    <a:lnTo>
                      <a:pt x="864" y="463"/>
                    </a:lnTo>
                    <a:lnTo>
                      <a:pt x="846" y="463"/>
                    </a:lnTo>
                    <a:lnTo>
                      <a:pt x="841" y="454"/>
                    </a:lnTo>
                    <a:lnTo>
                      <a:pt x="220" y="172"/>
                    </a:lnTo>
                    <a:lnTo>
                      <a:pt x="166" y="208"/>
                    </a:lnTo>
                    <a:lnTo>
                      <a:pt x="0" y="141"/>
                    </a:lnTo>
                    <a:lnTo>
                      <a:pt x="19" y="130"/>
                    </a:lnTo>
                    <a:lnTo>
                      <a:pt x="159" y="188"/>
                    </a:lnTo>
                    <a:lnTo>
                      <a:pt x="215" y="154"/>
                    </a:lnTo>
                    <a:lnTo>
                      <a:pt x="62" y="85"/>
                    </a:lnTo>
                    <a:lnTo>
                      <a:pt x="224" y="143"/>
                    </a:lnTo>
                    <a:lnTo>
                      <a:pt x="227" y="92"/>
                    </a:lnTo>
                    <a:lnTo>
                      <a:pt x="62" y="23"/>
                    </a:lnTo>
                    <a:lnTo>
                      <a:pt x="50" y="0"/>
                    </a:lnTo>
                    <a:lnTo>
                      <a:pt x="247" y="83"/>
                    </a:lnTo>
                    <a:lnTo>
                      <a:pt x="246" y="145"/>
                    </a:lnTo>
                    <a:lnTo>
                      <a:pt x="317" y="180"/>
                    </a:lnTo>
                    <a:close/>
                  </a:path>
                </a:pathLst>
              </a:custGeom>
              <a:solidFill>
                <a:srgbClr val="000000"/>
              </a:solidFill>
              <a:ln w="9525">
                <a:noFill/>
                <a:round/>
                <a:headEnd/>
                <a:tailEnd/>
              </a:ln>
            </p:spPr>
            <p:txBody>
              <a:bodyPr/>
              <a:lstStyle/>
              <a:p>
                <a:endParaRPr lang="en-US"/>
              </a:p>
            </p:txBody>
          </p:sp>
        </p:grpSp>
        <p:grpSp>
          <p:nvGrpSpPr>
            <p:cNvPr id="11" name="Group 51"/>
            <p:cNvGrpSpPr>
              <a:grpSpLocks/>
            </p:cNvGrpSpPr>
            <p:nvPr/>
          </p:nvGrpSpPr>
          <p:grpSpPr bwMode="auto">
            <a:xfrm>
              <a:off x="4606" y="816"/>
              <a:ext cx="317" cy="336"/>
              <a:chOff x="4606" y="816"/>
              <a:chExt cx="317" cy="336"/>
            </a:xfrm>
          </p:grpSpPr>
          <p:sp>
            <p:nvSpPr>
              <p:cNvPr id="12336" name="Freeform 48"/>
              <p:cNvSpPr>
                <a:spLocks/>
              </p:cNvSpPr>
              <p:nvPr/>
            </p:nvSpPr>
            <p:spPr bwMode="auto">
              <a:xfrm>
                <a:off x="4613" y="821"/>
                <a:ext cx="114" cy="107"/>
              </a:xfrm>
              <a:custGeom>
                <a:avLst/>
                <a:gdLst/>
                <a:ahLst/>
                <a:cxnLst>
                  <a:cxn ang="0">
                    <a:pos x="193" y="205"/>
                  </a:cxn>
                  <a:cxn ang="0">
                    <a:pos x="226" y="145"/>
                  </a:cxn>
                  <a:cxn ang="0">
                    <a:pos x="86" y="0"/>
                  </a:cxn>
                  <a:cxn ang="0">
                    <a:pos x="56" y="63"/>
                  </a:cxn>
                  <a:cxn ang="0">
                    <a:pos x="51" y="61"/>
                  </a:cxn>
                  <a:cxn ang="0">
                    <a:pos x="0" y="103"/>
                  </a:cxn>
                  <a:cxn ang="0">
                    <a:pos x="110" y="214"/>
                  </a:cxn>
                  <a:cxn ang="0">
                    <a:pos x="193" y="205"/>
                  </a:cxn>
                </a:cxnLst>
                <a:rect l="0" t="0" r="r" b="b"/>
                <a:pathLst>
                  <a:path w="226" h="214">
                    <a:moveTo>
                      <a:pt x="193" y="205"/>
                    </a:moveTo>
                    <a:lnTo>
                      <a:pt x="226" y="145"/>
                    </a:lnTo>
                    <a:lnTo>
                      <a:pt x="86" y="0"/>
                    </a:lnTo>
                    <a:lnTo>
                      <a:pt x="56" y="63"/>
                    </a:lnTo>
                    <a:lnTo>
                      <a:pt x="51" y="61"/>
                    </a:lnTo>
                    <a:lnTo>
                      <a:pt x="0" y="103"/>
                    </a:lnTo>
                    <a:lnTo>
                      <a:pt x="110" y="214"/>
                    </a:lnTo>
                    <a:lnTo>
                      <a:pt x="193" y="205"/>
                    </a:lnTo>
                    <a:close/>
                  </a:path>
                </a:pathLst>
              </a:custGeom>
              <a:solidFill>
                <a:srgbClr val="990000"/>
              </a:solidFill>
              <a:ln w="9525">
                <a:noFill/>
                <a:round/>
                <a:headEnd/>
                <a:tailEnd/>
              </a:ln>
            </p:spPr>
            <p:txBody>
              <a:bodyPr/>
              <a:lstStyle/>
              <a:p>
                <a:endParaRPr lang="en-US"/>
              </a:p>
            </p:txBody>
          </p:sp>
          <p:sp>
            <p:nvSpPr>
              <p:cNvPr id="12337" name="Freeform 49"/>
              <p:cNvSpPr>
                <a:spLocks/>
              </p:cNvSpPr>
              <p:nvPr/>
            </p:nvSpPr>
            <p:spPr bwMode="auto">
              <a:xfrm>
                <a:off x="4608" y="819"/>
                <a:ext cx="53" cy="58"/>
              </a:xfrm>
              <a:custGeom>
                <a:avLst/>
                <a:gdLst/>
                <a:ahLst/>
                <a:cxnLst>
                  <a:cxn ang="0">
                    <a:pos x="96" y="0"/>
                  </a:cxn>
                  <a:cxn ang="0">
                    <a:pos x="62" y="56"/>
                  </a:cxn>
                  <a:cxn ang="0">
                    <a:pos x="27" y="14"/>
                  </a:cxn>
                  <a:cxn ang="0">
                    <a:pos x="14" y="22"/>
                  </a:cxn>
                  <a:cxn ang="0">
                    <a:pos x="47" y="68"/>
                  </a:cxn>
                  <a:cxn ang="0">
                    <a:pos x="0" y="108"/>
                  </a:cxn>
                  <a:cxn ang="0">
                    <a:pos x="21" y="116"/>
                  </a:cxn>
                  <a:cxn ang="0">
                    <a:pos x="72" y="71"/>
                  </a:cxn>
                  <a:cxn ang="0">
                    <a:pos x="106" y="17"/>
                  </a:cxn>
                  <a:cxn ang="0">
                    <a:pos x="96" y="0"/>
                  </a:cxn>
                </a:cxnLst>
                <a:rect l="0" t="0" r="r" b="b"/>
                <a:pathLst>
                  <a:path w="106" h="116">
                    <a:moveTo>
                      <a:pt x="96" y="0"/>
                    </a:moveTo>
                    <a:lnTo>
                      <a:pt x="62" y="56"/>
                    </a:lnTo>
                    <a:lnTo>
                      <a:pt x="27" y="14"/>
                    </a:lnTo>
                    <a:lnTo>
                      <a:pt x="14" y="22"/>
                    </a:lnTo>
                    <a:lnTo>
                      <a:pt x="47" y="68"/>
                    </a:lnTo>
                    <a:lnTo>
                      <a:pt x="0" y="108"/>
                    </a:lnTo>
                    <a:lnTo>
                      <a:pt x="21" y="116"/>
                    </a:lnTo>
                    <a:lnTo>
                      <a:pt x="72" y="71"/>
                    </a:lnTo>
                    <a:lnTo>
                      <a:pt x="106" y="17"/>
                    </a:lnTo>
                    <a:lnTo>
                      <a:pt x="96" y="0"/>
                    </a:lnTo>
                    <a:close/>
                  </a:path>
                </a:pathLst>
              </a:custGeom>
              <a:solidFill>
                <a:srgbClr val="000000"/>
              </a:solidFill>
              <a:ln w="9525">
                <a:noFill/>
                <a:round/>
                <a:headEnd/>
                <a:tailEnd/>
              </a:ln>
            </p:spPr>
            <p:txBody>
              <a:bodyPr/>
              <a:lstStyle/>
              <a:p>
                <a:endParaRPr lang="en-US"/>
              </a:p>
            </p:txBody>
          </p:sp>
          <p:sp>
            <p:nvSpPr>
              <p:cNvPr id="12338" name="Freeform 50"/>
              <p:cNvSpPr>
                <a:spLocks/>
              </p:cNvSpPr>
              <p:nvPr/>
            </p:nvSpPr>
            <p:spPr bwMode="auto">
              <a:xfrm>
                <a:off x="4606" y="816"/>
                <a:ext cx="317" cy="336"/>
              </a:xfrm>
              <a:custGeom>
                <a:avLst/>
                <a:gdLst/>
                <a:ahLst/>
                <a:cxnLst>
                  <a:cxn ang="0">
                    <a:pos x="277" y="271"/>
                  </a:cxn>
                  <a:cxn ang="0">
                    <a:pos x="627" y="640"/>
                  </a:cxn>
                  <a:cxn ang="0">
                    <a:pos x="634" y="652"/>
                  </a:cxn>
                  <a:cxn ang="0">
                    <a:pos x="634" y="662"/>
                  </a:cxn>
                  <a:cxn ang="0">
                    <a:pos x="624" y="671"/>
                  </a:cxn>
                  <a:cxn ang="0">
                    <a:pos x="608" y="670"/>
                  </a:cxn>
                  <a:cxn ang="0">
                    <a:pos x="593" y="662"/>
                  </a:cxn>
                  <a:cxn ang="0">
                    <a:pos x="191" y="225"/>
                  </a:cxn>
                  <a:cxn ang="0">
                    <a:pos x="128" y="237"/>
                  </a:cxn>
                  <a:cxn ang="0">
                    <a:pos x="0" y="111"/>
                  </a:cxn>
                  <a:cxn ang="0">
                    <a:pos x="22" y="107"/>
                  </a:cxn>
                  <a:cxn ang="0">
                    <a:pos x="128" y="215"/>
                  </a:cxn>
                  <a:cxn ang="0">
                    <a:pos x="194" y="206"/>
                  </a:cxn>
                  <a:cxn ang="0">
                    <a:pos x="80" y="82"/>
                  </a:cxn>
                  <a:cxn ang="0">
                    <a:pos x="206" y="200"/>
                  </a:cxn>
                  <a:cxn ang="0">
                    <a:pos x="228" y="155"/>
                  </a:cxn>
                  <a:cxn ang="0">
                    <a:pos x="103" y="26"/>
                  </a:cxn>
                  <a:cxn ang="0">
                    <a:pos x="102" y="0"/>
                  </a:cxn>
                  <a:cxn ang="0">
                    <a:pos x="250" y="153"/>
                  </a:cxn>
                  <a:cxn ang="0">
                    <a:pos x="226" y="210"/>
                  </a:cxn>
                  <a:cxn ang="0">
                    <a:pos x="277" y="271"/>
                  </a:cxn>
                </a:cxnLst>
                <a:rect l="0" t="0" r="r" b="b"/>
                <a:pathLst>
                  <a:path w="634" h="671">
                    <a:moveTo>
                      <a:pt x="277" y="271"/>
                    </a:moveTo>
                    <a:lnTo>
                      <a:pt x="627" y="640"/>
                    </a:lnTo>
                    <a:lnTo>
                      <a:pt x="634" y="652"/>
                    </a:lnTo>
                    <a:lnTo>
                      <a:pt x="634" y="662"/>
                    </a:lnTo>
                    <a:lnTo>
                      <a:pt x="624" y="671"/>
                    </a:lnTo>
                    <a:lnTo>
                      <a:pt x="608" y="670"/>
                    </a:lnTo>
                    <a:lnTo>
                      <a:pt x="593" y="662"/>
                    </a:lnTo>
                    <a:lnTo>
                      <a:pt x="191" y="225"/>
                    </a:lnTo>
                    <a:lnTo>
                      <a:pt x="128" y="237"/>
                    </a:lnTo>
                    <a:lnTo>
                      <a:pt x="0" y="111"/>
                    </a:lnTo>
                    <a:lnTo>
                      <a:pt x="22" y="107"/>
                    </a:lnTo>
                    <a:lnTo>
                      <a:pt x="128" y="215"/>
                    </a:lnTo>
                    <a:lnTo>
                      <a:pt x="194" y="206"/>
                    </a:lnTo>
                    <a:lnTo>
                      <a:pt x="80" y="82"/>
                    </a:lnTo>
                    <a:lnTo>
                      <a:pt x="206" y="200"/>
                    </a:lnTo>
                    <a:lnTo>
                      <a:pt x="228" y="155"/>
                    </a:lnTo>
                    <a:lnTo>
                      <a:pt x="103" y="26"/>
                    </a:lnTo>
                    <a:lnTo>
                      <a:pt x="102" y="0"/>
                    </a:lnTo>
                    <a:lnTo>
                      <a:pt x="250" y="153"/>
                    </a:lnTo>
                    <a:lnTo>
                      <a:pt x="226" y="210"/>
                    </a:lnTo>
                    <a:lnTo>
                      <a:pt x="277" y="271"/>
                    </a:lnTo>
                    <a:close/>
                  </a:path>
                </a:pathLst>
              </a:custGeom>
              <a:solidFill>
                <a:srgbClr val="000000"/>
              </a:solidFill>
              <a:ln w="9525">
                <a:noFill/>
                <a:round/>
                <a:headEnd/>
                <a:tailEnd/>
              </a:ln>
            </p:spPr>
            <p:txBody>
              <a:bodyPr/>
              <a:lstStyle/>
              <a:p>
                <a:endParaRPr lang="en-US"/>
              </a:p>
            </p:txBody>
          </p:sp>
        </p:grpSp>
      </p:grpSp>
      <p:grpSp>
        <p:nvGrpSpPr>
          <p:cNvPr id="12" name="Group 66"/>
          <p:cNvGrpSpPr>
            <a:grpSpLocks/>
          </p:cNvGrpSpPr>
          <p:nvPr/>
        </p:nvGrpSpPr>
        <p:grpSpPr bwMode="auto">
          <a:xfrm>
            <a:off x="6291263" y="2438400"/>
            <a:ext cx="795337" cy="1395413"/>
            <a:chOff x="3504" y="848"/>
            <a:chExt cx="693" cy="1087"/>
          </a:xfrm>
        </p:grpSpPr>
        <p:sp>
          <p:nvSpPr>
            <p:cNvPr id="12341" name="Freeform 53"/>
            <p:cNvSpPr>
              <a:spLocks/>
            </p:cNvSpPr>
            <p:nvPr/>
          </p:nvSpPr>
          <p:spPr bwMode="auto">
            <a:xfrm>
              <a:off x="3643" y="1124"/>
              <a:ext cx="236" cy="171"/>
            </a:xfrm>
            <a:custGeom>
              <a:avLst/>
              <a:gdLst/>
              <a:ahLst/>
              <a:cxnLst>
                <a:cxn ang="0">
                  <a:pos x="308" y="148"/>
                </a:cxn>
                <a:cxn ang="0">
                  <a:pos x="280" y="108"/>
                </a:cxn>
                <a:cxn ang="0">
                  <a:pos x="250" y="74"/>
                </a:cxn>
                <a:cxn ang="0">
                  <a:pos x="214" y="42"/>
                </a:cxn>
                <a:cxn ang="0">
                  <a:pos x="179" y="24"/>
                </a:cxn>
                <a:cxn ang="0">
                  <a:pos x="146" y="7"/>
                </a:cxn>
                <a:cxn ang="0">
                  <a:pos x="112" y="0"/>
                </a:cxn>
                <a:cxn ang="0">
                  <a:pos x="80" y="0"/>
                </a:cxn>
                <a:cxn ang="0">
                  <a:pos x="50" y="10"/>
                </a:cxn>
                <a:cxn ang="0">
                  <a:pos x="28" y="32"/>
                </a:cxn>
                <a:cxn ang="0">
                  <a:pos x="12" y="60"/>
                </a:cxn>
                <a:cxn ang="0">
                  <a:pos x="0" y="99"/>
                </a:cxn>
                <a:cxn ang="0">
                  <a:pos x="0" y="150"/>
                </a:cxn>
                <a:cxn ang="0">
                  <a:pos x="4" y="196"/>
                </a:cxn>
                <a:cxn ang="0">
                  <a:pos x="18" y="233"/>
                </a:cxn>
                <a:cxn ang="0">
                  <a:pos x="43" y="270"/>
                </a:cxn>
                <a:cxn ang="0">
                  <a:pos x="76" y="304"/>
                </a:cxn>
                <a:cxn ang="0">
                  <a:pos x="107" y="319"/>
                </a:cxn>
                <a:cxn ang="0">
                  <a:pos x="143" y="333"/>
                </a:cxn>
                <a:cxn ang="0">
                  <a:pos x="189" y="341"/>
                </a:cxn>
                <a:cxn ang="0">
                  <a:pos x="227" y="338"/>
                </a:cxn>
                <a:cxn ang="0">
                  <a:pos x="253" y="328"/>
                </a:cxn>
                <a:cxn ang="0">
                  <a:pos x="276" y="314"/>
                </a:cxn>
                <a:cxn ang="0">
                  <a:pos x="298" y="293"/>
                </a:cxn>
                <a:cxn ang="0">
                  <a:pos x="312" y="260"/>
                </a:cxn>
                <a:cxn ang="0">
                  <a:pos x="317" y="224"/>
                </a:cxn>
                <a:cxn ang="0">
                  <a:pos x="322" y="196"/>
                </a:cxn>
                <a:cxn ang="0">
                  <a:pos x="379" y="205"/>
                </a:cxn>
                <a:cxn ang="0">
                  <a:pos x="428" y="224"/>
                </a:cxn>
                <a:cxn ang="0">
                  <a:pos x="457" y="232"/>
                </a:cxn>
                <a:cxn ang="0">
                  <a:pos x="471" y="217"/>
                </a:cxn>
                <a:cxn ang="0">
                  <a:pos x="471" y="199"/>
                </a:cxn>
                <a:cxn ang="0">
                  <a:pos x="460" y="184"/>
                </a:cxn>
                <a:cxn ang="0">
                  <a:pos x="438" y="175"/>
                </a:cxn>
                <a:cxn ang="0">
                  <a:pos x="431" y="176"/>
                </a:cxn>
                <a:cxn ang="0">
                  <a:pos x="390" y="176"/>
                </a:cxn>
                <a:cxn ang="0">
                  <a:pos x="332" y="167"/>
                </a:cxn>
                <a:cxn ang="0">
                  <a:pos x="308" y="148"/>
                </a:cxn>
              </a:cxnLst>
              <a:rect l="0" t="0" r="r" b="b"/>
              <a:pathLst>
                <a:path w="471" h="341">
                  <a:moveTo>
                    <a:pt x="308" y="148"/>
                  </a:moveTo>
                  <a:lnTo>
                    <a:pt x="280" y="108"/>
                  </a:lnTo>
                  <a:lnTo>
                    <a:pt x="250" y="74"/>
                  </a:lnTo>
                  <a:lnTo>
                    <a:pt x="214" y="42"/>
                  </a:lnTo>
                  <a:lnTo>
                    <a:pt x="179" y="24"/>
                  </a:lnTo>
                  <a:lnTo>
                    <a:pt x="146" y="7"/>
                  </a:lnTo>
                  <a:lnTo>
                    <a:pt x="112" y="0"/>
                  </a:lnTo>
                  <a:lnTo>
                    <a:pt x="80" y="0"/>
                  </a:lnTo>
                  <a:lnTo>
                    <a:pt x="50" y="10"/>
                  </a:lnTo>
                  <a:lnTo>
                    <a:pt x="28" y="32"/>
                  </a:lnTo>
                  <a:lnTo>
                    <a:pt x="12" y="60"/>
                  </a:lnTo>
                  <a:lnTo>
                    <a:pt x="0" y="99"/>
                  </a:lnTo>
                  <a:lnTo>
                    <a:pt x="0" y="150"/>
                  </a:lnTo>
                  <a:lnTo>
                    <a:pt x="4" y="196"/>
                  </a:lnTo>
                  <a:lnTo>
                    <a:pt x="18" y="233"/>
                  </a:lnTo>
                  <a:lnTo>
                    <a:pt x="43" y="270"/>
                  </a:lnTo>
                  <a:lnTo>
                    <a:pt x="76" y="304"/>
                  </a:lnTo>
                  <a:lnTo>
                    <a:pt x="107" y="319"/>
                  </a:lnTo>
                  <a:lnTo>
                    <a:pt x="143" y="333"/>
                  </a:lnTo>
                  <a:lnTo>
                    <a:pt x="189" y="341"/>
                  </a:lnTo>
                  <a:lnTo>
                    <a:pt x="227" y="338"/>
                  </a:lnTo>
                  <a:lnTo>
                    <a:pt x="253" y="328"/>
                  </a:lnTo>
                  <a:lnTo>
                    <a:pt x="276" y="314"/>
                  </a:lnTo>
                  <a:lnTo>
                    <a:pt x="298" y="293"/>
                  </a:lnTo>
                  <a:lnTo>
                    <a:pt x="312" y="260"/>
                  </a:lnTo>
                  <a:lnTo>
                    <a:pt x="317" y="224"/>
                  </a:lnTo>
                  <a:lnTo>
                    <a:pt x="322" y="196"/>
                  </a:lnTo>
                  <a:lnTo>
                    <a:pt x="379" y="205"/>
                  </a:lnTo>
                  <a:lnTo>
                    <a:pt x="428" y="224"/>
                  </a:lnTo>
                  <a:lnTo>
                    <a:pt x="457" y="232"/>
                  </a:lnTo>
                  <a:lnTo>
                    <a:pt x="471" y="217"/>
                  </a:lnTo>
                  <a:lnTo>
                    <a:pt x="471" y="199"/>
                  </a:lnTo>
                  <a:lnTo>
                    <a:pt x="460" y="184"/>
                  </a:lnTo>
                  <a:lnTo>
                    <a:pt x="438" y="175"/>
                  </a:lnTo>
                  <a:lnTo>
                    <a:pt x="431" y="176"/>
                  </a:lnTo>
                  <a:lnTo>
                    <a:pt x="390" y="176"/>
                  </a:lnTo>
                  <a:lnTo>
                    <a:pt x="332" y="167"/>
                  </a:lnTo>
                  <a:lnTo>
                    <a:pt x="308" y="148"/>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2" name="Freeform 54"/>
            <p:cNvSpPr>
              <a:spLocks/>
            </p:cNvSpPr>
            <p:nvPr/>
          </p:nvSpPr>
          <p:spPr bwMode="auto">
            <a:xfrm>
              <a:off x="3729" y="1315"/>
              <a:ext cx="168" cy="291"/>
            </a:xfrm>
            <a:custGeom>
              <a:avLst/>
              <a:gdLst/>
              <a:ahLst/>
              <a:cxnLst>
                <a:cxn ang="0">
                  <a:pos x="29" y="17"/>
                </a:cxn>
                <a:cxn ang="0">
                  <a:pos x="57" y="11"/>
                </a:cxn>
                <a:cxn ang="0">
                  <a:pos x="91" y="0"/>
                </a:cxn>
                <a:cxn ang="0">
                  <a:pos x="128" y="0"/>
                </a:cxn>
                <a:cxn ang="0">
                  <a:pos x="157" y="3"/>
                </a:cxn>
                <a:cxn ang="0">
                  <a:pos x="187" y="17"/>
                </a:cxn>
                <a:cxn ang="0">
                  <a:pos x="214" y="39"/>
                </a:cxn>
                <a:cxn ang="0">
                  <a:pos x="244" y="69"/>
                </a:cxn>
                <a:cxn ang="0">
                  <a:pos x="266" y="101"/>
                </a:cxn>
                <a:cxn ang="0">
                  <a:pos x="291" y="139"/>
                </a:cxn>
                <a:cxn ang="0">
                  <a:pos x="311" y="183"/>
                </a:cxn>
                <a:cxn ang="0">
                  <a:pos x="324" y="224"/>
                </a:cxn>
                <a:cxn ang="0">
                  <a:pos x="335" y="272"/>
                </a:cxn>
                <a:cxn ang="0">
                  <a:pos x="338" y="317"/>
                </a:cxn>
                <a:cxn ang="0">
                  <a:pos x="335" y="367"/>
                </a:cxn>
                <a:cxn ang="0">
                  <a:pos x="329" y="412"/>
                </a:cxn>
                <a:cxn ang="0">
                  <a:pos x="311" y="461"/>
                </a:cxn>
                <a:cxn ang="0">
                  <a:pos x="282" y="499"/>
                </a:cxn>
                <a:cxn ang="0">
                  <a:pos x="251" y="532"/>
                </a:cxn>
                <a:cxn ang="0">
                  <a:pos x="224" y="558"/>
                </a:cxn>
                <a:cxn ang="0">
                  <a:pos x="195" y="572"/>
                </a:cxn>
                <a:cxn ang="0">
                  <a:pos x="187" y="576"/>
                </a:cxn>
                <a:cxn ang="0">
                  <a:pos x="156" y="582"/>
                </a:cxn>
                <a:cxn ang="0">
                  <a:pos x="148" y="582"/>
                </a:cxn>
                <a:cxn ang="0">
                  <a:pos x="118" y="577"/>
                </a:cxn>
                <a:cxn ang="0">
                  <a:pos x="82" y="571"/>
                </a:cxn>
                <a:cxn ang="0">
                  <a:pos x="52" y="552"/>
                </a:cxn>
                <a:cxn ang="0">
                  <a:pos x="27" y="523"/>
                </a:cxn>
                <a:cxn ang="0">
                  <a:pos x="13" y="485"/>
                </a:cxn>
                <a:cxn ang="0">
                  <a:pos x="0" y="427"/>
                </a:cxn>
                <a:cxn ang="0">
                  <a:pos x="6" y="387"/>
                </a:cxn>
                <a:cxn ang="0">
                  <a:pos x="20" y="348"/>
                </a:cxn>
                <a:cxn ang="0">
                  <a:pos x="43" y="320"/>
                </a:cxn>
                <a:cxn ang="0">
                  <a:pos x="57" y="297"/>
                </a:cxn>
                <a:cxn ang="0">
                  <a:pos x="67" y="264"/>
                </a:cxn>
                <a:cxn ang="0">
                  <a:pos x="62" y="236"/>
                </a:cxn>
                <a:cxn ang="0">
                  <a:pos x="48" y="217"/>
                </a:cxn>
                <a:cxn ang="0">
                  <a:pos x="20" y="182"/>
                </a:cxn>
                <a:cxn ang="0">
                  <a:pos x="6" y="148"/>
                </a:cxn>
                <a:cxn ang="0">
                  <a:pos x="0" y="115"/>
                </a:cxn>
                <a:cxn ang="0">
                  <a:pos x="0" y="74"/>
                </a:cxn>
                <a:cxn ang="0">
                  <a:pos x="13" y="48"/>
                </a:cxn>
                <a:cxn ang="0">
                  <a:pos x="20" y="34"/>
                </a:cxn>
                <a:cxn ang="0">
                  <a:pos x="29" y="17"/>
                </a:cxn>
              </a:cxnLst>
              <a:rect l="0" t="0" r="r" b="b"/>
              <a:pathLst>
                <a:path w="338" h="582">
                  <a:moveTo>
                    <a:pt x="29" y="17"/>
                  </a:moveTo>
                  <a:lnTo>
                    <a:pt x="57" y="11"/>
                  </a:lnTo>
                  <a:lnTo>
                    <a:pt x="91" y="0"/>
                  </a:lnTo>
                  <a:lnTo>
                    <a:pt x="128" y="0"/>
                  </a:lnTo>
                  <a:lnTo>
                    <a:pt x="157" y="3"/>
                  </a:lnTo>
                  <a:lnTo>
                    <a:pt x="187" y="17"/>
                  </a:lnTo>
                  <a:lnTo>
                    <a:pt x="214" y="39"/>
                  </a:lnTo>
                  <a:lnTo>
                    <a:pt x="244" y="69"/>
                  </a:lnTo>
                  <a:lnTo>
                    <a:pt x="266" y="101"/>
                  </a:lnTo>
                  <a:lnTo>
                    <a:pt x="291" y="139"/>
                  </a:lnTo>
                  <a:lnTo>
                    <a:pt x="311" y="183"/>
                  </a:lnTo>
                  <a:lnTo>
                    <a:pt x="324" y="224"/>
                  </a:lnTo>
                  <a:lnTo>
                    <a:pt x="335" y="272"/>
                  </a:lnTo>
                  <a:lnTo>
                    <a:pt x="338" y="317"/>
                  </a:lnTo>
                  <a:lnTo>
                    <a:pt x="335" y="367"/>
                  </a:lnTo>
                  <a:lnTo>
                    <a:pt x="329" y="412"/>
                  </a:lnTo>
                  <a:lnTo>
                    <a:pt x="311" y="461"/>
                  </a:lnTo>
                  <a:lnTo>
                    <a:pt x="282" y="499"/>
                  </a:lnTo>
                  <a:lnTo>
                    <a:pt x="251" y="532"/>
                  </a:lnTo>
                  <a:lnTo>
                    <a:pt x="224" y="558"/>
                  </a:lnTo>
                  <a:lnTo>
                    <a:pt x="195" y="572"/>
                  </a:lnTo>
                  <a:lnTo>
                    <a:pt x="187" y="576"/>
                  </a:lnTo>
                  <a:lnTo>
                    <a:pt x="156" y="582"/>
                  </a:lnTo>
                  <a:lnTo>
                    <a:pt x="148" y="582"/>
                  </a:lnTo>
                  <a:lnTo>
                    <a:pt x="118" y="577"/>
                  </a:lnTo>
                  <a:lnTo>
                    <a:pt x="82" y="571"/>
                  </a:lnTo>
                  <a:lnTo>
                    <a:pt x="52" y="552"/>
                  </a:lnTo>
                  <a:lnTo>
                    <a:pt x="27" y="523"/>
                  </a:lnTo>
                  <a:lnTo>
                    <a:pt x="13" y="485"/>
                  </a:lnTo>
                  <a:lnTo>
                    <a:pt x="0" y="427"/>
                  </a:lnTo>
                  <a:lnTo>
                    <a:pt x="6" y="387"/>
                  </a:lnTo>
                  <a:lnTo>
                    <a:pt x="20" y="348"/>
                  </a:lnTo>
                  <a:lnTo>
                    <a:pt x="43" y="320"/>
                  </a:lnTo>
                  <a:lnTo>
                    <a:pt x="57" y="297"/>
                  </a:lnTo>
                  <a:lnTo>
                    <a:pt x="67" y="264"/>
                  </a:lnTo>
                  <a:lnTo>
                    <a:pt x="62" y="236"/>
                  </a:lnTo>
                  <a:lnTo>
                    <a:pt x="48" y="217"/>
                  </a:lnTo>
                  <a:lnTo>
                    <a:pt x="20" y="182"/>
                  </a:lnTo>
                  <a:lnTo>
                    <a:pt x="6" y="148"/>
                  </a:lnTo>
                  <a:lnTo>
                    <a:pt x="0" y="115"/>
                  </a:lnTo>
                  <a:lnTo>
                    <a:pt x="0" y="74"/>
                  </a:lnTo>
                  <a:lnTo>
                    <a:pt x="13" y="48"/>
                  </a:lnTo>
                  <a:lnTo>
                    <a:pt x="20" y="34"/>
                  </a:lnTo>
                  <a:lnTo>
                    <a:pt x="29" y="17"/>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3" name="Freeform 55"/>
            <p:cNvSpPr>
              <a:spLocks/>
            </p:cNvSpPr>
            <p:nvPr/>
          </p:nvSpPr>
          <p:spPr bwMode="auto">
            <a:xfrm>
              <a:off x="3504" y="1304"/>
              <a:ext cx="272" cy="118"/>
            </a:xfrm>
            <a:custGeom>
              <a:avLst/>
              <a:gdLst/>
              <a:ahLst/>
              <a:cxnLst>
                <a:cxn ang="0">
                  <a:pos x="491" y="39"/>
                </a:cxn>
                <a:cxn ang="0">
                  <a:pos x="545" y="63"/>
                </a:cxn>
                <a:cxn ang="0">
                  <a:pos x="494" y="124"/>
                </a:cxn>
                <a:cxn ang="0">
                  <a:pos x="434" y="132"/>
                </a:cxn>
                <a:cxn ang="0">
                  <a:pos x="308" y="76"/>
                </a:cxn>
                <a:cxn ang="0">
                  <a:pos x="153" y="47"/>
                </a:cxn>
                <a:cxn ang="0">
                  <a:pos x="95" y="45"/>
                </a:cxn>
                <a:cxn ang="0">
                  <a:pos x="68" y="56"/>
                </a:cxn>
                <a:cxn ang="0">
                  <a:pos x="88" y="89"/>
                </a:cxn>
                <a:cxn ang="0">
                  <a:pos x="203" y="114"/>
                </a:cxn>
                <a:cxn ang="0">
                  <a:pos x="256" y="114"/>
                </a:cxn>
                <a:cxn ang="0">
                  <a:pos x="272" y="110"/>
                </a:cxn>
                <a:cxn ang="0">
                  <a:pos x="287" y="106"/>
                </a:cxn>
                <a:cxn ang="0">
                  <a:pos x="300" y="94"/>
                </a:cxn>
                <a:cxn ang="0">
                  <a:pos x="317" y="92"/>
                </a:cxn>
                <a:cxn ang="0">
                  <a:pos x="335" y="83"/>
                </a:cxn>
                <a:cxn ang="0">
                  <a:pos x="352" y="84"/>
                </a:cxn>
                <a:cxn ang="0">
                  <a:pos x="367" y="89"/>
                </a:cxn>
                <a:cxn ang="0">
                  <a:pos x="372" y="103"/>
                </a:cxn>
                <a:cxn ang="0">
                  <a:pos x="372" y="118"/>
                </a:cxn>
                <a:cxn ang="0">
                  <a:pos x="355" y="120"/>
                </a:cxn>
                <a:cxn ang="0">
                  <a:pos x="341" y="121"/>
                </a:cxn>
                <a:cxn ang="0">
                  <a:pos x="355" y="128"/>
                </a:cxn>
                <a:cxn ang="0">
                  <a:pos x="370" y="137"/>
                </a:cxn>
                <a:cxn ang="0">
                  <a:pos x="380" y="152"/>
                </a:cxn>
                <a:cxn ang="0">
                  <a:pos x="376" y="167"/>
                </a:cxn>
                <a:cxn ang="0">
                  <a:pos x="362" y="179"/>
                </a:cxn>
                <a:cxn ang="0">
                  <a:pos x="346" y="178"/>
                </a:cxn>
                <a:cxn ang="0">
                  <a:pos x="358" y="188"/>
                </a:cxn>
                <a:cxn ang="0">
                  <a:pos x="362" y="205"/>
                </a:cxn>
                <a:cxn ang="0">
                  <a:pos x="359" y="219"/>
                </a:cxn>
                <a:cxn ang="0">
                  <a:pos x="349" y="232"/>
                </a:cxn>
                <a:cxn ang="0">
                  <a:pos x="333" y="236"/>
                </a:cxn>
                <a:cxn ang="0">
                  <a:pos x="321" y="234"/>
                </a:cxn>
                <a:cxn ang="0">
                  <a:pos x="306" y="228"/>
                </a:cxn>
                <a:cxn ang="0">
                  <a:pos x="294" y="221"/>
                </a:cxn>
                <a:cxn ang="0">
                  <a:pos x="281" y="208"/>
                </a:cxn>
                <a:cxn ang="0">
                  <a:pos x="272" y="195"/>
                </a:cxn>
                <a:cxn ang="0">
                  <a:pos x="264" y="179"/>
                </a:cxn>
                <a:cxn ang="0">
                  <a:pos x="252" y="168"/>
                </a:cxn>
                <a:cxn ang="0">
                  <a:pos x="142" y="141"/>
                </a:cxn>
                <a:cxn ang="0">
                  <a:pos x="73" y="127"/>
                </a:cxn>
                <a:cxn ang="0">
                  <a:pos x="10" y="87"/>
                </a:cxn>
                <a:cxn ang="0">
                  <a:pos x="10" y="44"/>
                </a:cxn>
                <a:cxn ang="0">
                  <a:pos x="54" y="9"/>
                </a:cxn>
                <a:cxn ang="0">
                  <a:pos x="192" y="4"/>
                </a:cxn>
                <a:cxn ang="0">
                  <a:pos x="333" y="22"/>
                </a:cxn>
                <a:cxn ang="0">
                  <a:pos x="424" y="31"/>
                </a:cxn>
              </a:cxnLst>
              <a:rect l="0" t="0" r="r" b="b"/>
              <a:pathLst>
                <a:path w="545" h="236">
                  <a:moveTo>
                    <a:pt x="456" y="36"/>
                  </a:moveTo>
                  <a:lnTo>
                    <a:pt x="491" y="39"/>
                  </a:lnTo>
                  <a:lnTo>
                    <a:pt x="528" y="45"/>
                  </a:lnTo>
                  <a:lnTo>
                    <a:pt x="545" y="63"/>
                  </a:lnTo>
                  <a:lnTo>
                    <a:pt x="532" y="91"/>
                  </a:lnTo>
                  <a:lnTo>
                    <a:pt x="494" y="124"/>
                  </a:lnTo>
                  <a:lnTo>
                    <a:pt x="461" y="139"/>
                  </a:lnTo>
                  <a:lnTo>
                    <a:pt x="434" y="132"/>
                  </a:lnTo>
                  <a:lnTo>
                    <a:pt x="376" y="103"/>
                  </a:lnTo>
                  <a:lnTo>
                    <a:pt x="308" y="76"/>
                  </a:lnTo>
                  <a:lnTo>
                    <a:pt x="224" y="56"/>
                  </a:lnTo>
                  <a:lnTo>
                    <a:pt x="153" y="47"/>
                  </a:lnTo>
                  <a:lnTo>
                    <a:pt x="143" y="45"/>
                  </a:lnTo>
                  <a:lnTo>
                    <a:pt x="95" y="45"/>
                  </a:lnTo>
                  <a:lnTo>
                    <a:pt x="90" y="44"/>
                  </a:lnTo>
                  <a:lnTo>
                    <a:pt x="68" y="56"/>
                  </a:lnTo>
                  <a:lnTo>
                    <a:pt x="67" y="73"/>
                  </a:lnTo>
                  <a:lnTo>
                    <a:pt x="88" y="89"/>
                  </a:lnTo>
                  <a:lnTo>
                    <a:pt x="136" y="101"/>
                  </a:lnTo>
                  <a:lnTo>
                    <a:pt x="203" y="114"/>
                  </a:lnTo>
                  <a:lnTo>
                    <a:pt x="249" y="114"/>
                  </a:lnTo>
                  <a:lnTo>
                    <a:pt x="256" y="114"/>
                  </a:lnTo>
                  <a:lnTo>
                    <a:pt x="264" y="111"/>
                  </a:lnTo>
                  <a:lnTo>
                    <a:pt x="272" y="110"/>
                  </a:lnTo>
                  <a:lnTo>
                    <a:pt x="278" y="110"/>
                  </a:lnTo>
                  <a:lnTo>
                    <a:pt x="287" y="106"/>
                  </a:lnTo>
                  <a:lnTo>
                    <a:pt x="292" y="98"/>
                  </a:lnTo>
                  <a:lnTo>
                    <a:pt x="300" y="94"/>
                  </a:lnTo>
                  <a:lnTo>
                    <a:pt x="308" y="94"/>
                  </a:lnTo>
                  <a:lnTo>
                    <a:pt x="317" y="92"/>
                  </a:lnTo>
                  <a:lnTo>
                    <a:pt x="326" y="89"/>
                  </a:lnTo>
                  <a:lnTo>
                    <a:pt x="335" y="83"/>
                  </a:lnTo>
                  <a:lnTo>
                    <a:pt x="341" y="83"/>
                  </a:lnTo>
                  <a:lnTo>
                    <a:pt x="352" y="84"/>
                  </a:lnTo>
                  <a:lnTo>
                    <a:pt x="359" y="85"/>
                  </a:lnTo>
                  <a:lnTo>
                    <a:pt x="367" y="89"/>
                  </a:lnTo>
                  <a:lnTo>
                    <a:pt x="373" y="94"/>
                  </a:lnTo>
                  <a:lnTo>
                    <a:pt x="372" y="103"/>
                  </a:lnTo>
                  <a:lnTo>
                    <a:pt x="370" y="110"/>
                  </a:lnTo>
                  <a:lnTo>
                    <a:pt x="372" y="118"/>
                  </a:lnTo>
                  <a:lnTo>
                    <a:pt x="364" y="120"/>
                  </a:lnTo>
                  <a:lnTo>
                    <a:pt x="355" y="120"/>
                  </a:lnTo>
                  <a:lnTo>
                    <a:pt x="349" y="119"/>
                  </a:lnTo>
                  <a:lnTo>
                    <a:pt x="341" y="121"/>
                  </a:lnTo>
                  <a:lnTo>
                    <a:pt x="348" y="127"/>
                  </a:lnTo>
                  <a:lnTo>
                    <a:pt x="355" y="128"/>
                  </a:lnTo>
                  <a:lnTo>
                    <a:pt x="361" y="130"/>
                  </a:lnTo>
                  <a:lnTo>
                    <a:pt x="370" y="137"/>
                  </a:lnTo>
                  <a:lnTo>
                    <a:pt x="373" y="145"/>
                  </a:lnTo>
                  <a:lnTo>
                    <a:pt x="380" y="152"/>
                  </a:lnTo>
                  <a:lnTo>
                    <a:pt x="379" y="159"/>
                  </a:lnTo>
                  <a:lnTo>
                    <a:pt x="376" y="167"/>
                  </a:lnTo>
                  <a:lnTo>
                    <a:pt x="372" y="173"/>
                  </a:lnTo>
                  <a:lnTo>
                    <a:pt x="362" y="179"/>
                  </a:lnTo>
                  <a:lnTo>
                    <a:pt x="353" y="178"/>
                  </a:lnTo>
                  <a:lnTo>
                    <a:pt x="346" y="178"/>
                  </a:lnTo>
                  <a:lnTo>
                    <a:pt x="352" y="181"/>
                  </a:lnTo>
                  <a:lnTo>
                    <a:pt x="358" y="188"/>
                  </a:lnTo>
                  <a:lnTo>
                    <a:pt x="362" y="199"/>
                  </a:lnTo>
                  <a:lnTo>
                    <a:pt x="362" y="205"/>
                  </a:lnTo>
                  <a:lnTo>
                    <a:pt x="361" y="213"/>
                  </a:lnTo>
                  <a:lnTo>
                    <a:pt x="359" y="219"/>
                  </a:lnTo>
                  <a:lnTo>
                    <a:pt x="355" y="226"/>
                  </a:lnTo>
                  <a:lnTo>
                    <a:pt x="349" y="232"/>
                  </a:lnTo>
                  <a:lnTo>
                    <a:pt x="341" y="235"/>
                  </a:lnTo>
                  <a:lnTo>
                    <a:pt x="333" y="236"/>
                  </a:lnTo>
                  <a:lnTo>
                    <a:pt x="326" y="235"/>
                  </a:lnTo>
                  <a:lnTo>
                    <a:pt x="321" y="234"/>
                  </a:lnTo>
                  <a:lnTo>
                    <a:pt x="313" y="232"/>
                  </a:lnTo>
                  <a:lnTo>
                    <a:pt x="306" y="228"/>
                  </a:lnTo>
                  <a:lnTo>
                    <a:pt x="299" y="226"/>
                  </a:lnTo>
                  <a:lnTo>
                    <a:pt x="294" y="221"/>
                  </a:lnTo>
                  <a:lnTo>
                    <a:pt x="286" y="218"/>
                  </a:lnTo>
                  <a:lnTo>
                    <a:pt x="281" y="208"/>
                  </a:lnTo>
                  <a:lnTo>
                    <a:pt x="278" y="201"/>
                  </a:lnTo>
                  <a:lnTo>
                    <a:pt x="272" y="195"/>
                  </a:lnTo>
                  <a:lnTo>
                    <a:pt x="267" y="186"/>
                  </a:lnTo>
                  <a:lnTo>
                    <a:pt x="264" y="179"/>
                  </a:lnTo>
                  <a:lnTo>
                    <a:pt x="259" y="174"/>
                  </a:lnTo>
                  <a:lnTo>
                    <a:pt x="252" y="168"/>
                  </a:lnTo>
                  <a:lnTo>
                    <a:pt x="225" y="152"/>
                  </a:lnTo>
                  <a:lnTo>
                    <a:pt x="142" y="141"/>
                  </a:lnTo>
                  <a:lnTo>
                    <a:pt x="135" y="141"/>
                  </a:lnTo>
                  <a:lnTo>
                    <a:pt x="73" y="127"/>
                  </a:lnTo>
                  <a:lnTo>
                    <a:pt x="28" y="110"/>
                  </a:lnTo>
                  <a:lnTo>
                    <a:pt x="10" y="87"/>
                  </a:lnTo>
                  <a:lnTo>
                    <a:pt x="0" y="65"/>
                  </a:lnTo>
                  <a:lnTo>
                    <a:pt x="10" y="44"/>
                  </a:lnTo>
                  <a:lnTo>
                    <a:pt x="21" y="25"/>
                  </a:lnTo>
                  <a:lnTo>
                    <a:pt x="54" y="9"/>
                  </a:lnTo>
                  <a:lnTo>
                    <a:pt x="120" y="0"/>
                  </a:lnTo>
                  <a:lnTo>
                    <a:pt x="192" y="4"/>
                  </a:lnTo>
                  <a:lnTo>
                    <a:pt x="273" y="12"/>
                  </a:lnTo>
                  <a:lnTo>
                    <a:pt x="333" y="22"/>
                  </a:lnTo>
                  <a:lnTo>
                    <a:pt x="381" y="29"/>
                  </a:lnTo>
                  <a:lnTo>
                    <a:pt x="424" y="31"/>
                  </a:lnTo>
                  <a:lnTo>
                    <a:pt x="456" y="36"/>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4" name="Freeform 56"/>
            <p:cNvSpPr>
              <a:spLocks/>
            </p:cNvSpPr>
            <p:nvPr/>
          </p:nvSpPr>
          <p:spPr bwMode="auto">
            <a:xfrm>
              <a:off x="3783" y="1282"/>
              <a:ext cx="346" cy="118"/>
            </a:xfrm>
            <a:custGeom>
              <a:avLst/>
              <a:gdLst/>
              <a:ahLst/>
              <a:cxnLst>
                <a:cxn ang="0">
                  <a:pos x="67" y="88"/>
                </a:cxn>
                <a:cxn ang="0">
                  <a:pos x="190" y="125"/>
                </a:cxn>
                <a:cxn ang="0">
                  <a:pos x="323" y="154"/>
                </a:cxn>
                <a:cxn ang="0">
                  <a:pos x="453" y="144"/>
                </a:cxn>
                <a:cxn ang="0">
                  <a:pos x="577" y="105"/>
                </a:cxn>
                <a:cxn ang="0">
                  <a:pos x="614" y="96"/>
                </a:cxn>
                <a:cxn ang="0">
                  <a:pos x="620" y="82"/>
                </a:cxn>
                <a:cxn ang="0">
                  <a:pos x="618" y="67"/>
                </a:cxn>
                <a:cxn ang="0">
                  <a:pos x="609" y="52"/>
                </a:cxn>
                <a:cxn ang="0">
                  <a:pos x="601" y="40"/>
                </a:cxn>
                <a:cxn ang="0">
                  <a:pos x="601" y="25"/>
                </a:cxn>
                <a:cxn ang="0">
                  <a:pos x="606" y="11"/>
                </a:cxn>
                <a:cxn ang="0">
                  <a:pos x="620" y="2"/>
                </a:cxn>
                <a:cxn ang="0">
                  <a:pos x="635" y="0"/>
                </a:cxn>
                <a:cxn ang="0">
                  <a:pos x="649" y="5"/>
                </a:cxn>
                <a:cxn ang="0">
                  <a:pos x="662" y="15"/>
                </a:cxn>
                <a:cxn ang="0">
                  <a:pos x="663" y="29"/>
                </a:cxn>
                <a:cxn ang="0">
                  <a:pos x="671" y="43"/>
                </a:cxn>
                <a:cxn ang="0">
                  <a:pos x="671" y="58"/>
                </a:cxn>
                <a:cxn ang="0">
                  <a:pos x="668" y="72"/>
                </a:cxn>
                <a:cxn ang="0">
                  <a:pos x="658" y="86"/>
                </a:cxn>
                <a:cxn ang="0">
                  <a:pos x="663" y="100"/>
                </a:cxn>
                <a:cxn ang="0">
                  <a:pos x="676" y="116"/>
                </a:cxn>
                <a:cxn ang="0">
                  <a:pos x="685" y="126"/>
                </a:cxn>
                <a:cxn ang="0">
                  <a:pos x="690" y="140"/>
                </a:cxn>
                <a:cxn ang="0">
                  <a:pos x="687" y="154"/>
                </a:cxn>
                <a:cxn ang="0">
                  <a:pos x="682" y="170"/>
                </a:cxn>
                <a:cxn ang="0">
                  <a:pos x="676" y="184"/>
                </a:cxn>
                <a:cxn ang="0">
                  <a:pos x="666" y="193"/>
                </a:cxn>
                <a:cxn ang="0">
                  <a:pos x="654" y="211"/>
                </a:cxn>
                <a:cxn ang="0">
                  <a:pos x="635" y="225"/>
                </a:cxn>
                <a:cxn ang="0">
                  <a:pos x="620" y="234"/>
                </a:cxn>
                <a:cxn ang="0">
                  <a:pos x="604" y="235"/>
                </a:cxn>
                <a:cxn ang="0">
                  <a:pos x="587" y="231"/>
                </a:cxn>
                <a:cxn ang="0">
                  <a:pos x="581" y="220"/>
                </a:cxn>
                <a:cxn ang="0">
                  <a:pos x="584" y="203"/>
                </a:cxn>
                <a:cxn ang="0">
                  <a:pos x="600" y="197"/>
                </a:cxn>
                <a:cxn ang="0">
                  <a:pos x="596" y="184"/>
                </a:cxn>
                <a:cxn ang="0">
                  <a:pos x="591" y="170"/>
                </a:cxn>
                <a:cxn ang="0">
                  <a:pos x="596" y="154"/>
                </a:cxn>
                <a:cxn ang="0">
                  <a:pos x="548" y="159"/>
                </a:cxn>
                <a:cxn ang="0">
                  <a:pos x="411" y="201"/>
                </a:cxn>
                <a:cxn ang="0">
                  <a:pos x="310" y="201"/>
                </a:cxn>
                <a:cxn ang="0">
                  <a:pos x="196" y="173"/>
                </a:cxn>
                <a:cxn ang="0">
                  <a:pos x="67" y="167"/>
                </a:cxn>
                <a:cxn ang="0">
                  <a:pos x="13" y="140"/>
                </a:cxn>
                <a:cxn ang="0">
                  <a:pos x="8" y="100"/>
                </a:cxn>
              </a:cxnLst>
              <a:rect l="0" t="0" r="r" b="b"/>
              <a:pathLst>
                <a:path w="690" h="235">
                  <a:moveTo>
                    <a:pt x="22" y="83"/>
                  </a:moveTo>
                  <a:lnTo>
                    <a:pt x="67" y="88"/>
                  </a:lnTo>
                  <a:lnTo>
                    <a:pt x="114" y="100"/>
                  </a:lnTo>
                  <a:lnTo>
                    <a:pt x="190" y="125"/>
                  </a:lnTo>
                  <a:lnTo>
                    <a:pt x="272" y="140"/>
                  </a:lnTo>
                  <a:lnTo>
                    <a:pt x="323" y="154"/>
                  </a:lnTo>
                  <a:lnTo>
                    <a:pt x="386" y="154"/>
                  </a:lnTo>
                  <a:lnTo>
                    <a:pt x="453" y="144"/>
                  </a:lnTo>
                  <a:lnTo>
                    <a:pt x="508" y="126"/>
                  </a:lnTo>
                  <a:lnTo>
                    <a:pt x="577" y="105"/>
                  </a:lnTo>
                  <a:lnTo>
                    <a:pt x="606" y="97"/>
                  </a:lnTo>
                  <a:lnTo>
                    <a:pt x="614" y="96"/>
                  </a:lnTo>
                  <a:lnTo>
                    <a:pt x="618" y="88"/>
                  </a:lnTo>
                  <a:lnTo>
                    <a:pt x="620" y="82"/>
                  </a:lnTo>
                  <a:lnTo>
                    <a:pt x="620" y="73"/>
                  </a:lnTo>
                  <a:lnTo>
                    <a:pt x="618" y="67"/>
                  </a:lnTo>
                  <a:lnTo>
                    <a:pt x="610" y="59"/>
                  </a:lnTo>
                  <a:lnTo>
                    <a:pt x="609" y="52"/>
                  </a:lnTo>
                  <a:lnTo>
                    <a:pt x="601" y="49"/>
                  </a:lnTo>
                  <a:lnTo>
                    <a:pt x="601" y="40"/>
                  </a:lnTo>
                  <a:lnTo>
                    <a:pt x="601" y="33"/>
                  </a:lnTo>
                  <a:lnTo>
                    <a:pt x="601" y="25"/>
                  </a:lnTo>
                  <a:lnTo>
                    <a:pt x="601" y="19"/>
                  </a:lnTo>
                  <a:lnTo>
                    <a:pt x="606" y="11"/>
                  </a:lnTo>
                  <a:lnTo>
                    <a:pt x="614" y="6"/>
                  </a:lnTo>
                  <a:lnTo>
                    <a:pt x="620" y="2"/>
                  </a:lnTo>
                  <a:lnTo>
                    <a:pt x="628" y="2"/>
                  </a:lnTo>
                  <a:lnTo>
                    <a:pt x="635" y="0"/>
                  </a:lnTo>
                  <a:lnTo>
                    <a:pt x="642" y="2"/>
                  </a:lnTo>
                  <a:lnTo>
                    <a:pt x="649" y="5"/>
                  </a:lnTo>
                  <a:lnTo>
                    <a:pt x="654" y="11"/>
                  </a:lnTo>
                  <a:lnTo>
                    <a:pt x="662" y="15"/>
                  </a:lnTo>
                  <a:lnTo>
                    <a:pt x="663" y="21"/>
                  </a:lnTo>
                  <a:lnTo>
                    <a:pt x="663" y="29"/>
                  </a:lnTo>
                  <a:lnTo>
                    <a:pt x="666" y="36"/>
                  </a:lnTo>
                  <a:lnTo>
                    <a:pt x="671" y="43"/>
                  </a:lnTo>
                  <a:lnTo>
                    <a:pt x="671" y="50"/>
                  </a:lnTo>
                  <a:lnTo>
                    <a:pt x="671" y="58"/>
                  </a:lnTo>
                  <a:lnTo>
                    <a:pt x="671" y="64"/>
                  </a:lnTo>
                  <a:lnTo>
                    <a:pt x="668" y="72"/>
                  </a:lnTo>
                  <a:lnTo>
                    <a:pt x="663" y="78"/>
                  </a:lnTo>
                  <a:lnTo>
                    <a:pt x="658" y="86"/>
                  </a:lnTo>
                  <a:lnTo>
                    <a:pt x="662" y="92"/>
                  </a:lnTo>
                  <a:lnTo>
                    <a:pt x="663" y="100"/>
                  </a:lnTo>
                  <a:lnTo>
                    <a:pt x="668" y="106"/>
                  </a:lnTo>
                  <a:lnTo>
                    <a:pt x="676" y="116"/>
                  </a:lnTo>
                  <a:lnTo>
                    <a:pt x="682" y="119"/>
                  </a:lnTo>
                  <a:lnTo>
                    <a:pt x="685" y="126"/>
                  </a:lnTo>
                  <a:lnTo>
                    <a:pt x="690" y="134"/>
                  </a:lnTo>
                  <a:lnTo>
                    <a:pt x="690" y="140"/>
                  </a:lnTo>
                  <a:lnTo>
                    <a:pt x="687" y="148"/>
                  </a:lnTo>
                  <a:lnTo>
                    <a:pt x="687" y="154"/>
                  </a:lnTo>
                  <a:lnTo>
                    <a:pt x="685" y="163"/>
                  </a:lnTo>
                  <a:lnTo>
                    <a:pt x="682" y="170"/>
                  </a:lnTo>
                  <a:lnTo>
                    <a:pt x="677" y="177"/>
                  </a:lnTo>
                  <a:lnTo>
                    <a:pt x="676" y="184"/>
                  </a:lnTo>
                  <a:lnTo>
                    <a:pt x="672" y="192"/>
                  </a:lnTo>
                  <a:lnTo>
                    <a:pt x="666" y="193"/>
                  </a:lnTo>
                  <a:lnTo>
                    <a:pt x="663" y="201"/>
                  </a:lnTo>
                  <a:lnTo>
                    <a:pt x="654" y="211"/>
                  </a:lnTo>
                  <a:lnTo>
                    <a:pt x="644" y="220"/>
                  </a:lnTo>
                  <a:lnTo>
                    <a:pt x="635" y="225"/>
                  </a:lnTo>
                  <a:lnTo>
                    <a:pt x="628" y="230"/>
                  </a:lnTo>
                  <a:lnTo>
                    <a:pt x="620" y="234"/>
                  </a:lnTo>
                  <a:lnTo>
                    <a:pt x="610" y="235"/>
                  </a:lnTo>
                  <a:lnTo>
                    <a:pt x="604" y="235"/>
                  </a:lnTo>
                  <a:lnTo>
                    <a:pt x="596" y="235"/>
                  </a:lnTo>
                  <a:lnTo>
                    <a:pt x="587" y="231"/>
                  </a:lnTo>
                  <a:lnTo>
                    <a:pt x="581" y="226"/>
                  </a:lnTo>
                  <a:lnTo>
                    <a:pt x="581" y="220"/>
                  </a:lnTo>
                  <a:lnTo>
                    <a:pt x="581" y="212"/>
                  </a:lnTo>
                  <a:lnTo>
                    <a:pt x="584" y="203"/>
                  </a:lnTo>
                  <a:lnTo>
                    <a:pt x="591" y="201"/>
                  </a:lnTo>
                  <a:lnTo>
                    <a:pt x="600" y="197"/>
                  </a:lnTo>
                  <a:lnTo>
                    <a:pt x="604" y="188"/>
                  </a:lnTo>
                  <a:lnTo>
                    <a:pt x="596" y="184"/>
                  </a:lnTo>
                  <a:lnTo>
                    <a:pt x="591" y="177"/>
                  </a:lnTo>
                  <a:lnTo>
                    <a:pt x="591" y="170"/>
                  </a:lnTo>
                  <a:lnTo>
                    <a:pt x="591" y="163"/>
                  </a:lnTo>
                  <a:lnTo>
                    <a:pt x="596" y="154"/>
                  </a:lnTo>
                  <a:lnTo>
                    <a:pt x="600" y="148"/>
                  </a:lnTo>
                  <a:lnTo>
                    <a:pt x="548" y="159"/>
                  </a:lnTo>
                  <a:lnTo>
                    <a:pt x="461" y="188"/>
                  </a:lnTo>
                  <a:lnTo>
                    <a:pt x="411" y="201"/>
                  </a:lnTo>
                  <a:lnTo>
                    <a:pt x="358" y="203"/>
                  </a:lnTo>
                  <a:lnTo>
                    <a:pt x="310" y="201"/>
                  </a:lnTo>
                  <a:lnTo>
                    <a:pt x="252" y="186"/>
                  </a:lnTo>
                  <a:lnTo>
                    <a:pt x="196" y="173"/>
                  </a:lnTo>
                  <a:lnTo>
                    <a:pt x="136" y="170"/>
                  </a:lnTo>
                  <a:lnTo>
                    <a:pt x="67" y="167"/>
                  </a:lnTo>
                  <a:lnTo>
                    <a:pt x="36" y="159"/>
                  </a:lnTo>
                  <a:lnTo>
                    <a:pt x="13" y="140"/>
                  </a:lnTo>
                  <a:lnTo>
                    <a:pt x="0" y="119"/>
                  </a:lnTo>
                  <a:lnTo>
                    <a:pt x="8" y="100"/>
                  </a:lnTo>
                  <a:lnTo>
                    <a:pt x="22" y="83"/>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5" name="Freeform 57"/>
            <p:cNvSpPr>
              <a:spLocks/>
            </p:cNvSpPr>
            <p:nvPr/>
          </p:nvSpPr>
          <p:spPr bwMode="auto">
            <a:xfrm>
              <a:off x="3807" y="1545"/>
              <a:ext cx="189" cy="390"/>
            </a:xfrm>
            <a:custGeom>
              <a:avLst/>
              <a:gdLst/>
              <a:ahLst/>
              <a:cxnLst>
                <a:cxn ang="0">
                  <a:pos x="48" y="5"/>
                </a:cxn>
                <a:cxn ang="0">
                  <a:pos x="73" y="22"/>
                </a:cxn>
                <a:cxn ang="0">
                  <a:pos x="101" y="53"/>
                </a:cxn>
                <a:cxn ang="0">
                  <a:pos x="133" y="93"/>
                </a:cxn>
                <a:cxn ang="0">
                  <a:pos x="177" y="144"/>
                </a:cxn>
                <a:cxn ang="0">
                  <a:pos x="216" y="192"/>
                </a:cxn>
                <a:cxn ang="0">
                  <a:pos x="240" y="222"/>
                </a:cxn>
                <a:cxn ang="0">
                  <a:pos x="254" y="246"/>
                </a:cxn>
                <a:cxn ang="0">
                  <a:pos x="258" y="264"/>
                </a:cxn>
                <a:cxn ang="0">
                  <a:pos x="258" y="291"/>
                </a:cxn>
                <a:cxn ang="0">
                  <a:pos x="249" y="311"/>
                </a:cxn>
                <a:cxn ang="0">
                  <a:pos x="230" y="341"/>
                </a:cxn>
                <a:cxn ang="0">
                  <a:pos x="196" y="388"/>
                </a:cxn>
                <a:cxn ang="0">
                  <a:pos x="161" y="437"/>
                </a:cxn>
                <a:cxn ang="0">
                  <a:pos x="137" y="484"/>
                </a:cxn>
                <a:cxn ang="0">
                  <a:pos x="123" y="526"/>
                </a:cxn>
                <a:cxn ang="0">
                  <a:pos x="115" y="566"/>
                </a:cxn>
                <a:cxn ang="0">
                  <a:pos x="115" y="603"/>
                </a:cxn>
                <a:cxn ang="0">
                  <a:pos x="120" y="630"/>
                </a:cxn>
                <a:cxn ang="0">
                  <a:pos x="143" y="645"/>
                </a:cxn>
                <a:cxn ang="0">
                  <a:pos x="173" y="649"/>
                </a:cxn>
                <a:cxn ang="0">
                  <a:pos x="221" y="651"/>
                </a:cxn>
                <a:cxn ang="0">
                  <a:pos x="277" y="660"/>
                </a:cxn>
                <a:cxn ang="0">
                  <a:pos x="321" y="675"/>
                </a:cxn>
                <a:cxn ang="0">
                  <a:pos x="357" y="697"/>
                </a:cxn>
                <a:cxn ang="0">
                  <a:pos x="376" y="718"/>
                </a:cxn>
                <a:cxn ang="0">
                  <a:pos x="378" y="737"/>
                </a:cxn>
                <a:cxn ang="0">
                  <a:pos x="364" y="761"/>
                </a:cxn>
                <a:cxn ang="0">
                  <a:pos x="335" y="781"/>
                </a:cxn>
                <a:cxn ang="0">
                  <a:pos x="316" y="778"/>
                </a:cxn>
                <a:cxn ang="0">
                  <a:pos x="306" y="759"/>
                </a:cxn>
                <a:cxn ang="0">
                  <a:pos x="290" y="732"/>
                </a:cxn>
                <a:cxn ang="0">
                  <a:pos x="254" y="711"/>
                </a:cxn>
                <a:cxn ang="0">
                  <a:pos x="209" y="694"/>
                </a:cxn>
                <a:cxn ang="0">
                  <a:pos x="163" y="693"/>
                </a:cxn>
                <a:cxn ang="0">
                  <a:pos x="120" y="703"/>
                </a:cxn>
                <a:cxn ang="0">
                  <a:pos x="101" y="707"/>
                </a:cxn>
                <a:cxn ang="0">
                  <a:pos x="75" y="703"/>
                </a:cxn>
                <a:cxn ang="0">
                  <a:pos x="61" y="688"/>
                </a:cxn>
                <a:cxn ang="0">
                  <a:pos x="53" y="669"/>
                </a:cxn>
                <a:cxn ang="0">
                  <a:pos x="58" y="647"/>
                </a:cxn>
                <a:cxn ang="0">
                  <a:pos x="71" y="599"/>
                </a:cxn>
                <a:cxn ang="0">
                  <a:pos x="80" y="537"/>
                </a:cxn>
                <a:cxn ang="0">
                  <a:pos x="96" y="464"/>
                </a:cxn>
                <a:cxn ang="0">
                  <a:pos x="110" y="406"/>
                </a:cxn>
                <a:cxn ang="0">
                  <a:pos x="129" y="361"/>
                </a:cxn>
                <a:cxn ang="0">
                  <a:pos x="156" y="321"/>
                </a:cxn>
                <a:cxn ang="0">
                  <a:pos x="176" y="289"/>
                </a:cxn>
                <a:cxn ang="0">
                  <a:pos x="187" y="269"/>
                </a:cxn>
                <a:cxn ang="0">
                  <a:pos x="182" y="254"/>
                </a:cxn>
                <a:cxn ang="0">
                  <a:pos x="149" y="222"/>
                </a:cxn>
                <a:cxn ang="0">
                  <a:pos x="101" y="187"/>
                </a:cxn>
                <a:cxn ang="0">
                  <a:pos x="67" y="155"/>
                </a:cxn>
                <a:cxn ang="0">
                  <a:pos x="39" y="126"/>
                </a:cxn>
                <a:cxn ang="0">
                  <a:pos x="15" y="88"/>
                </a:cxn>
                <a:cxn ang="0">
                  <a:pos x="0" y="44"/>
                </a:cxn>
                <a:cxn ang="0">
                  <a:pos x="13" y="12"/>
                </a:cxn>
                <a:cxn ang="0">
                  <a:pos x="25" y="0"/>
                </a:cxn>
                <a:cxn ang="0">
                  <a:pos x="48" y="5"/>
                </a:cxn>
              </a:cxnLst>
              <a:rect l="0" t="0" r="r" b="b"/>
              <a:pathLst>
                <a:path w="378" h="781">
                  <a:moveTo>
                    <a:pt x="48" y="5"/>
                  </a:moveTo>
                  <a:lnTo>
                    <a:pt x="73" y="22"/>
                  </a:lnTo>
                  <a:lnTo>
                    <a:pt x="101" y="53"/>
                  </a:lnTo>
                  <a:lnTo>
                    <a:pt x="133" y="93"/>
                  </a:lnTo>
                  <a:lnTo>
                    <a:pt x="177" y="144"/>
                  </a:lnTo>
                  <a:lnTo>
                    <a:pt x="216" y="192"/>
                  </a:lnTo>
                  <a:lnTo>
                    <a:pt x="240" y="222"/>
                  </a:lnTo>
                  <a:lnTo>
                    <a:pt x="254" y="246"/>
                  </a:lnTo>
                  <a:lnTo>
                    <a:pt x="258" y="264"/>
                  </a:lnTo>
                  <a:lnTo>
                    <a:pt x="258" y="291"/>
                  </a:lnTo>
                  <a:lnTo>
                    <a:pt x="249" y="311"/>
                  </a:lnTo>
                  <a:lnTo>
                    <a:pt x="230" y="341"/>
                  </a:lnTo>
                  <a:lnTo>
                    <a:pt x="196" y="388"/>
                  </a:lnTo>
                  <a:lnTo>
                    <a:pt x="161" y="437"/>
                  </a:lnTo>
                  <a:lnTo>
                    <a:pt x="137" y="484"/>
                  </a:lnTo>
                  <a:lnTo>
                    <a:pt x="123" y="526"/>
                  </a:lnTo>
                  <a:lnTo>
                    <a:pt x="115" y="566"/>
                  </a:lnTo>
                  <a:lnTo>
                    <a:pt x="115" y="603"/>
                  </a:lnTo>
                  <a:lnTo>
                    <a:pt x="120" y="630"/>
                  </a:lnTo>
                  <a:lnTo>
                    <a:pt x="143" y="645"/>
                  </a:lnTo>
                  <a:lnTo>
                    <a:pt x="173" y="649"/>
                  </a:lnTo>
                  <a:lnTo>
                    <a:pt x="221" y="651"/>
                  </a:lnTo>
                  <a:lnTo>
                    <a:pt x="277" y="660"/>
                  </a:lnTo>
                  <a:lnTo>
                    <a:pt x="321" y="675"/>
                  </a:lnTo>
                  <a:lnTo>
                    <a:pt x="357" y="697"/>
                  </a:lnTo>
                  <a:lnTo>
                    <a:pt x="376" y="718"/>
                  </a:lnTo>
                  <a:lnTo>
                    <a:pt x="378" y="737"/>
                  </a:lnTo>
                  <a:lnTo>
                    <a:pt x="364" y="761"/>
                  </a:lnTo>
                  <a:lnTo>
                    <a:pt x="335" y="781"/>
                  </a:lnTo>
                  <a:lnTo>
                    <a:pt x="316" y="778"/>
                  </a:lnTo>
                  <a:lnTo>
                    <a:pt x="306" y="759"/>
                  </a:lnTo>
                  <a:lnTo>
                    <a:pt x="290" y="732"/>
                  </a:lnTo>
                  <a:lnTo>
                    <a:pt x="254" y="711"/>
                  </a:lnTo>
                  <a:lnTo>
                    <a:pt x="209" y="694"/>
                  </a:lnTo>
                  <a:lnTo>
                    <a:pt x="163" y="693"/>
                  </a:lnTo>
                  <a:lnTo>
                    <a:pt x="120" y="703"/>
                  </a:lnTo>
                  <a:lnTo>
                    <a:pt x="101" y="707"/>
                  </a:lnTo>
                  <a:lnTo>
                    <a:pt x="75" y="703"/>
                  </a:lnTo>
                  <a:lnTo>
                    <a:pt x="61" y="688"/>
                  </a:lnTo>
                  <a:lnTo>
                    <a:pt x="53" y="669"/>
                  </a:lnTo>
                  <a:lnTo>
                    <a:pt x="58" y="647"/>
                  </a:lnTo>
                  <a:lnTo>
                    <a:pt x="71" y="599"/>
                  </a:lnTo>
                  <a:lnTo>
                    <a:pt x="80" y="537"/>
                  </a:lnTo>
                  <a:lnTo>
                    <a:pt x="96" y="464"/>
                  </a:lnTo>
                  <a:lnTo>
                    <a:pt x="110" y="406"/>
                  </a:lnTo>
                  <a:lnTo>
                    <a:pt x="129" y="361"/>
                  </a:lnTo>
                  <a:lnTo>
                    <a:pt x="156" y="321"/>
                  </a:lnTo>
                  <a:lnTo>
                    <a:pt x="176" y="289"/>
                  </a:lnTo>
                  <a:lnTo>
                    <a:pt x="187" y="269"/>
                  </a:lnTo>
                  <a:lnTo>
                    <a:pt x="182" y="254"/>
                  </a:lnTo>
                  <a:lnTo>
                    <a:pt x="149" y="222"/>
                  </a:lnTo>
                  <a:lnTo>
                    <a:pt x="101" y="187"/>
                  </a:lnTo>
                  <a:lnTo>
                    <a:pt x="67" y="155"/>
                  </a:lnTo>
                  <a:lnTo>
                    <a:pt x="39" y="126"/>
                  </a:lnTo>
                  <a:lnTo>
                    <a:pt x="15" y="88"/>
                  </a:lnTo>
                  <a:lnTo>
                    <a:pt x="0" y="44"/>
                  </a:lnTo>
                  <a:lnTo>
                    <a:pt x="13" y="12"/>
                  </a:lnTo>
                  <a:lnTo>
                    <a:pt x="25" y="0"/>
                  </a:lnTo>
                  <a:lnTo>
                    <a:pt x="48" y="5"/>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6" name="Freeform 58"/>
            <p:cNvSpPr>
              <a:spLocks/>
            </p:cNvSpPr>
            <p:nvPr/>
          </p:nvSpPr>
          <p:spPr bwMode="auto">
            <a:xfrm>
              <a:off x="3619" y="1530"/>
              <a:ext cx="169" cy="386"/>
            </a:xfrm>
            <a:custGeom>
              <a:avLst/>
              <a:gdLst/>
              <a:ahLst/>
              <a:cxnLst>
                <a:cxn ang="0">
                  <a:pos x="253" y="30"/>
                </a:cxn>
                <a:cxn ang="0">
                  <a:pos x="278" y="9"/>
                </a:cxn>
                <a:cxn ang="0">
                  <a:pos x="305" y="0"/>
                </a:cxn>
                <a:cxn ang="0">
                  <a:pos x="331" y="16"/>
                </a:cxn>
                <a:cxn ang="0">
                  <a:pos x="339" y="43"/>
                </a:cxn>
                <a:cxn ang="0">
                  <a:pos x="336" y="77"/>
                </a:cxn>
                <a:cxn ang="0">
                  <a:pos x="320" y="101"/>
                </a:cxn>
                <a:cxn ang="0">
                  <a:pos x="277" y="134"/>
                </a:cxn>
                <a:cxn ang="0">
                  <a:pos x="244" y="166"/>
                </a:cxn>
                <a:cxn ang="0">
                  <a:pos x="215" y="201"/>
                </a:cxn>
                <a:cxn ang="0">
                  <a:pos x="193" y="242"/>
                </a:cxn>
                <a:cxn ang="0">
                  <a:pos x="183" y="280"/>
                </a:cxn>
                <a:cxn ang="0">
                  <a:pos x="188" y="316"/>
                </a:cxn>
                <a:cxn ang="0">
                  <a:pos x="208" y="347"/>
                </a:cxn>
                <a:cxn ang="0">
                  <a:pos x="244" y="387"/>
                </a:cxn>
                <a:cxn ang="0">
                  <a:pos x="277" y="428"/>
                </a:cxn>
                <a:cxn ang="0">
                  <a:pos x="292" y="457"/>
                </a:cxn>
                <a:cxn ang="0">
                  <a:pos x="303" y="509"/>
                </a:cxn>
                <a:cxn ang="0">
                  <a:pos x="311" y="571"/>
                </a:cxn>
                <a:cxn ang="0">
                  <a:pos x="307" y="625"/>
                </a:cxn>
                <a:cxn ang="0">
                  <a:pos x="303" y="667"/>
                </a:cxn>
                <a:cxn ang="0">
                  <a:pos x="298" y="696"/>
                </a:cxn>
                <a:cxn ang="0">
                  <a:pos x="283" y="710"/>
                </a:cxn>
                <a:cxn ang="0">
                  <a:pos x="277" y="710"/>
                </a:cxn>
                <a:cxn ang="0">
                  <a:pos x="263" y="715"/>
                </a:cxn>
                <a:cxn ang="0">
                  <a:pos x="224" y="710"/>
                </a:cxn>
                <a:cxn ang="0">
                  <a:pos x="188" y="710"/>
                </a:cxn>
                <a:cxn ang="0">
                  <a:pos x="182" y="714"/>
                </a:cxn>
                <a:cxn ang="0">
                  <a:pos x="135" y="723"/>
                </a:cxn>
                <a:cxn ang="0">
                  <a:pos x="95" y="747"/>
                </a:cxn>
                <a:cxn ang="0">
                  <a:pos x="68" y="773"/>
                </a:cxn>
                <a:cxn ang="0">
                  <a:pos x="49" y="770"/>
                </a:cxn>
                <a:cxn ang="0">
                  <a:pos x="20" y="747"/>
                </a:cxn>
                <a:cxn ang="0">
                  <a:pos x="0" y="706"/>
                </a:cxn>
                <a:cxn ang="0">
                  <a:pos x="10" y="692"/>
                </a:cxn>
                <a:cxn ang="0">
                  <a:pos x="65" y="671"/>
                </a:cxn>
                <a:cxn ang="0">
                  <a:pos x="155" y="658"/>
                </a:cxn>
                <a:cxn ang="0">
                  <a:pos x="226" y="657"/>
                </a:cxn>
                <a:cxn ang="0">
                  <a:pos x="250" y="647"/>
                </a:cxn>
                <a:cxn ang="0">
                  <a:pos x="264" y="625"/>
                </a:cxn>
                <a:cxn ang="0">
                  <a:pos x="272" y="591"/>
                </a:cxn>
                <a:cxn ang="0">
                  <a:pos x="272" y="546"/>
                </a:cxn>
                <a:cxn ang="0">
                  <a:pos x="258" y="501"/>
                </a:cxn>
                <a:cxn ang="0">
                  <a:pos x="226" y="456"/>
                </a:cxn>
                <a:cxn ang="0">
                  <a:pos x="196" y="420"/>
                </a:cxn>
                <a:cxn ang="0">
                  <a:pos x="169" y="389"/>
                </a:cxn>
                <a:cxn ang="0">
                  <a:pos x="144" y="357"/>
                </a:cxn>
                <a:cxn ang="0">
                  <a:pos x="130" y="320"/>
                </a:cxn>
                <a:cxn ang="0">
                  <a:pos x="129" y="290"/>
                </a:cxn>
                <a:cxn ang="0">
                  <a:pos x="130" y="248"/>
                </a:cxn>
                <a:cxn ang="0">
                  <a:pos x="143" y="209"/>
                </a:cxn>
                <a:cxn ang="0">
                  <a:pos x="160" y="173"/>
                </a:cxn>
                <a:cxn ang="0">
                  <a:pos x="178" y="133"/>
                </a:cxn>
                <a:cxn ang="0">
                  <a:pos x="202" y="94"/>
                </a:cxn>
                <a:cxn ang="0">
                  <a:pos x="229" y="61"/>
                </a:cxn>
                <a:cxn ang="0">
                  <a:pos x="253" y="30"/>
                </a:cxn>
              </a:cxnLst>
              <a:rect l="0" t="0" r="r" b="b"/>
              <a:pathLst>
                <a:path w="339" h="773">
                  <a:moveTo>
                    <a:pt x="253" y="30"/>
                  </a:moveTo>
                  <a:lnTo>
                    <a:pt x="278" y="9"/>
                  </a:lnTo>
                  <a:lnTo>
                    <a:pt x="305" y="0"/>
                  </a:lnTo>
                  <a:lnTo>
                    <a:pt x="331" y="16"/>
                  </a:lnTo>
                  <a:lnTo>
                    <a:pt x="339" y="43"/>
                  </a:lnTo>
                  <a:lnTo>
                    <a:pt x="336" y="77"/>
                  </a:lnTo>
                  <a:lnTo>
                    <a:pt x="320" y="101"/>
                  </a:lnTo>
                  <a:lnTo>
                    <a:pt x="277" y="134"/>
                  </a:lnTo>
                  <a:lnTo>
                    <a:pt x="244" y="166"/>
                  </a:lnTo>
                  <a:lnTo>
                    <a:pt x="215" y="201"/>
                  </a:lnTo>
                  <a:lnTo>
                    <a:pt x="193" y="242"/>
                  </a:lnTo>
                  <a:lnTo>
                    <a:pt x="183" y="280"/>
                  </a:lnTo>
                  <a:lnTo>
                    <a:pt x="188" y="316"/>
                  </a:lnTo>
                  <a:lnTo>
                    <a:pt x="208" y="347"/>
                  </a:lnTo>
                  <a:lnTo>
                    <a:pt x="244" y="387"/>
                  </a:lnTo>
                  <a:lnTo>
                    <a:pt x="277" y="428"/>
                  </a:lnTo>
                  <a:lnTo>
                    <a:pt x="292" y="457"/>
                  </a:lnTo>
                  <a:lnTo>
                    <a:pt x="303" y="509"/>
                  </a:lnTo>
                  <a:lnTo>
                    <a:pt x="311" y="571"/>
                  </a:lnTo>
                  <a:lnTo>
                    <a:pt x="307" y="625"/>
                  </a:lnTo>
                  <a:lnTo>
                    <a:pt x="303" y="667"/>
                  </a:lnTo>
                  <a:lnTo>
                    <a:pt x="298" y="696"/>
                  </a:lnTo>
                  <a:lnTo>
                    <a:pt x="283" y="710"/>
                  </a:lnTo>
                  <a:lnTo>
                    <a:pt x="277" y="710"/>
                  </a:lnTo>
                  <a:lnTo>
                    <a:pt x="263" y="715"/>
                  </a:lnTo>
                  <a:lnTo>
                    <a:pt x="224" y="710"/>
                  </a:lnTo>
                  <a:lnTo>
                    <a:pt x="188" y="710"/>
                  </a:lnTo>
                  <a:lnTo>
                    <a:pt x="182" y="714"/>
                  </a:lnTo>
                  <a:lnTo>
                    <a:pt x="135" y="723"/>
                  </a:lnTo>
                  <a:lnTo>
                    <a:pt x="95" y="747"/>
                  </a:lnTo>
                  <a:lnTo>
                    <a:pt x="68" y="773"/>
                  </a:lnTo>
                  <a:lnTo>
                    <a:pt x="49" y="770"/>
                  </a:lnTo>
                  <a:lnTo>
                    <a:pt x="20" y="747"/>
                  </a:lnTo>
                  <a:lnTo>
                    <a:pt x="0" y="706"/>
                  </a:lnTo>
                  <a:lnTo>
                    <a:pt x="10" y="692"/>
                  </a:lnTo>
                  <a:lnTo>
                    <a:pt x="65" y="671"/>
                  </a:lnTo>
                  <a:lnTo>
                    <a:pt x="155" y="658"/>
                  </a:lnTo>
                  <a:lnTo>
                    <a:pt x="226" y="657"/>
                  </a:lnTo>
                  <a:lnTo>
                    <a:pt x="250" y="647"/>
                  </a:lnTo>
                  <a:lnTo>
                    <a:pt x="264" y="625"/>
                  </a:lnTo>
                  <a:lnTo>
                    <a:pt x="272" y="591"/>
                  </a:lnTo>
                  <a:lnTo>
                    <a:pt x="272" y="546"/>
                  </a:lnTo>
                  <a:lnTo>
                    <a:pt x="258" y="501"/>
                  </a:lnTo>
                  <a:lnTo>
                    <a:pt x="226" y="456"/>
                  </a:lnTo>
                  <a:lnTo>
                    <a:pt x="196" y="420"/>
                  </a:lnTo>
                  <a:lnTo>
                    <a:pt x="169" y="389"/>
                  </a:lnTo>
                  <a:lnTo>
                    <a:pt x="144" y="357"/>
                  </a:lnTo>
                  <a:lnTo>
                    <a:pt x="130" y="320"/>
                  </a:lnTo>
                  <a:lnTo>
                    <a:pt x="129" y="290"/>
                  </a:lnTo>
                  <a:lnTo>
                    <a:pt x="130" y="248"/>
                  </a:lnTo>
                  <a:lnTo>
                    <a:pt x="143" y="209"/>
                  </a:lnTo>
                  <a:lnTo>
                    <a:pt x="160" y="173"/>
                  </a:lnTo>
                  <a:lnTo>
                    <a:pt x="178" y="133"/>
                  </a:lnTo>
                  <a:lnTo>
                    <a:pt x="202" y="94"/>
                  </a:lnTo>
                  <a:lnTo>
                    <a:pt x="229" y="61"/>
                  </a:lnTo>
                  <a:lnTo>
                    <a:pt x="253" y="30"/>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7" name="Freeform 59"/>
            <p:cNvSpPr>
              <a:spLocks/>
            </p:cNvSpPr>
            <p:nvPr/>
          </p:nvSpPr>
          <p:spPr bwMode="auto">
            <a:xfrm>
              <a:off x="3659" y="909"/>
              <a:ext cx="185" cy="798"/>
            </a:xfrm>
            <a:custGeom>
              <a:avLst/>
              <a:gdLst/>
              <a:ahLst/>
              <a:cxnLst>
                <a:cxn ang="0">
                  <a:pos x="28" y="968"/>
                </a:cxn>
                <a:cxn ang="0">
                  <a:pos x="371" y="1573"/>
                </a:cxn>
                <a:cxn ang="0">
                  <a:pos x="353" y="1594"/>
                </a:cxn>
                <a:cxn ang="0">
                  <a:pos x="0" y="966"/>
                </a:cxn>
                <a:cxn ang="0">
                  <a:pos x="252" y="0"/>
                </a:cxn>
                <a:cxn ang="0">
                  <a:pos x="274" y="17"/>
                </a:cxn>
                <a:cxn ang="0">
                  <a:pos x="28" y="968"/>
                </a:cxn>
              </a:cxnLst>
              <a:rect l="0" t="0" r="r" b="b"/>
              <a:pathLst>
                <a:path w="371" h="1594">
                  <a:moveTo>
                    <a:pt x="28" y="968"/>
                  </a:moveTo>
                  <a:lnTo>
                    <a:pt x="371" y="1573"/>
                  </a:lnTo>
                  <a:lnTo>
                    <a:pt x="353" y="1594"/>
                  </a:lnTo>
                  <a:lnTo>
                    <a:pt x="0" y="966"/>
                  </a:lnTo>
                  <a:lnTo>
                    <a:pt x="252" y="0"/>
                  </a:lnTo>
                  <a:lnTo>
                    <a:pt x="274" y="17"/>
                  </a:lnTo>
                  <a:lnTo>
                    <a:pt x="28" y="968"/>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48" name="Freeform 60"/>
            <p:cNvSpPr>
              <a:spLocks/>
            </p:cNvSpPr>
            <p:nvPr/>
          </p:nvSpPr>
          <p:spPr bwMode="auto">
            <a:xfrm>
              <a:off x="3758" y="848"/>
              <a:ext cx="354" cy="915"/>
            </a:xfrm>
            <a:custGeom>
              <a:avLst/>
              <a:gdLst/>
              <a:ahLst/>
              <a:cxnLst>
                <a:cxn ang="0">
                  <a:pos x="12" y="109"/>
                </a:cxn>
                <a:cxn ang="0">
                  <a:pos x="0" y="58"/>
                </a:cxn>
                <a:cxn ang="0">
                  <a:pos x="52" y="18"/>
                </a:cxn>
                <a:cxn ang="0">
                  <a:pos x="95" y="6"/>
                </a:cxn>
                <a:cxn ang="0">
                  <a:pos x="65" y="43"/>
                </a:cxn>
                <a:cxn ang="0">
                  <a:pos x="52" y="87"/>
                </a:cxn>
                <a:cxn ang="0">
                  <a:pos x="97" y="128"/>
                </a:cxn>
                <a:cxn ang="0">
                  <a:pos x="222" y="196"/>
                </a:cxn>
                <a:cxn ang="0">
                  <a:pos x="336" y="276"/>
                </a:cxn>
                <a:cxn ang="0">
                  <a:pos x="446" y="420"/>
                </a:cxn>
                <a:cxn ang="0">
                  <a:pos x="543" y="554"/>
                </a:cxn>
                <a:cxn ang="0">
                  <a:pos x="619" y="696"/>
                </a:cxn>
                <a:cxn ang="0">
                  <a:pos x="699" y="883"/>
                </a:cxn>
                <a:cxn ang="0">
                  <a:pos x="705" y="997"/>
                </a:cxn>
                <a:cxn ang="0">
                  <a:pos x="638" y="1155"/>
                </a:cxn>
                <a:cxn ang="0">
                  <a:pos x="524" y="1350"/>
                </a:cxn>
                <a:cxn ang="0">
                  <a:pos x="399" y="1515"/>
                </a:cxn>
                <a:cxn ang="0">
                  <a:pos x="251" y="1648"/>
                </a:cxn>
                <a:cxn ang="0">
                  <a:pos x="152" y="1743"/>
                </a:cxn>
                <a:cxn ang="0">
                  <a:pos x="141" y="1772"/>
                </a:cxn>
                <a:cxn ang="0">
                  <a:pos x="162" y="1800"/>
                </a:cxn>
                <a:cxn ang="0">
                  <a:pos x="189" y="1824"/>
                </a:cxn>
                <a:cxn ang="0">
                  <a:pos x="137" y="1826"/>
                </a:cxn>
                <a:cxn ang="0">
                  <a:pos x="113" y="1777"/>
                </a:cxn>
                <a:cxn ang="0">
                  <a:pos x="134" y="1702"/>
                </a:cxn>
                <a:cxn ang="0">
                  <a:pos x="256" y="1592"/>
                </a:cxn>
                <a:cxn ang="0">
                  <a:pos x="374" y="1473"/>
                </a:cxn>
                <a:cxn ang="0">
                  <a:pos x="498" y="1291"/>
                </a:cxn>
                <a:cxn ang="0">
                  <a:pos x="576" y="1120"/>
                </a:cxn>
                <a:cxn ang="0">
                  <a:pos x="618" y="1005"/>
                </a:cxn>
                <a:cxn ang="0">
                  <a:pos x="624" y="888"/>
                </a:cxn>
                <a:cxn ang="0">
                  <a:pos x="576" y="754"/>
                </a:cxn>
                <a:cxn ang="0">
                  <a:pos x="499" y="597"/>
                </a:cxn>
                <a:cxn ang="0">
                  <a:pos x="381" y="405"/>
                </a:cxn>
                <a:cxn ang="0">
                  <a:pos x="226" y="243"/>
                </a:cxn>
                <a:cxn ang="0">
                  <a:pos x="79" y="163"/>
                </a:cxn>
              </a:cxnLst>
              <a:rect l="0" t="0" r="r" b="b"/>
              <a:pathLst>
                <a:path w="708" h="1830">
                  <a:moveTo>
                    <a:pt x="38" y="134"/>
                  </a:moveTo>
                  <a:lnTo>
                    <a:pt x="12" y="109"/>
                  </a:lnTo>
                  <a:lnTo>
                    <a:pt x="0" y="85"/>
                  </a:lnTo>
                  <a:lnTo>
                    <a:pt x="0" y="58"/>
                  </a:lnTo>
                  <a:lnTo>
                    <a:pt x="14" y="38"/>
                  </a:lnTo>
                  <a:lnTo>
                    <a:pt x="52" y="18"/>
                  </a:lnTo>
                  <a:lnTo>
                    <a:pt x="86" y="0"/>
                  </a:lnTo>
                  <a:lnTo>
                    <a:pt x="95" y="6"/>
                  </a:lnTo>
                  <a:lnTo>
                    <a:pt x="86" y="24"/>
                  </a:lnTo>
                  <a:lnTo>
                    <a:pt x="65" y="43"/>
                  </a:lnTo>
                  <a:lnTo>
                    <a:pt x="47" y="67"/>
                  </a:lnTo>
                  <a:lnTo>
                    <a:pt x="52" y="87"/>
                  </a:lnTo>
                  <a:lnTo>
                    <a:pt x="61" y="106"/>
                  </a:lnTo>
                  <a:lnTo>
                    <a:pt x="97" y="128"/>
                  </a:lnTo>
                  <a:lnTo>
                    <a:pt x="157" y="161"/>
                  </a:lnTo>
                  <a:lnTo>
                    <a:pt x="222" y="196"/>
                  </a:lnTo>
                  <a:lnTo>
                    <a:pt x="280" y="234"/>
                  </a:lnTo>
                  <a:lnTo>
                    <a:pt x="336" y="276"/>
                  </a:lnTo>
                  <a:lnTo>
                    <a:pt x="390" y="343"/>
                  </a:lnTo>
                  <a:lnTo>
                    <a:pt x="446" y="420"/>
                  </a:lnTo>
                  <a:lnTo>
                    <a:pt x="495" y="486"/>
                  </a:lnTo>
                  <a:lnTo>
                    <a:pt x="543" y="554"/>
                  </a:lnTo>
                  <a:lnTo>
                    <a:pt x="579" y="616"/>
                  </a:lnTo>
                  <a:lnTo>
                    <a:pt x="619" y="696"/>
                  </a:lnTo>
                  <a:lnTo>
                    <a:pt x="660" y="787"/>
                  </a:lnTo>
                  <a:lnTo>
                    <a:pt x="699" y="883"/>
                  </a:lnTo>
                  <a:lnTo>
                    <a:pt x="708" y="936"/>
                  </a:lnTo>
                  <a:lnTo>
                    <a:pt x="705" y="997"/>
                  </a:lnTo>
                  <a:lnTo>
                    <a:pt x="686" y="1070"/>
                  </a:lnTo>
                  <a:lnTo>
                    <a:pt x="638" y="1155"/>
                  </a:lnTo>
                  <a:lnTo>
                    <a:pt x="584" y="1259"/>
                  </a:lnTo>
                  <a:lnTo>
                    <a:pt x="524" y="1350"/>
                  </a:lnTo>
                  <a:lnTo>
                    <a:pt x="464" y="1439"/>
                  </a:lnTo>
                  <a:lnTo>
                    <a:pt x="399" y="1515"/>
                  </a:lnTo>
                  <a:lnTo>
                    <a:pt x="328" y="1581"/>
                  </a:lnTo>
                  <a:lnTo>
                    <a:pt x="251" y="1648"/>
                  </a:lnTo>
                  <a:lnTo>
                    <a:pt x="189" y="1702"/>
                  </a:lnTo>
                  <a:lnTo>
                    <a:pt x="152" y="1743"/>
                  </a:lnTo>
                  <a:lnTo>
                    <a:pt x="143" y="1764"/>
                  </a:lnTo>
                  <a:lnTo>
                    <a:pt x="141" y="1772"/>
                  </a:lnTo>
                  <a:lnTo>
                    <a:pt x="145" y="1786"/>
                  </a:lnTo>
                  <a:lnTo>
                    <a:pt x="162" y="1800"/>
                  </a:lnTo>
                  <a:lnTo>
                    <a:pt x="184" y="1805"/>
                  </a:lnTo>
                  <a:lnTo>
                    <a:pt x="189" y="1824"/>
                  </a:lnTo>
                  <a:lnTo>
                    <a:pt x="164" y="1830"/>
                  </a:lnTo>
                  <a:lnTo>
                    <a:pt x="137" y="1826"/>
                  </a:lnTo>
                  <a:lnTo>
                    <a:pt x="114" y="1802"/>
                  </a:lnTo>
                  <a:lnTo>
                    <a:pt x="113" y="1777"/>
                  </a:lnTo>
                  <a:lnTo>
                    <a:pt x="114" y="1739"/>
                  </a:lnTo>
                  <a:lnTo>
                    <a:pt x="134" y="1702"/>
                  </a:lnTo>
                  <a:lnTo>
                    <a:pt x="176" y="1658"/>
                  </a:lnTo>
                  <a:lnTo>
                    <a:pt x="256" y="1592"/>
                  </a:lnTo>
                  <a:lnTo>
                    <a:pt x="324" y="1531"/>
                  </a:lnTo>
                  <a:lnTo>
                    <a:pt x="374" y="1473"/>
                  </a:lnTo>
                  <a:lnTo>
                    <a:pt x="443" y="1383"/>
                  </a:lnTo>
                  <a:lnTo>
                    <a:pt x="498" y="1291"/>
                  </a:lnTo>
                  <a:lnTo>
                    <a:pt x="529" y="1220"/>
                  </a:lnTo>
                  <a:lnTo>
                    <a:pt x="576" y="1120"/>
                  </a:lnTo>
                  <a:lnTo>
                    <a:pt x="598" y="1059"/>
                  </a:lnTo>
                  <a:lnTo>
                    <a:pt x="618" y="1005"/>
                  </a:lnTo>
                  <a:lnTo>
                    <a:pt x="624" y="945"/>
                  </a:lnTo>
                  <a:lnTo>
                    <a:pt x="624" y="888"/>
                  </a:lnTo>
                  <a:lnTo>
                    <a:pt x="605" y="821"/>
                  </a:lnTo>
                  <a:lnTo>
                    <a:pt x="576" y="754"/>
                  </a:lnTo>
                  <a:lnTo>
                    <a:pt x="546" y="678"/>
                  </a:lnTo>
                  <a:lnTo>
                    <a:pt x="499" y="597"/>
                  </a:lnTo>
                  <a:lnTo>
                    <a:pt x="443" y="496"/>
                  </a:lnTo>
                  <a:lnTo>
                    <a:pt x="381" y="405"/>
                  </a:lnTo>
                  <a:lnTo>
                    <a:pt x="305" y="304"/>
                  </a:lnTo>
                  <a:lnTo>
                    <a:pt x="226" y="243"/>
                  </a:lnTo>
                  <a:lnTo>
                    <a:pt x="150" y="196"/>
                  </a:lnTo>
                  <a:lnTo>
                    <a:pt x="79" y="163"/>
                  </a:lnTo>
                  <a:lnTo>
                    <a:pt x="38" y="134"/>
                  </a:lnTo>
                  <a:close/>
                </a:path>
              </a:pathLst>
            </a:custGeom>
            <a:solidFill>
              <a:schemeClr val="tx2">
                <a:alpha val="50000"/>
              </a:schemeClr>
            </a:solidFill>
            <a:ln w="9525">
              <a:solidFill>
                <a:schemeClr val="tx1"/>
              </a:solidFill>
              <a:round/>
              <a:headEnd/>
              <a:tailEnd/>
            </a:ln>
          </p:spPr>
          <p:txBody>
            <a:bodyPr/>
            <a:lstStyle/>
            <a:p>
              <a:endParaRPr lang="en-US"/>
            </a:p>
          </p:txBody>
        </p:sp>
        <p:grpSp>
          <p:nvGrpSpPr>
            <p:cNvPr id="13" name="Group 63"/>
            <p:cNvGrpSpPr>
              <a:grpSpLocks/>
            </p:cNvGrpSpPr>
            <p:nvPr/>
          </p:nvGrpSpPr>
          <p:grpSpPr bwMode="auto">
            <a:xfrm>
              <a:off x="3600" y="1325"/>
              <a:ext cx="597" cy="60"/>
              <a:chOff x="3600" y="1325"/>
              <a:chExt cx="597" cy="60"/>
            </a:xfrm>
          </p:grpSpPr>
          <p:sp>
            <p:nvSpPr>
              <p:cNvPr id="12349" name="Freeform 61"/>
              <p:cNvSpPr>
                <a:spLocks/>
              </p:cNvSpPr>
              <p:nvPr/>
            </p:nvSpPr>
            <p:spPr bwMode="auto">
              <a:xfrm>
                <a:off x="3600" y="1325"/>
                <a:ext cx="597" cy="60"/>
              </a:xfrm>
              <a:custGeom>
                <a:avLst/>
                <a:gdLst/>
                <a:ahLst/>
                <a:cxnLst>
                  <a:cxn ang="0">
                    <a:pos x="178" y="47"/>
                  </a:cxn>
                  <a:cxn ang="0">
                    <a:pos x="143" y="19"/>
                  </a:cxn>
                  <a:cxn ang="0">
                    <a:pos x="0" y="19"/>
                  </a:cxn>
                  <a:cxn ang="0">
                    <a:pos x="38" y="70"/>
                  </a:cxn>
                  <a:cxn ang="0">
                    <a:pos x="0" y="113"/>
                  </a:cxn>
                  <a:cxn ang="0">
                    <a:pos x="157" y="108"/>
                  </a:cxn>
                  <a:cxn ang="0">
                    <a:pos x="181" y="70"/>
                  </a:cxn>
                  <a:cxn ang="0">
                    <a:pos x="1063" y="70"/>
                  </a:cxn>
                  <a:cxn ang="0">
                    <a:pos x="1044" y="119"/>
                  </a:cxn>
                  <a:cxn ang="0">
                    <a:pos x="1079" y="96"/>
                  </a:cxn>
                  <a:cxn ang="0">
                    <a:pos x="1127" y="79"/>
                  </a:cxn>
                  <a:cxn ang="0">
                    <a:pos x="1193" y="65"/>
                  </a:cxn>
                  <a:cxn ang="0">
                    <a:pos x="1192" y="52"/>
                  </a:cxn>
                  <a:cxn ang="0">
                    <a:pos x="1168" y="47"/>
                  </a:cxn>
                  <a:cxn ang="0">
                    <a:pos x="1092" y="24"/>
                  </a:cxn>
                  <a:cxn ang="0">
                    <a:pos x="1039" y="0"/>
                  </a:cxn>
                  <a:cxn ang="0">
                    <a:pos x="1039" y="5"/>
                  </a:cxn>
                  <a:cxn ang="0">
                    <a:pos x="1063" y="46"/>
                  </a:cxn>
                  <a:cxn ang="0">
                    <a:pos x="178" y="47"/>
                  </a:cxn>
                </a:cxnLst>
                <a:rect l="0" t="0" r="r" b="b"/>
                <a:pathLst>
                  <a:path w="1193" h="119">
                    <a:moveTo>
                      <a:pt x="178" y="47"/>
                    </a:moveTo>
                    <a:lnTo>
                      <a:pt x="143" y="19"/>
                    </a:lnTo>
                    <a:lnTo>
                      <a:pt x="0" y="19"/>
                    </a:lnTo>
                    <a:lnTo>
                      <a:pt x="38" y="70"/>
                    </a:lnTo>
                    <a:lnTo>
                      <a:pt x="0" y="113"/>
                    </a:lnTo>
                    <a:lnTo>
                      <a:pt x="157" y="108"/>
                    </a:lnTo>
                    <a:lnTo>
                      <a:pt x="181" y="70"/>
                    </a:lnTo>
                    <a:lnTo>
                      <a:pt x="1063" y="70"/>
                    </a:lnTo>
                    <a:lnTo>
                      <a:pt x="1044" y="119"/>
                    </a:lnTo>
                    <a:lnTo>
                      <a:pt x="1079" y="96"/>
                    </a:lnTo>
                    <a:lnTo>
                      <a:pt x="1127" y="79"/>
                    </a:lnTo>
                    <a:lnTo>
                      <a:pt x="1193" y="65"/>
                    </a:lnTo>
                    <a:lnTo>
                      <a:pt x="1192" y="52"/>
                    </a:lnTo>
                    <a:lnTo>
                      <a:pt x="1168" y="47"/>
                    </a:lnTo>
                    <a:lnTo>
                      <a:pt x="1092" y="24"/>
                    </a:lnTo>
                    <a:lnTo>
                      <a:pt x="1039" y="0"/>
                    </a:lnTo>
                    <a:lnTo>
                      <a:pt x="1039" y="5"/>
                    </a:lnTo>
                    <a:lnTo>
                      <a:pt x="1063" y="46"/>
                    </a:lnTo>
                    <a:lnTo>
                      <a:pt x="178" y="47"/>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50" name="Freeform 62"/>
              <p:cNvSpPr>
                <a:spLocks/>
              </p:cNvSpPr>
              <p:nvPr/>
            </p:nvSpPr>
            <p:spPr bwMode="auto">
              <a:xfrm>
                <a:off x="3615" y="1340"/>
                <a:ext cx="67" cy="34"/>
              </a:xfrm>
              <a:custGeom>
                <a:avLst/>
                <a:gdLst/>
                <a:ahLst/>
                <a:cxnLst>
                  <a:cxn ang="0">
                    <a:pos x="132" y="25"/>
                  </a:cxn>
                  <a:cxn ang="0">
                    <a:pos x="94" y="0"/>
                  </a:cxn>
                  <a:cxn ang="0">
                    <a:pos x="0" y="0"/>
                  </a:cxn>
                  <a:cxn ang="0">
                    <a:pos x="23" y="26"/>
                  </a:cxn>
                  <a:cxn ang="0">
                    <a:pos x="108" y="31"/>
                  </a:cxn>
                  <a:cxn ang="0">
                    <a:pos x="28" y="40"/>
                  </a:cxn>
                  <a:cxn ang="0">
                    <a:pos x="2" y="68"/>
                  </a:cxn>
                  <a:cxn ang="0">
                    <a:pos x="116" y="68"/>
                  </a:cxn>
                  <a:cxn ang="0">
                    <a:pos x="132" y="25"/>
                  </a:cxn>
                </a:cxnLst>
                <a:rect l="0" t="0" r="r" b="b"/>
                <a:pathLst>
                  <a:path w="132" h="68">
                    <a:moveTo>
                      <a:pt x="132" y="25"/>
                    </a:moveTo>
                    <a:lnTo>
                      <a:pt x="94" y="0"/>
                    </a:lnTo>
                    <a:lnTo>
                      <a:pt x="0" y="0"/>
                    </a:lnTo>
                    <a:lnTo>
                      <a:pt x="23" y="26"/>
                    </a:lnTo>
                    <a:lnTo>
                      <a:pt x="108" y="31"/>
                    </a:lnTo>
                    <a:lnTo>
                      <a:pt x="28" y="40"/>
                    </a:lnTo>
                    <a:lnTo>
                      <a:pt x="2" y="68"/>
                    </a:lnTo>
                    <a:lnTo>
                      <a:pt x="116" y="68"/>
                    </a:lnTo>
                    <a:lnTo>
                      <a:pt x="132" y="25"/>
                    </a:lnTo>
                    <a:close/>
                  </a:path>
                </a:pathLst>
              </a:custGeom>
              <a:solidFill>
                <a:schemeClr val="tx2">
                  <a:alpha val="50000"/>
                </a:schemeClr>
              </a:solidFill>
              <a:ln w="9525">
                <a:solidFill>
                  <a:schemeClr val="tx1"/>
                </a:solidFill>
                <a:round/>
                <a:headEnd/>
                <a:tailEnd/>
              </a:ln>
            </p:spPr>
            <p:txBody>
              <a:bodyPr/>
              <a:lstStyle/>
              <a:p>
                <a:endParaRPr lang="en-US"/>
              </a:p>
            </p:txBody>
          </p:sp>
        </p:grpSp>
        <p:sp>
          <p:nvSpPr>
            <p:cNvPr id="12352" name="Freeform 64"/>
            <p:cNvSpPr>
              <a:spLocks/>
            </p:cNvSpPr>
            <p:nvPr/>
          </p:nvSpPr>
          <p:spPr bwMode="auto">
            <a:xfrm>
              <a:off x="3636" y="1349"/>
              <a:ext cx="57" cy="70"/>
            </a:xfrm>
            <a:custGeom>
              <a:avLst/>
              <a:gdLst/>
              <a:ahLst/>
              <a:cxnLst>
                <a:cxn ang="0">
                  <a:pos x="53" y="3"/>
                </a:cxn>
                <a:cxn ang="0">
                  <a:pos x="67" y="3"/>
                </a:cxn>
                <a:cxn ang="0">
                  <a:pos x="82" y="0"/>
                </a:cxn>
                <a:cxn ang="0">
                  <a:pos x="99" y="0"/>
                </a:cxn>
                <a:cxn ang="0">
                  <a:pos x="106" y="6"/>
                </a:cxn>
                <a:cxn ang="0">
                  <a:pos x="111" y="20"/>
                </a:cxn>
                <a:cxn ang="0">
                  <a:pos x="91" y="29"/>
                </a:cxn>
                <a:cxn ang="0">
                  <a:pos x="77" y="28"/>
                </a:cxn>
                <a:cxn ang="0">
                  <a:pos x="63" y="24"/>
                </a:cxn>
                <a:cxn ang="0">
                  <a:pos x="58" y="34"/>
                </a:cxn>
                <a:cxn ang="0">
                  <a:pos x="72" y="39"/>
                </a:cxn>
                <a:cxn ang="0">
                  <a:pos x="86" y="42"/>
                </a:cxn>
                <a:cxn ang="0">
                  <a:pos x="100" y="48"/>
                </a:cxn>
                <a:cxn ang="0">
                  <a:pos x="111" y="63"/>
                </a:cxn>
                <a:cxn ang="0">
                  <a:pos x="115" y="77"/>
                </a:cxn>
                <a:cxn ang="0">
                  <a:pos x="100" y="86"/>
                </a:cxn>
                <a:cxn ang="0">
                  <a:pos x="86" y="86"/>
                </a:cxn>
                <a:cxn ang="0">
                  <a:pos x="72" y="86"/>
                </a:cxn>
                <a:cxn ang="0">
                  <a:pos x="58" y="81"/>
                </a:cxn>
                <a:cxn ang="0">
                  <a:pos x="44" y="73"/>
                </a:cxn>
                <a:cxn ang="0">
                  <a:pos x="57" y="81"/>
                </a:cxn>
                <a:cxn ang="0">
                  <a:pos x="71" y="86"/>
                </a:cxn>
                <a:cxn ang="0">
                  <a:pos x="85" y="92"/>
                </a:cxn>
                <a:cxn ang="0">
                  <a:pos x="99" y="101"/>
                </a:cxn>
                <a:cxn ang="0">
                  <a:pos x="100" y="115"/>
                </a:cxn>
                <a:cxn ang="0">
                  <a:pos x="94" y="130"/>
                </a:cxn>
                <a:cxn ang="0">
                  <a:pos x="80" y="139"/>
                </a:cxn>
                <a:cxn ang="0">
                  <a:pos x="60" y="139"/>
                </a:cxn>
                <a:cxn ang="0">
                  <a:pos x="44" y="134"/>
                </a:cxn>
                <a:cxn ang="0">
                  <a:pos x="32" y="119"/>
                </a:cxn>
                <a:cxn ang="0">
                  <a:pos x="23" y="106"/>
                </a:cxn>
                <a:cxn ang="0">
                  <a:pos x="10" y="92"/>
                </a:cxn>
                <a:cxn ang="0">
                  <a:pos x="0" y="77"/>
                </a:cxn>
                <a:cxn ang="0">
                  <a:pos x="44" y="10"/>
                </a:cxn>
              </a:cxnLst>
              <a:rect l="0" t="0" r="r" b="b"/>
              <a:pathLst>
                <a:path w="115" h="139">
                  <a:moveTo>
                    <a:pt x="44" y="10"/>
                  </a:moveTo>
                  <a:lnTo>
                    <a:pt x="53" y="3"/>
                  </a:lnTo>
                  <a:lnTo>
                    <a:pt x="60" y="3"/>
                  </a:lnTo>
                  <a:lnTo>
                    <a:pt x="67" y="3"/>
                  </a:lnTo>
                  <a:lnTo>
                    <a:pt x="76" y="1"/>
                  </a:lnTo>
                  <a:lnTo>
                    <a:pt x="82" y="0"/>
                  </a:lnTo>
                  <a:lnTo>
                    <a:pt x="91" y="0"/>
                  </a:lnTo>
                  <a:lnTo>
                    <a:pt x="99" y="0"/>
                  </a:lnTo>
                  <a:lnTo>
                    <a:pt x="106" y="0"/>
                  </a:lnTo>
                  <a:lnTo>
                    <a:pt x="106" y="6"/>
                  </a:lnTo>
                  <a:lnTo>
                    <a:pt x="111" y="14"/>
                  </a:lnTo>
                  <a:lnTo>
                    <a:pt x="111" y="20"/>
                  </a:lnTo>
                  <a:lnTo>
                    <a:pt x="100" y="24"/>
                  </a:lnTo>
                  <a:lnTo>
                    <a:pt x="91" y="29"/>
                  </a:lnTo>
                  <a:lnTo>
                    <a:pt x="85" y="29"/>
                  </a:lnTo>
                  <a:lnTo>
                    <a:pt x="77" y="28"/>
                  </a:lnTo>
                  <a:lnTo>
                    <a:pt x="71" y="24"/>
                  </a:lnTo>
                  <a:lnTo>
                    <a:pt x="63" y="24"/>
                  </a:lnTo>
                  <a:lnTo>
                    <a:pt x="57" y="28"/>
                  </a:lnTo>
                  <a:lnTo>
                    <a:pt x="58" y="34"/>
                  </a:lnTo>
                  <a:lnTo>
                    <a:pt x="66" y="37"/>
                  </a:lnTo>
                  <a:lnTo>
                    <a:pt x="72" y="39"/>
                  </a:lnTo>
                  <a:lnTo>
                    <a:pt x="80" y="39"/>
                  </a:lnTo>
                  <a:lnTo>
                    <a:pt x="86" y="42"/>
                  </a:lnTo>
                  <a:lnTo>
                    <a:pt x="94" y="43"/>
                  </a:lnTo>
                  <a:lnTo>
                    <a:pt x="100" y="48"/>
                  </a:lnTo>
                  <a:lnTo>
                    <a:pt x="106" y="56"/>
                  </a:lnTo>
                  <a:lnTo>
                    <a:pt x="111" y="63"/>
                  </a:lnTo>
                  <a:lnTo>
                    <a:pt x="115" y="70"/>
                  </a:lnTo>
                  <a:lnTo>
                    <a:pt x="115" y="77"/>
                  </a:lnTo>
                  <a:lnTo>
                    <a:pt x="109" y="82"/>
                  </a:lnTo>
                  <a:lnTo>
                    <a:pt x="100" y="86"/>
                  </a:lnTo>
                  <a:lnTo>
                    <a:pt x="94" y="87"/>
                  </a:lnTo>
                  <a:lnTo>
                    <a:pt x="86" y="86"/>
                  </a:lnTo>
                  <a:lnTo>
                    <a:pt x="80" y="86"/>
                  </a:lnTo>
                  <a:lnTo>
                    <a:pt x="72" y="86"/>
                  </a:lnTo>
                  <a:lnTo>
                    <a:pt x="66" y="81"/>
                  </a:lnTo>
                  <a:lnTo>
                    <a:pt x="58" y="81"/>
                  </a:lnTo>
                  <a:lnTo>
                    <a:pt x="51" y="76"/>
                  </a:lnTo>
                  <a:lnTo>
                    <a:pt x="44" y="73"/>
                  </a:lnTo>
                  <a:lnTo>
                    <a:pt x="49" y="81"/>
                  </a:lnTo>
                  <a:lnTo>
                    <a:pt x="57" y="81"/>
                  </a:lnTo>
                  <a:lnTo>
                    <a:pt x="63" y="82"/>
                  </a:lnTo>
                  <a:lnTo>
                    <a:pt x="71" y="86"/>
                  </a:lnTo>
                  <a:lnTo>
                    <a:pt x="77" y="87"/>
                  </a:lnTo>
                  <a:lnTo>
                    <a:pt x="85" y="92"/>
                  </a:lnTo>
                  <a:lnTo>
                    <a:pt x="91" y="96"/>
                  </a:lnTo>
                  <a:lnTo>
                    <a:pt x="99" y="101"/>
                  </a:lnTo>
                  <a:lnTo>
                    <a:pt x="100" y="109"/>
                  </a:lnTo>
                  <a:lnTo>
                    <a:pt x="100" y="115"/>
                  </a:lnTo>
                  <a:lnTo>
                    <a:pt x="99" y="123"/>
                  </a:lnTo>
                  <a:lnTo>
                    <a:pt x="94" y="130"/>
                  </a:lnTo>
                  <a:lnTo>
                    <a:pt x="86" y="134"/>
                  </a:lnTo>
                  <a:lnTo>
                    <a:pt x="80" y="139"/>
                  </a:lnTo>
                  <a:lnTo>
                    <a:pt x="72" y="139"/>
                  </a:lnTo>
                  <a:lnTo>
                    <a:pt x="60" y="139"/>
                  </a:lnTo>
                  <a:lnTo>
                    <a:pt x="53" y="135"/>
                  </a:lnTo>
                  <a:lnTo>
                    <a:pt x="44" y="134"/>
                  </a:lnTo>
                  <a:lnTo>
                    <a:pt x="39" y="126"/>
                  </a:lnTo>
                  <a:lnTo>
                    <a:pt x="32" y="119"/>
                  </a:lnTo>
                  <a:lnTo>
                    <a:pt x="30" y="112"/>
                  </a:lnTo>
                  <a:lnTo>
                    <a:pt x="23" y="106"/>
                  </a:lnTo>
                  <a:lnTo>
                    <a:pt x="15" y="100"/>
                  </a:lnTo>
                  <a:lnTo>
                    <a:pt x="10" y="92"/>
                  </a:lnTo>
                  <a:lnTo>
                    <a:pt x="5" y="86"/>
                  </a:lnTo>
                  <a:lnTo>
                    <a:pt x="0" y="77"/>
                  </a:lnTo>
                  <a:lnTo>
                    <a:pt x="0" y="70"/>
                  </a:lnTo>
                  <a:lnTo>
                    <a:pt x="44" y="10"/>
                  </a:lnTo>
                  <a:close/>
                </a:path>
              </a:pathLst>
            </a:custGeom>
            <a:solidFill>
              <a:schemeClr val="tx2">
                <a:alpha val="50000"/>
              </a:schemeClr>
            </a:solidFill>
            <a:ln w="9525">
              <a:solidFill>
                <a:schemeClr val="tx1"/>
              </a:solidFill>
              <a:round/>
              <a:headEnd/>
              <a:tailEnd/>
            </a:ln>
          </p:spPr>
          <p:txBody>
            <a:bodyPr/>
            <a:lstStyle/>
            <a:p>
              <a:endParaRPr lang="en-US"/>
            </a:p>
          </p:txBody>
        </p:sp>
        <p:sp>
          <p:nvSpPr>
            <p:cNvPr id="12353" name="Freeform 65"/>
            <p:cNvSpPr>
              <a:spLocks/>
            </p:cNvSpPr>
            <p:nvPr/>
          </p:nvSpPr>
          <p:spPr bwMode="auto">
            <a:xfrm>
              <a:off x="4077" y="1342"/>
              <a:ext cx="38" cy="66"/>
            </a:xfrm>
            <a:custGeom>
              <a:avLst/>
              <a:gdLst/>
              <a:ahLst/>
              <a:cxnLst>
                <a:cxn ang="0">
                  <a:pos x="71" y="0"/>
                </a:cxn>
                <a:cxn ang="0">
                  <a:pos x="76" y="9"/>
                </a:cxn>
                <a:cxn ang="0">
                  <a:pos x="72" y="16"/>
                </a:cxn>
                <a:cxn ang="0">
                  <a:pos x="67" y="25"/>
                </a:cxn>
                <a:cxn ang="0">
                  <a:pos x="63" y="31"/>
                </a:cxn>
                <a:cxn ang="0">
                  <a:pos x="61" y="39"/>
                </a:cxn>
                <a:cxn ang="0">
                  <a:pos x="53" y="39"/>
                </a:cxn>
                <a:cxn ang="0">
                  <a:pos x="44" y="40"/>
                </a:cxn>
                <a:cxn ang="0">
                  <a:pos x="35" y="39"/>
                </a:cxn>
                <a:cxn ang="0">
                  <a:pos x="24" y="40"/>
                </a:cxn>
                <a:cxn ang="0">
                  <a:pos x="18" y="40"/>
                </a:cxn>
                <a:cxn ang="0">
                  <a:pos x="10" y="44"/>
                </a:cxn>
                <a:cxn ang="0">
                  <a:pos x="1" y="51"/>
                </a:cxn>
                <a:cxn ang="0">
                  <a:pos x="0" y="58"/>
                </a:cxn>
                <a:cxn ang="0">
                  <a:pos x="0" y="65"/>
                </a:cxn>
                <a:cxn ang="0">
                  <a:pos x="4" y="73"/>
                </a:cxn>
                <a:cxn ang="0">
                  <a:pos x="10" y="74"/>
                </a:cxn>
                <a:cxn ang="0">
                  <a:pos x="18" y="78"/>
                </a:cxn>
                <a:cxn ang="0">
                  <a:pos x="24" y="79"/>
                </a:cxn>
                <a:cxn ang="0">
                  <a:pos x="15" y="84"/>
                </a:cxn>
                <a:cxn ang="0">
                  <a:pos x="10" y="92"/>
                </a:cxn>
                <a:cxn ang="0">
                  <a:pos x="4" y="98"/>
                </a:cxn>
                <a:cxn ang="0">
                  <a:pos x="1" y="106"/>
                </a:cxn>
                <a:cxn ang="0">
                  <a:pos x="0" y="112"/>
                </a:cxn>
                <a:cxn ang="0">
                  <a:pos x="0" y="120"/>
                </a:cxn>
                <a:cxn ang="0">
                  <a:pos x="1" y="127"/>
                </a:cxn>
                <a:cxn ang="0">
                  <a:pos x="10" y="132"/>
                </a:cxn>
                <a:cxn ang="0">
                  <a:pos x="18" y="130"/>
                </a:cxn>
                <a:cxn ang="0">
                  <a:pos x="24" y="125"/>
                </a:cxn>
                <a:cxn ang="0">
                  <a:pos x="32" y="120"/>
                </a:cxn>
                <a:cxn ang="0">
                  <a:pos x="39" y="112"/>
                </a:cxn>
                <a:cxn ang="0">
                  <a:pos x="44" y="106"/>
                </a:cxn>
                <a:cxn ang="0">
                  <a:pos x="49" y="98"/>
                </a:cxn>
                <a:cxn ang="0">
                  <a:pos x="53" y="92"/>
                </a:cxn>
                <a:cxn ang="0">
                  <a:pos x="58" y="84"/>
                </a:cxn>
                <a:cxn ang="0">
                  <a:pos x="63" y="78"/>
                </a:cxn>
                <a:cxn ang="0">
                  <a:pos x="67" y="69"/>
                </a:cxn>
                <a:cxn ang="0">
                  <a:pos x="67" y="63"/>
                </a:cxn>
                <a:cxn ang="0">
                  <a:pos x="71" y="54"/>
                </a:cxn>
                <a:cxn ang="0">
                  <a:pos x="72" y="45"/>
                </a:cxn>
                <a:cxn ang="0">
                  <a:pos x="71" y="35"/>
                </a:cxn>
                <a:cxn ang="0">
                  <a:pos x="67" y="29"/>
                </a:cxn>
                <a:cxn ang="0">
                  <a:pos x="71" y="0"/>
                </a:cxn>
              </a:cxnLst>
              <a:rect l="0" t="0" r="r" b="b"/>
              <a:pathLst>
                <a:path w="76" h="132">
                  <a:moveTo>
                    <a:pt x="71" y="0"/>
                  </a:moveTo>
                  <a:lnTo>
                    <a:pt x="76" y="9"/>
                  </a:lnTo>
                  <a:lnTo>
                    <a:pt x="72" y="16"/>
                  </a:lnTo>
                  <a:lnTo>
                    <a:pt x="67" y="25"/>
                  </a:lnTo>
                  <a:lnTo>
                    <a:pt x="63" y="31"/>
                  </a:lnTo>
                  <a:lnTo>
                    <a:pt x="61" y="39"/>
                  </a:lnTo>
                  <a:lnTo>
                    <a:pt x="53" y="39"/>
                  </a:lnTo>
                  <a:lnTo>
                    <a:pt x="44" y="40"/>
                  </a:lnTo>
                  <a:lnTo>
                    <a:pt x="35" y="39"/>
                  </a:lnTo>
                  <a:lnTo>
                    <a:pt x="24" y="40"/>
                  </a:lnTo>
                  <a:lnTo>
                    <a:pt x="18" y="40"/>
                  </a:lnTo>
                  <a:lnTo>
                    <a:pt x="10" y="44"/>
                  </a:lnTo>
                  <a:lnTo>
                    <a:pt x="1" y="51"/>
                  </a:lnTo>
                  <a:lnTo>
                    <a:pt x="0" y="58"/>
                  </a:lnTo>
                  <a:lnTo>
                    <a:pt x="0" y="65"/>
                  </a:lnTo>
                  <a:lnTo>
                    <a:pt x="4" y="73"/>
                  </a:lnTo>
                  <a:lnTo>
                    <a:pt x="10" y="74"/>
                  </a:lnTo>
                  <a:lnTo>
                    <a:pt x="18" y="78"/>
                  </a:lnTo>
                  <a:lnTo>
                    <a:pt x="24" y="79"/>
                  </a:lnTo>
                  <a:lnTo>
                    <a:pt x="15" y="84"/>
                  </a:lnTo>
                  <a:lnTo>
                    <a:pt x="10" y="92"/>
                  </a:lnTo>
                  <a:lnTo>
                    <a:pt x="4" y="98"/>
                  </a:lnTo>
                  <a:lnTo>
                    <a:pt x="1" y="106"/>
                  </a:lnTo>
                  <a:lnTo>
                    <a:pt x="0" y="112"/>
                  </a:lnTo>
                  <a:lnTo>
                    <a:pt x="0" y="120"/>
                  </a:lnTo>
                  <a:lnTo>
                    <a:pt x="1" y="127"/>
                  </a:lnTo>
                  <a:lnTo>
                    <a:pt x="10" y="132"/>
                  </a:lnTo>
                  <a:lnTo>
                    <a:pt x="18" y="130"/>
                  </a:lnTo>
                  <a:lnTo>
                    <a:pt x="24" y="125"/>
                  </a:lnTo>
                  <a:lnTo>
                    <a:pt x="32" y="120"/>
                  </a:lnTo>
                  <a:lnTo>
                    <a:pt x="39" y="112"/>
                  </a:lnTo>
                  <a:lnTo>
                    <a:pt x="44" y="106"/>
                  </a:lnTo>
                  <a:lnTo>
                    <a:pt x="49" y="98"/>
                  </a:lnTo>
                  <a:lnTo>
                    <a:pt x="53" y="92"/>
                  </a:lnTo>
                  <a:lnTo>
                    <a:pt x="58" y="84"/>
                  </a:lnTo>
                  <a:lnTo>
                    <a:pt x="63" y="78"/>
                  </a:lnTo>
                  <a:lnTo>
                    <a:pt x="67" y="69"/>
                  </a:lnTo>
                  <a:lnTo>
                    <a:pt x="67" y="63"/>
                  </a:lnTo>
                  <a:lnTo>
                    <a:pt x="71" y="54"/>
                  </a:lnTo>
                  <a:lnTo>
                    <a:pt x="72" y="45"/>
                  </a:lnTo>
                  <a:lnTo>
                    <a:pt x="71" y="35"/>
                  </a:lnTo>
                  <a:lnTo>
                    <a:pt x="67" y="29"/>
                  </a:lnTo>
                  <a:lnTo>
                    <a:pt x="71" y="0"/>
                  </a:lnTo>
                  <a:close/>
                </a:path>
              </a:pathLst>
            </a:custGeom>
            <a:solidFill>
              <a:schemeClr val="tx2">
                <a:alpha val="50000"/>
              </a:schemeClr>
            </a:solidFill>
            <a:ln w="9525">
              <a:solidFill>
                <a:schemeClr val="tx1"/>
              </a:solidFill>
              <a:round/>
              <a:headEnd/>
              <a:tailEnd/>
            </a:ln>
          </p:spPr>
          <p:txBody>
            <a:bodyPr/>
            <a:lstStyle/>
            <a:p>
              <a:endParaRPr lang="en-US"/>
            </a:p>
          </p:txBody>
        </p:sp>
      </p:grpSp>
      <p:sp>
        <p:nvSpPr>
          <p:cNvPr id="12356" name="Text Box 68"/>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14" name="Title 13"/>
          <p:cNvSpPr>
            <a:spLocks noGrp="1"/>
          </p:cNvSpPr>
          <p:nvPr>
            <p:ph type="title"/>
          </p:nvPr>
        </p:nvSpPr>
        <p:spPr>
          <a:xfrm>
            <a:off x="214875" y="1664715"/>
            <a:ext cx="6871725" cy="610820"/>
          </a:xfrm>
        </p:spPr>
        <p:txBody>
          <a:bodyPr>
            <a:noAutofit/>
          </a:bodyPr>
          <a:lstStyle/>
          <a:p>
            <a:r>
              <a:rPr lang="en-US" b="1" dirty="0"/>
              <a:t>Norms of publication</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28800" y="1905000"/>
            <a:ext cx="5486400" cy="2543175"/>
          </a:xfrm>
          <a:prstGeom prst="rect">
            <a:avLst/>
          </a:prstGeom>
          <a:noFill/>
          <a:ln w="9525">
            <a:solidFill>
              <a:schemeClr val="tx1"/>
            </a:solidFill>
            <a:miter lim="800000"/>
            <a:headEnd/>
            <a:tailEnd/>
          </a:ln>
          <a:effectLst/>
        </p:spPr>
        <p:txBody>
          <a:bodyPr>
            <a:spAutoFit/>
          </a:bodyPr>
          <a:lstStyle/>
          <a:p>
            <a:pPr marL="457200" indent="-457200" eaLnBrk="1" hangingPunct="1">
              <a:spcBef>
                <a:spcPct val="50000"/>
              </a:spcBef>
              <a:buFontTx/>
              <a:buAutoNum type="alphaLcParenR"/>
            </a:pPr>
            <a:r>
              <a:rPr lang="en-GB" sz="2800" b="1" dirty="0">
                <a:solidFill>
                  <a:srgbClr val="3399FF"/>
                </a:solidFill>
                <a:latin typeface="Arial" charset="0"/>
                <a:cs typeface="Arial" charset="0"/>
              </a:rPr>
              <a:t>Knowledge </a:t>
            </a:r>
          </a:p>
          <a:p>
            <a:pPr marL="457200" indent="-457200" eaLnBrk="1" hangingPunct="1">
              <a:spcBef>
                <a:spcPct val="50000"/>
              </a:spcBef>
              <a:buFontTx/>
              <a:buAutoNum type="alphaLcParenR"/>
            </a:pPr>
            <a:r>
              <a:rPr lang="en-GB" sz="2800" b="1" dirty="0">
                <a:solidFill>
                  <a:srgbClr val="3399FF"/>
                </a:solidFill>
                <a:latin typeface="Arial" charset="0"/>
                <a:cs typeface="Arial" charset="0"/>
              </a:rPr>
              <a:t>Norms of publication</a:t>
            </a:r>
          </a:p>
          <a:p>
            <a:pPr marL="457200" indent="-457200" eaLnBrk="1" hangingPunct="1">
              <a:spcBef>
                <a:spcPct val="50000"/>
              </a:spcBef>
              <a:buFontTx/>
              <a:buAutoNum type="alphaLcParenR"/>
            </a:pPr>
            <a:r>
              <a:rPr lang="en-GB" sz="3200" b="1" u="sng" dirty="0">
                <a:solidFill>
                  <a:srgbClr val="FF0000"/>
                </a:solidFill>
              </a:rPr>
              <a:t>Hardware and software</a:t>
            </a:r>
          </a:p>
          <a:p>
            <a:pPr marL="457200" indent="-457200" eaLnBrk="1" hangingPunct="1">
              <a:spcBef>
                <a:spcPct val="50000"/>
              </a:spcBef>
              <a:buFontTx/>
              <a:buAutoNum type="alphaLcParenR"/>
            </a:pPr>
            <a:r>
              <a:rPr lang="en-GB" sz="2800" b="1" dirty="0">
                <a:solidFill>
                  <a:srgbClr val="3399FF"/>
                </a:solidFill>
                <a:latin typeface="Arial" charset="0"/>
                <a:cs typeface="Arial" charset="0"/>
              </a:rPr>
              <a:t>Matter</a:t>
            </a:r>
          </a:p>
        </p:txBody>
      </p:sp>
      <p:sp>
        <p:nvSpPr>
          <p:cNvPr id="14341" name="Text Box 5"/>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0300520"/>
          <p:cNvPicPr>
            <a:picLocks noChangeAspect="1" noChangeArrowheads="1" noCrop="1"/>
          </p:cNvPicPr>
          <p:nvPr/>
        </p:nvPicPr>
        <p:blipFill>
          <a:blip r:embed="rId3"/>
          <a:srcRect/>
          <a:stretch>
            <a:fillRect/>
          </a:stretch>
        </p:blipFill>
        <p:spPr bwMode="auto">
          <a:xfrm>
            <a:off x="533400" y="3455988"/>
            <a:ext cx="4495800" cy="3097212"/>
          </a:xfrm>
          <a:prstGeom prst="rect">
            <a:avLst/>
          </a:prstGeom>
          <a:noFill/>
        </p:spPr>
      </p:pic>
      <p:graphicFrame>
        <p:nvGraphicFramePr>
          <p:cNvPr id="17411" name="Object 3"/>
          <p:cNvGraphicFramePr>
            <a:graphicFrameLocks noChangeAspect="1"/>
          </p:cNvGraphicFramePr>
          <p:nvPr>
            <p:extLst>
              <p:ext uri="{D42A27DB-BD31-4B8C-83A1-F6EECF244321}">
                <p14:modId xmlns:p14="http://schemas.microsoft.com/office/powerpoint/2010/main" xmlns="" val="3319895213"/>
              </p:ext>
            </p:extLst>
          </p:nvPr>
        </p:nvGraphicFramePr>
        <p:xfrm>
          <a:off x="5486400" y="4343400"/>
          <a:ext cx="2438400" cy="1106488"/>
        </p:xfrm>
        <a:graphic>
          <a:graphicData uri="http://schemas.openxmlformats.org/presentationml/2006/ole">
            <p:oleObj spid="_x0000_s1069" name="Package" r:id="rId4" imgW="1068404" imgH="481263" progId="Package">
              <p:embed/>
            </p:oleObj>
          </a:graphicData>
        </a:graphic>
      </p:graphicFrame>
      <p:sp>
        <p:nvSpPr>
          <p:cNvPr id="17412" name="Text Box 4"/>
          <p:cNvSpPr txBox="1">
            <a:spLocks noChangeArrowheads="1"/>
          </p:cNvSpPr>
          <p:nvPr/>
        </p:nvSpPr>
        <p:spPr bwMode="auto">
          <a:xfrm>
            <a:off x="533400" y="1731963"/>
            <a:ext cx="4038600" cy="1544637"/>
          </a:xfrm>
          <a:prstGeom prst="rect">
            <a:avLst/>
          </a:prstGeom>
          <a:noFill/>
          <a:ln w="9525">
            <a:noFill/>
            <a:miter lim="800000"/>
            <a:headEnd/>
            <a:tailEnd/>
          </a:ln>
          <a:effectLst/>
        </p:spPr>
        <p:txBody>
          <a:bodyPr>
            <a:spAutoFit/>
          </a:bodyPr>
          <a:lstStyle/>
          <a:p>
            <a:pPr eaLnBrk="1" hangingPunct="1">
              <a:lnSpc>
                <a:spcPct val="80000"/>
              </a:lnSpc>
              <a:spcBef>
                <a:spcPct val="50000"/>
              </a:spcBef>
              <a:buClr>
                <a:schemeClr val="bg1"/>
              </a:buClr>
              <a:buFont typeface="Wingdings" pitchFamily="2" charset="2"/>
              <a:buNone/>
            </a:pPr>
            <a:r>
              <a:rPr lang="en-US" sz="2800" b="1">
                <a:latin typeface="Arial" charset="0"/>
                <a:cs typeface="Arial" charset="0"/>
                <a:sym typeface="Wingdings" pitchFamily="2" charset="2"/>
              </a:rPr>
              <a:t> </a:t>
            </a:r>
            <a:r>
              <a:rPr lang="en-US" sz="2800" b="1">
                <a:latin typeface="Arial" charset="0"/>
                <a:cs typeface="Arial" charset="0"/>
              </a:rPr>
              <a:t>PC</a:t>
            </a:r>
            <a:endParaRPr lang="es-ES_tradnl" sz="2800" b="1">
              <a:latin typeface="Arial" charset="0"/>
              <a:cs typeface="Arial" charset="0"/>
            </a:endParaRPr>
          </a:p>
          <a:p>
            <a:pPr eaLnBrk="1" hangingPunct="1">
              <a:lnSpc>
                <a:spcPct val="80000"/>
              </a:lnSpc>
              <a:spcBef>
                <a:spcPct val="50000"/>
              </a:spcBef>
              <a:buClr>
                <a:schemeClr val="bg1"/>
              </a:buClr>
              <a:buFont typeface="Wingdings" pitchFamily="2" charset="2"/>
              <a:buNone/>
            </a:pPr>
            <a:r>
              <a:rPr lang="en-US" sz="2800" b="1">
                <a:latin typeface="Arial" charset="0"/>
                <a:cs typeface="Arial" charset="0"/>
                <a:sym typeface="Wingdings" pitchFamily="2" charset="2"/>
              </a:rPr>
              <a:t></a:t>
            </a:r>
            <a:r>
              <a:rPr lang="en-US" sz="2800" b="1">
                <a:latin typeface="Arial" charset="0"/>
                <a:cs typeface="Arial" charset="0"/>
              </a:rPr>
              <a:t> Internet</a:t>
            </a:r>
            <a:endParaRPr lang="es-ES_tradnl" sz="2800" b="1">
              <a:latin typeface="Arial" charset="0"/>
              <a:cs typeface="Arial" charset="0"/>
            </a:endParaRPr>
          </a:p>
          <a:p>
            <a:pPr eaLnBrk="1" hangingPunct="1">
              <a:lnSpc>
                <a:spcPct val="80000"/>
              </a:lnSpc>
              <a:spcBef>
                <a:spcPct val="50000"/>
              </a:spcBef>
              <a:buClr>
                <a:schemeClr val="bg1"/>
              </a:buClr>
              <a:buFont typeface="Wingdings" pitchFamily="2" charset="2"/>
              <a:buNone/>
            </a:pPr>
            <a:r>
              <a:rPr lang="en-US" sz="2800" b="1">
                <a:latin typeface="Arial" charset="0"/>
                <a:cs typeface="Arial" charset="0"/>
                <a:sym typeface="Wingdings" pitchFamily="2" charset="2"/>
              </a:rPr>
              <a:t></a:t>
            </a:r>
            <a:r>
              <a:rPr lang="en-US" sz="2800" b="1">
                <a:latin typeface="Arial" charset="0"/>
                <a:cs typeface="Arial" charset="0"/>
              </a:rPr>
              <a:t> Word processor</a:t>
            </a:r>
          </a:p>
        </p:txBody>
      </p:sp>
      <p:sp>
        <p:nvSpPr>
          <p:cNvPr id="17415" name="Text Box 7"/>
          <p:cNvSpPr txBox="1">
            <a:spLocks noChangeArrowheads="1"/>
          </p:cNvSpPr>
          <p:nvPr/>
        </p:nvSpPr>
        <p:spPr bwMode="auto">
          <a:xfrm>
            <a:off x="5181600" y="63150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1447800"/>
            <a:ext cx="7793038" cy="776288"/>
          </a:xfrm>
          <a:noFill/>
        </p:spPr>
        <p:txBody>
          <a:bodyPr anchor="ctr">
            <a:normAutofit fontScale="90000"/>
          </a:bodyPr>
          <a:lstStyle/>
          <a:p>
            <a:pPr algn="l" eaLnBrk="1" hangingPunct="1"/>
            <a:r>
              <a:rPr lang="en-US" sz="4000" b="1" dirty="0" smtClean="0">
                <a:solidFill>
                  <a:srgbClr val="E12BA4"/>
                </a:solidFill>
              </a:rPr>
              <a:t>                   Dissertation/ Thesis</a:t>
            </a:r>
          </a:p>
        </p:txBody>
      </p:sp>
      <p:sp>
        <p:nvSpPr>
          <p:cNvPr id="5123" name="Rectangle 3"/>
          <p:cNvSpPr>
            <a:spLocks noGrp="1" noChangeArrowheads="1"/>
          </p:cNvSpPr>
          <p:nvPr>
            <p:ph idx="4294967295"/>
          </p:nvPr>
        </p:nvSpPr>
        <p:spPr>
          <a:xfrm>
            <a:off x="457200" y="2362200"/>
            <a:ext cx="8686800" cy="4191000"/>
          </a:xfrm>
        </p:spPr>
        <p:txBody>
          <a:bodyPr/>
          <a:lstStyle/>
          <a:p>
            <a:pPr eaLnBrk="1" hangingPunct="1">
              <a:lnSpc>
                <a:spcPct val="90000"/>
              </a:lnSpc>
              <a:buFont typeface="Wingdings" pitchFamily="2" charset="2"/>
              <a:buNone/>
            </a:pPr>
            <a:r>
              <a:rPr lang="en-US" dirty="0" smtClean="0"/>
              <a:t> Definition:</a:t>
            </a:r>
          </a:p>
          <a:p>
            <a:pPr eaLnBrk="1" hangingPunct="1">
              <a:lnSpc>
                <a:spcPct val="90000"/>
              </a:lnSpc>
              <a:buFont typeface="Wingdings" pitchFamily="2" charset="2"/>
              <a:buNone/>
            </a:pPr>
            <a:r>
              <a:rPr lang="en-US" dirty="0" smtClean="0"/>
              <a:t> “A treatise advancing a new point of view resulting from research; usually a requirement for an advance academic degree”.</a:t>
            </a:r>
          </a:p>
          <a:p>
            <a:pPr eaLnBrk="1" hangingPunct="1">
              <a:lnSpc>
                <a:spcPct val="90000"/>
              </a:lnSpc>
              <a:buFont typeface="Wingdings" pitchFamily="2" charset="2"/>
              <a:buNone/>
            </a:pPr>
            <a:r>
              <a:rPr lang="en-US" sz="4000" dirty="0" smtClean="0"/>
              <a:t>   </a:t>
            </a:r>
            <a:r>
              <a:rPr lang="en-US" sz="2400" dirty="0" smtClean="0">
                <a:hlinkClick r:id="rId3"/>
              </a:rPr>
              <a:t>www.word</a:t>
            </a:r>
            <a:r>
              <a:rPr lang="en-US" sz="2400" dirty="0" smtClean="0"/>
              <a:t> reference.com </a:t>
            </a:r>
          </a:p>
          <a:p>
            <a:pPr eaLnBrk="1" hangingPunct="1">
              <a:lnSpc>
                <a:spcPct val="90000"/>
              </a:lnSpc>
              <a:buFont typeface="Wingdings" pitchFamily="2" charset="2"/>
              <a:buNone/>
            </a:pPr>
            <a:endParaRPr lang="en-US" sz="1800" dirty="0" smtClean="0">
              <a:latin typeface="Times New Roman" pitchFamily="18" charset="0"/>
            </a:endParaRPr>
          </a:p>
        </p:txBody>
      </p:sp>
    </p:spTree>
    <p:extLst>
      <p:ext uri="{BB962C8B-B14F-4D97-AF65-F5344CB8AC3E}">
        <p14:creationId xmlns:p14="http://schemas.microsoft.com/office/powerpoint/2010/main" xmlns="" val="40995626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990600" y="2209800"/>
            <a:ext cx="4876800" cy="2543175"/>
          </a:xfrm>
          <a:prstGeom prst="rect">
            <a:avLst/>
          </a:prstGeom>
          <a:noFill/>
          <a:ln w="9525">
            <a:solidFill>
              <a:schemeClr val="tx1"/>
            </a:solidFill>
            <a:miter lim="800000"/>
            <a:headEnd/>
            <a:tailEnd/>
          </a:ln>
          <a:effectLst/>
        </p:spPr>
        <p:txBody>
          <a:bodyPr>
            <a:spAutoFit/>
          </a:bodyPr>
          <a:lstStyle/>
          <a:p>
            <a:pPr marL="457200" indent="-457200" eaLnBrk="1" hangingPunct="1">
              <a:spcBef>
                <a:spcPct val="50000"/>
              </a:spcBef>
              <a:buFontTx/>
              <a:buAutoNum type="alphaLcParenR"/>
            </a:pPr>
            <a:r>
              <a:rPr lang="en-US" sz="2800" b="1" dirty="0">
                <a:solidFill>
                  <a:srgbClr val="3399FF"/>
                </a:solidFill>
                <a:latin typeface="Arial" charset="0"/>
                <a:cs typeface="Arial" charset="0"/>
              </a:rPr>
              <a:t>Knowledge </a:t>
            </a:r>
          </a:p>
          <a:p>
            <a:pPr marL="457200" indent="-457200" eaLnBrk="1" hangingPunct="1">
              <a:spcBef>
                <a:spcPct val="50000"/>
              </a:spcBef>
              <a:buFontTx/>
              <a:buAutoNum type="alphaLcParenR"/>
            </a:pPr>
            <a:r>
              <a:rPr lang="en-US" sz="2800" b="1" dirty="0">
                <a:solidFill>
                  <a:srgbClr val="3399FF"/>
                </a:solidFill>
                <a:latin typeface="Arial" charset="0"/>
                <a:cs typeface="Arial" charset="0"/>
              </a:rPr>
              <a:t>Norms of publication</a:t>
            </a:r>
          </a:p>
          <a:p>
            <a:pPr marL="457200" indent="-457200" eaLnBrk="1" hangingPunct="1">
              <a:spcBef>
                <a:spcPct val="50000"/>
              </a:spcBef>
              <a:buFontTx/>
              <a:buAutoNum type="alphaLcParenR"/>
            </a:pPr>
            <a:r>
              <a:rPr lang="en-US" sz="2800" b="1" dirty="0">
                <a:solidFill>
                  <a:srgbClr val="3399FF"/>
                </a:solidFill>
                <a:latin typeface="Arial" charset="0"/>
                <a:cs typeface="Arial" charset="0"/>
              </a:rPr>
              <a:t>Hardware and software</a:t>
            </a:r>
          </a:p>
          <a:p>
            <a:pPr marL="457200" indent="-457200" eaLnBrk="1" hangingPunct="1">
              <a:spcBef>
                <a:spcPct val="50000"/>
              </a:spcBef>
              <a:buFontTx/>
              <a:buAutoNum type="alphaLcParenR"/>
            </a:pPr>
            <a:r>
              <a:rPr lang="en-US" sz="3200" b="1" u="sng" dirty="0">
                <a:solidFill>
                  <a:srgbClr val="FF0000"/>
                </a:solidFill>
                <a:latin typeface="Verdana" pitchFamily="34" charset="0"/>
                <a:cs typeface="Arial" charset="0"/>
              </a:rPr>
              <a:t>Matter</a:t>
            </a:r>
          </a:p>
        </p:txBody>
      </p:sp>
      <p:sp>
        <p:nvSpPr>
          <p:cNvPr id="18438" name="Text Box 6"/>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81000" y="2194691"/>
            <a:ext cx="5334000" cy="4044184"/>
          </a:xfrm>
          <a:prstGeom prst="rect">
            <a:avLst/>
          </a:prstGeom>
          <a:noFill/>
          <a:ln w="9525">
            <a:noFill/>
            <a:miter lim="800000"/>
            <a:headEnd/>
            <a:tailEnd/>
          </a:ln>
          <a:effectLst/>
        </p:spPr>
        <p:txBody>
          <a:bodyPr>
            <a:spAutoFit/>
          </a:bodyPr>
          <a:lstStyle/>
          <a:p>
            <a:pPr eaLnBrk="1" hangingPunct="1">
              <a:lnSpc>
                <a:spcPct val="90000"/>
              </a:lnSpc>
              <a:spcBef>
                <a:spcPct val="50000"/>
              </a:spcBef>
            </a:pPr>
            <a:r>
              <a:rPr lang="en-US" sz="2400" b="1" dirty="0">
                <a:latin typeface="Arial" charset="0"/>
                <a:cs typeface="Arial" charset="0"/>
                <a:sym typeface="Wingdings" pitchFamily="2" charset="2"/>
              </a:rPr>
              <a:t> </a:t>
            </a:r>
            <a:r>
              <a:rPr lang="en-US" sz="2400" b="1" dirty="0">
                <a:latin typeface="Arial" charset="0"/>
                <a:cs typeface="Arial" charset="0"/>
              </a:rPr>
              <a:t>Clinical case</a:t>
            </a:r>
          </a:p>
          <a:p>
            <a:pPr eaLnBrk="1" hangingPunct="1">
              <a:lnSpc>
                <a:spcPct val="90000"/>
              </a:lnSpc>
              <a:spcBef>
                <a:spcPct val="50000"/>
              </a:spcBef>
            </a:pPr>
            <a:r>
              <a:rPr lang="en-US" sz="2400" b="1" dirty="0">
                <a:latin typeface="Arial" charset="0"/>
                <a:cs typeface="Arial" charset="0"/>
                <a:sym typeface="Wingdings" pitchFamily="2" charset="2"/>
              </a:rPr>
              <a:t></a:t>
            </a:r>
            <a:r>
              <a:rPr lang="en-US" sz="2400" b="1" dirty="0">
                <a:latin typeface="Arial" charset="0"/>
                <a:cs typeface="Arial" charset="0"/>
              </a:rPr>
              <a:t> Series of clinical cases</a:t>
            </a:r>
          </a:p>
          <a:p>
            <a:pPr eaLnBrk="1" hangingPunct="1">
              <a:lnSpc>
                <a:spcPct val="90000"/>
              </a:lnSpc>
              <a:spcBef>
                <a:spcPct val="50000"/>
              </a:spcBef>
            </a:pPr>
            <a:r>
              <a:rPr lang="en-US" sz="2400" b="1" dirty="0">
                <a:latin typeface="Arial" charset="0"/>
                <a:cs typeface="Arial" charset="0"/>
                <a:sym typeface="Wingdings" pitchFamily="2" charset="2"/>
              </a:rPr>
              <a:t></a:t>
            </a:r>
            <a:r>
              <a:rPr lang="en-US" sz="2400" b="1" dirty="0">
                <a:latin typeface="Arial" charset="0"/>
                <a:cs typeface="Arial" charset="0"/>
              </a:rPr>
              <a:t> Observational study</a:t>
            </a:r>
          </a:p>
          <a:p>
            <a:pPr eaLnBrk="1" hangingPunct="1">
              <a:lnSpc>
                <a:spcPct val="90000"/>
              </a:lnSpc>
              <a:spcBef>
                <a:spcPct val="50000"/>
              </a:spcBef>
            </a:pPr>
            <a:r>
              <a:rPr lang="en-US" sz="2400" b="1" dirty="0">
                <a:latin typeface="Arial" charset="0"/>
                <a:cs typeface="Arial" charset="0"/>
                <a:sym typeface="Wingdings" pitchFamily="2" charset="2"/>
              </a:rPr>
              <a:t></a:t>
            </a:r>
            <a:r>
              <a:rPr lang="en-US" sz="2400" b="1" dirty="0">
                <a:latin typeface="Arial" charset="0"/>
                <a:cs typeface="Arial" charset="0"/>
              </a:rPr>
              <a:t> Trial - Randomized</a:t>
            </a:r>
          </a:p>
          <a:p>
            <a:pPr eaLnBrk="1" hangingPunct="1">
              <a:lnSpc>
                <a:spcPct val="90000"/>
              </a:lnSpc>
              <a:spcBef>
                <a:spcPct val="50000"/>
              </a:spcBef>
            </a:pPr>
            <a:r>
              <a:rPr lang="en-US" sz="2400" b="1" dirty="0">
                <a:latin typeface="Arial" charset="0"/>
                <a:cs typeface="Arial" charset="0"/>
              </a:rPr>
              <a:t>             - Non randomized</a:t>
            </a:r>
          </a:p>
          <a:p>
            <a:pPr eaLnBrk="1" hangingPunct="1">
              <a:lnSpc>
                <a:spcPct val="90000"/>
              </a:lnSpc>
              <a:spcBef>
                <a:spcPct val="50000"/>
              </a:spcBef>
            </a:pPr>
            <a:r>
              <a:rPr lang="en-US" sz="2400" b="1" dirty="0">
                <a:latin typeface="Arial" charset="0"/>
                <a:cs typeface="Arial" charset="0"/>
                <a:sym typeface="Wingdings" pitchFamily="2" charset="2"/>
              </a:rPr>
              <a:t></a:t>
            </a:r>
            <a:r>
              <a:rPr lang="en-US" sz="2400" b="1" dirty="0">
                <a:latin typeface="Arial" charset="0"/>
                <a:cs typeface="Arial" charset="0"/>
              </a:rPr>
              <a:t> Review</a:t>
            </a:r>
          </a:p>
          <a:p>
            <a:pPr eaLnBrk="1" hangingPunct="1">
              <a:lnSpc>
                <a:spcPct val="90000"/>
              </a:lnSpc>
              <a:spcBef>
                <a:spcPct val="50000"/>
              </a:spcBef>
            </a:pPr>
            <a:r>
              <a:rPr lang="en-US" sz="2400" b="1" dirty="0">
                <a:latin typeface="Arial" charset="0"/>
                <a:cs typeface="Arial" charset="0"/>
                <a:sym typeface="Wingdings" pitchFamily="2" charset="2"/>
              </a:rPr>
              <a:t></a:t>
            </a:r>
            <a:r>
              <a:rPr lang="en-US" sz="2400" b="1" dirty="0">
                <a:latin typeface="Arial" charset="0"/>
                <a:cs typeface="Arial" charset="0"/>
              </a:rPr>
              <a:t> </a:t>
            </a:r>
            <a:r>
              <a:rPr lang="en-US" sz="2400" b="1" dirty="0" err="1">
                <a:latin typeface="Arial" charset="0"/>
                <a:cs typeface="Arial" charset="0"/>
              </a:rPr>
              <a:t>Metanalysis</a:t>
            </a:r>
            <a:endParaRPr lang="pt-PT" sz="2400" b="1" dirty="0">
              <a:latin typeface="Arial" charset="0"/>
              <a:cs typeface="Arial" charset="0"/>
            </a:endParaRPr>
          </a:p>
          <a:p>
            <a:pPr eaLnBrk="1" hangingPunct="1">
              <a:lnSpc>
                <a:spcPct val="90000"/>
              </a:lnSpc>
              <a:spcBef>
                <a:spcPct val="50000"/>
              </a:spcBef>
            </a:pPr>
            <a:r>
              <a:rPr lang="en-US" sz="2400" b="1" dirty="0">
                <a:latin typeface="Arial" charset="0"/>
                <a:cs typeface="Arial" charset="0"/>
                <a:sym typeface="Wingdings" pitchFamily="2" charset="2"/>
              </a:rPr>
              <a:t></a:t>
            </a:r>
            <a:r>
              <a:rPr lang="pt-PT" sz="2400" b="1" dirty="0">
                <a:latin typeface="Arial" charset="0"/>
                <a:cs typeface="Arial" charset="0"/>
              </a:rPr>
              <a:t> Opinion</a:t>
            </a:r>
            <a:endParaRPr lang="en-US" sz="2400" b="1" dirty="0">
              <a:latin typeface="Arial" charset="0"/>
              <a:cs typeface="Arial" charset="0"/>
            </a:endParaRPr>
          </a:p>
        </p:txBody>
      </p:sp>
      <p:sp>
        <p:nvSpPr>
          <p:cNvPr id="19461" name="Text Box 5"/>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533400" y="1447800"/>
            <a:ext cx="6871725" cy="610820"/>
          </a:xfrm>
        </p:spPr>
        <p:txBody>
          <a:bodyPr>
            <a:normAutofit fontScale="90000"/>
          </a:bodyPr>
          <a:lstStyle/>
          <a:p>
            <a:r>
              <a:rPr lang="en-US" b="1" dirty="0" smtClean="0"/>
              <a:t>Matter</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533400" y="2559050"/>
            <a:ext cx="8077200" cy="2452688"/>
          </a:xfrm>
          <a:prstGeom prst="rect">
            <a:avLst/>
          </a:prstGeom>
          <a:noFill/>
          <a:ln w="9525">
            <a:solidFill>
              <a:schemeClr val="tx1"/>
            </a:solidFill>
            <a:miter lim="800000"/>
            <a:headEnd/>
            <a:tailEnd/>
          </a:ln>
          <a:effectLst/>
        </p:spPr>
        <p:txBody>
          <a:bodyPr>
            <a:spAutoFit/>
          </a:bodyPr>
          <a:lstStyle/>
          <a:p>
            <a:pPr eaLnBrk="1" hangingPunct="1">
              <a:spcBef>
                <a:spcPct val="50000"/>
              </a:spcBef>
              <a:buFont typeface="Wingdings" pitchFamily="2" charset="2"/>
              <a:buChar char="ü"/>
            </a:pPr>
            <a:r>
              <a:rPr lang="en-ZA" sz="2800" b="1">
                <a:latin typeface="Arial Narrow" pitchFamily="34" charset="0"/>
                <a:cs typeface="Arial" charset="0"/>
              </a:rPr>
              <a:t> We have an interesting subject</a:t>
            </a:r>
          </a:p>
          <a:p>
            <a:pPr eaLnBrk="1" hangingPunct="1">
              <a:spcBef>
                <a:spcPct val="50000"/>
              </a:spcBef>
              <a:buFont typeface="Wingdings" pitchFamily="2" charset="2"/>
              <a:buChar char="ü"/>
            </a:pPr>
            <a:r>
              <a:rPr lang="en-ZA" sz="2800" b="1">
                <a:latin typeface="Arial Narrow" pitchFamily="34" charset="0"/>
                <a:cs typeface="Arial" charset="0"/>
              </a:rPr>
              <a:t> We know this finding had not been published before</a:t>
            </a:r>
          </a:p>
          <a:p>
            <a:pPr eaLnBrk="1" hangingPunct="1">
              <a:spcBef>
                <a:spcPct val="50000"/>
              </a:spcBef>
              <a:buFont typeface="Wingdings" pitchFamily="2" charset="2"/>
              <a:buChar char="ü"/>
            </a:pPr>
            <a:r>
              <a:rPr lang="en-ZA" sz="2800" b="1">
                <a:latin typeface="Arial Narrow" pitchFamily="34" charset="0"/>
                <a:cs typeface="Arial" charset="0"/>
              </a:rPr>
              <a:t> We have a state of the art vision of the matter</a:t>
            </a:r>
          </a:p>
          <a:p>
            <a:pPr eaLnBrk="1" hangingPunct="1">
              <a:spcBef>
                <a:spcPct val="50000"/>
              </a:spcBef>
              <a:buFont typeface="Wingdings" pitchFamily="2" charset="2"/>
              <a:buChar char="ü"/>
            </a:pPr>
            <a:r>
              <a:rPr lang="en-ZA" sz="2800" b="1">
                <a:latin typeface="Arial Narrow" pitchFamily="34" charset="0"/>
                <a:cs typeface="Arial" charset="0"/>
              </a:rPr>
              <a:t> We have a word processor and a web link</a:t>
            </a:r>
          </a:p>
        </p:txBody>
      </p:sp>
      <p:sp>
        <p:nvSpPr>
          <p:cNvPr id="20484" name="Text Box 4"/>
          <p:cNvSpPr txBox="1">
            <a:spLocks noChangeArrowheads="1"/>
          </p:cNvSpPr>
          <p:nvPr/>
        </p:nvSpPr>
        <p:spPr bwMode="auto">
          <a:xfrm>
            <a:off x="1295400" y="5468505"/>
            <a:ext cx="6400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b="1" dirty="0">
                <a:solidFill>
                  <a:srgbClr val="FF0000"/>
                </a:solidFill>
                <a:latin typeface="Verdana" pitchFamily="34" charset="0"/>
              </a:rPr>
              <a:t>Lets  Start</a:t>
            </a:r>
            <a:r>
              <a:rPr lang="es-ES_tradnl" sz="3600" b="1" dirty="0">
                <a:solidFill>
                  <a:srgbClr val="FF0000"/>
                </a:solidFill>
                <a:latin typeface="Verdana" pitchFamily="34" charset="0"/>
              </a:rPr>
              <a:t> </a:t>
            </a:r>
            <a:r>
              <a:rPr lang="es-ES_tradnl" sz="3600" b="1" dirty="0" err="1" smtClean="0">
                <a:solidFill>
                  <a:srgbClr val="FF0000"/>
                </a:solidFill>
                <a:latin typeface="Verdana" pitchFamily="34" charset="0"/>
              </a:rPr>
              <a:t>Writing</a:t>
            </a:r>
            <a:r>
              <a:rPr lang="pt-PT" sz="3600" b="1" dirty="0">
                <a:solidFill>
                  <a:srgbClr val="FF0000"/>
                </a:solidFill>
                <a:latin typeface="Verdana" pitchFamily="34" charset="0"/>
              </a:rPr>
              <a:t>!</a:t>
            </a:r>
            <a:endParaRPr lang="en-US" sz="3600" b="1" dirty="0">
              <a:solidFill>
                <a:srgbClr val="FF0000"/>
              </a:solidFill>
              <a:latin typeface="Verdana" pitchFamily="34" charset="0"/>
            </a:endParaRPr>
          </a:p>
        </p:txBody>
      </p:sp>
      <p:sp>
        <p:nvSpPr>
          <p:cNvPr id="20487" name="Text Box 7"/>
          <p:cNvSpPr txBox="1">
            <a:spLocks noChangeArrowheads="1"/>
          </p:cNvSpPr>
          <p:nvPr/>
        </p:nvSpPr>
        <p:spPr bwMode="auto">
          <a:xfrm>
            <a:off x="5181600" y="6238875"/>
            <a:ext cx="38100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Tempus Sans ITC" pitchFamily="82" charset="0"/>
              </a:rPr>
              <a:t>Block I. </a:t>
            </a:r>
            <a:r>
              <a:rPr lang="es-ES_tradnl" sz="2400" b="1" i="1">
                <a:latin typeface="Tempus Sans ITC" pitchFamily="82" charset="0"/>
              </a:rPr>
              <a:t>Before start writing</a:t>
            </a:r>
            <a:endParaRPr lang="en-US" sz="2400" b="1" i="1">
              <a:latin typeface="Tempus Sans ITC" pitchFamily="82" charset="0"/>
            </a:endParaRPr>
          </a:p>
        </p:txBody>
      </p:sp>
      <p:sp>
        <p:nvSpPr>
          <p:cNvPr id="2" name="Title 1"/>
          <p:cNvSpPr>
            <a:spLocks noGrp="1"/>
          </p:cNvSpPr>
          <p:nvPr>
            <p:ph type="title"/>
          </p:nvPr>
        </p:nvSpPr>
        <p:spPr>
          <a:xfrm>
            <a:off x="540327" y="1752600"/>
            <a:ext cx="6871725" cy="610820"/>
          </a:xfrm>
        </p:spPr>
        <p:txBody>
          <a:bodyPr>
            <a:noAutofit/>
          </a:bodyPr>
          <a:lstStyle/>
          <a:p>
            <a:r>
              <a:rPr lang="en-US" b="1" dirty="0"/>
              <a:t>We are ready to start </a:t>
            </a:r>
            <a:r>
              <a:rPr lang="en-US" b="1" dirty="0" smtClean="0"/>
              <a:t>writing</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Text Box 8"/>
          <p:cNvSpPr txBox="1">
            <a:spLocks noChangeArrowheads="1"/>
          </p:cNvSpPr>
          <p:nvPr/>
        </p:nvSpPr>
        <p:spPr bwMode="auto">
          <a:xfrm>
            <a:off x="762000" y="1981200"/>
            <a:ext cx="7543800" cy="2052638"/>
          </a:xfrm>
          <a:prstGeom prst="rect">
            <a:avLst/>
          </a:prstGeom>
          <a:noFill/>
          <a:ln w="9525">
            <a:solidFill>
              <a:schemeClr val="tx1"/>
            </a:solidFill>
            <a:miter lim="800000"/>
            <a:headEnd/>
            <a:tailEnd/>
          </a:ln>
          <a:effectLst/>
        </p:spPr>
        <p:txBody>
          <a:bodyPr>
            <a:spAutoFit/>
          </a:bodyPr>
          <a:lstStyle/>
          <a:p>
            <a:pPr marL="609600" indent="-609600" eaLnBrk="1" hangingPunct="1">
              <a:spcBef>
                <a:spcPct val="50000"/>
              </a:spcBef>
              <a:buFontTx/>
              <a:buAutoNum type="romanUcPeriod"/>
            </a:pPr>
            <a:r>
              <a:rPr lang="es-ES_tradnl" sz="3200" b="1" dirty="0" err="1">
                <a:solidFill>
                  <a:srgbClr val="3399FF"/>
                </a:solidFill>
                <a:latin typeface="Arial" charset="0"/>
                <a:cs typeface="Arial" charset="0"/>
              </a:rPr>
              <a:t>Before</a:t>
            </a: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start</a:t>
            </a: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writing</a:t>
            </a:r>
            <a:endParaRPr lang="es-ES_tradnl" sz="3200" b="1" dirty="0">
              <a:solidFill>
                <a:srgbClr val="3399FF"/>
              </a:solidFill>
              <a:latin typeface="Arial" charset="0"/>
              <a:cs typeface="Arial" charset="0"/>
            </a:endParaRPr>
          </a:p>
          <a:p>
            <a:pPr marL="609600" indent="-609600" eaLnBrk="1" hangingPunct="1">
              <a:spcBef>
                <a:spcPct val="50000"/>
              </a:spcBef>
              <a:buFontTx/>
              <a:buAutoNum type="romanUcPeriod"/>
            </a:pPr>
            <a:r>
              <a:rPr lang="es-ES_tradnl" sz="3200" b="1" dirty="0" err="1">
                <a:solidFill>
                  <a:srgbClr val="FF0000"/>
                </a:solidFill>
                <a:latin typeface="Arial" charset="0"/>
                <a:cs typeface="Arial" charset="0"/>
              </a:rPr>
              <a:t>Writing</a:t>
            </a:r>
            <a:r>
              <a:rPr lang="es-ES_tradnl" sz="3200" b="1" dirty="0">
                <a:solidFill>
                  <a:srgbClr val="FF0000"/>
                </a:solidFill>
                <a:latin typeface="Arial" charset="0"/>
                <a:cs typeface="Arial" charset="0"/>
              </a:rPr>
              <a:t> </a:t>
            </a:r>
            <a:r>
              <a:rPr lang="es-ES_tradnl" sz="3200" b="1" dirty="0" err="1">
                <a:solidFill>
                  <a:srgbClr val="FF0000"/>
                </a:solidFill>
                <a:latin typeface="Arial" charset="0"/>
                <a:cs typeface="Arial" charset="0"/>
              </a:rPr>
              <a:t>the</a:t>
            </a:r>
            <a:r>
              <a:rPr lang="es-ES_tradnl" sz="3200" b="1" dirty="0">
                <a:solidFill>
                  <a:srgbClr val="FF0000"/>
                </a:solidFill>
                <a:latin typeface="Arial" charset="0"/>
                <a:cs typeface="Arial" charset="0"/>
              </a:rPr>
              <a:t> </a:t>
            </a:r>
            <a:r>
              <a:rPr lang="es-ES_tradnl" sz="3200" b="1" dirty="0" err="1">
                <a:solidFill>
                  <a:srgbClr val="FF0000"/>
                </a:solidFill>
                <a:latin typeface="Arial" charset="0"/>
                <a:cs typeface="Arial" charset="0"/>
              </a:rPr>
              <a:t>article</a:t>
            </a:r>
            <a:endParaRPr lang="es-ES_tradnl" sz="3200" b="1" dirty="0">
              <a:solidFill>
                <a:srgbClr val="FF0000"/>
              </a:solidFill>
              <a:latin typeface="Arial" charset="0"/>
              <a:cs typeface="Arial" charset="0"/>
            </a:endParaRPr>
          </a:p>
          <a:p>
            <a:pPr marL="609600" indent="-609600" eaLnBrk="1" hangingPunct="1">
              <a:spcBef>
                <a:spcPct val="50000"/>
              </a:spcBef>
              <a:buFontTx/>
              <a:buAutoNum type="romanUcPeriod"/>
            </a:pP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Making</a:t>
            </a: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the</a:t>
            </a: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article</a:t>
            </a:r>
            <a:r>
              <a:rPr lang="es-ES_tradnl" sz="3200" b="1" dirty="0">
                <a:solidFill>
                  <a:srgbClr val="3399FF"/>
                </a:solidFill>
                <a:latin typeface="Arial" charset="0"/>
                <a:cs typeface="Arial" charset="0"/>
              </a:rPr>
              <a:t> </a:t>
            </a:r>
            <a:r>
              <a:rPr lang="es-ES_tradnl" sz="3200" b="1" dirty="0" err="1">
                <a:solidFill>
                  <a:srgbClr val="3399FF"/>
                </a:solidFill>
                <a:latin typeface="Arial" charset="0"/>
                <a:cs typeface="Arial" charset="0"/>
              </a:rPr>
              <a:t>to</a:t>
            </a:r>
            <a:r>
              <a:rPr lang="es-ES_tradnl" sz="3200" b="1" dirty="0">
                <a:solidFill>
                  <a:srgbClr val="3399FF"/>
                </a:solidFill>
                <a:latin typeface="Arial" charset="0"/>
                <a:cs typeface="Arial" charset="0"/>
              </a:rPr>
              <a:t> be </a:t>
            </a:r>
            <a:r>
              <a:rPr lang="es-ES_tradnl" sz="3200" b="1" dirty="0" err="1">
                <a:solidFill>
                  <a:srgbClr val="3399FF"/>
                </a:solidFill>
                <a:latin typeface="Arial" charset="0"/>
                <a:cs typeface="Arial" charset="0"/>
              </a:rPr>
              <a:t>published</a:t>
            </a:r>
            <a:endParaRPr lang="en-US" sz="3200" b="1" dirty="0">
              <a:solidFill>
                <a:srgbClr val="3399FF"/>
              </a:solidFill>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381001" y="2211019"/>
            <a:ext cx="8229599" cy="4275740"/>
          </a:xfrm>
          <a:noFill/>
        </p:spPr>
        <p:txBody>
          <a:bodyPr>
            <a:normAutofit lnSpcReduction="10000"/>
          </a:bodyPr>
          <a:lstStyle/>
          <a:p>
            <a:pPr eaLnBrk="1" hangingPunct="1">
              <a:lnSpc>
                <a:spcPct val="80000"/>
              </a:lnSpc>
            </a:pPr>
            <a:r>
              <a:rPr lang="en-US" sz="2400" dirty="0" smtClean="0"/>
              <a:t> </a:t>
            </a:r>
            <a:r>
              <a:rPr lang="en-US" sz="2800" dirty="0" smtClean="0"/>
              <a:t>Prefer short sentences and paragraphs</a:t>
            </a:r>
          </a:p>
          <a:p>
            <a:pPr eaLnBrk="1" hangingPunct="1">
              <a:lnSpc>
                <a:spcPct val="80000"/>
              </a:lnSpc>
            </a:pPr>
            <a:endParaRPr lang="en-US" sz="2800" dirty="0" smtClean="0"/>
          </a:p>
          <a:p>
            <a:pPr eaLnBrk="1" hangingPunct="1">
              <a:lnSpc>
                <a:spcPct val="80000"/>
              </a:lnSpc>
            </a:pPr>
            <a:r>
              <a:rPr lang="en-US" sz="2800" dirty="0" smtClean="0"/>
              <a:t>Never use a foreign, slang, or jargon word unless there is no equivalent in everyday English</a:t>
            </a:r>
          </a:p>
          <a:p>
            <a:pPr eaLnBrk="1" hangingPunct="1">
              <a:lnSpc>
                <a:spcPct val="80000"/>
              </a:lnSpc>
            </a:pPr>
            <a:endParaRPr lang="en-US" sz="2800" dirty="0" smtClean="0"/>
          </a:p>
          <a:p>
            <a:pPr eaLnBrk="1" hangingPunct="1">
              <a:lnSpc>
                <a:spcPct val="80000"/>
              </a:lnSpc>
            </a:pPr>
            <a:r>
              <a:rPr lang="en-US" sz="2800" dirty="0" smtClean="0"/>
              <a:t>Punctuate sparingly</a:t>
            </a:r>
          </a:p>
          <a:p>
            <a:pPr eaLnBrk="1" hangingPunct="1">
              <a:lnSpc>
                <a:spcPct val="80000"/>
              </a:lnSpc>
            </a:pPr>
            <a:endParaRPr lang="en-US" sz="2800" dirty="0" smtClean="0"/>
          </a:p>
          <a:p>
            <a:pPr eaLnBrk="1" hangingPunct="1">
              <a:lnSpc>
                <a:spcPct val="80000"/>
              </a:lnSpc>
            </a:pPr>
            <a:r>
              <a:rPr lang="en-US" sz="2800" dirty="0" smtClean="0"/>
              <a:t>Never use an exclamation mark except for the purposes of quotation</a:t>
            </a:r>
          </a:p>
          <a:p>
            <a:pPr eaLnBrk="1" hangingPunct="1">
              <a:lnSpc>
                <a:spcPct val="80000"/>
              </a:lnSpc>
            </a:pPr>
            <a:endParaRPr lang="en-US" sz="2800" dirty="0" smtClean="0"/>
          </a:p>
          <a:p>
            <a:pPr eaLnBrk="1" hangingPunct="1">
              <a:lnSpc>
                <a:spcPct val="80000"/>
              </a:lnSpc>
            </a:pPr>
            <a:r>
              <a:rPr lang="en-US" sz="2800" dirty="0" smtClean="0"/>
              <a:t>Write in an objective way - be impersonal. </a:t>
            </a:r>
          </a:p>
        </p:txBody>
      </p:sp>
      <p:sp>
        <p:nvSpPr>
          <p:cNvPr id="22530" name="Rectangle 2"/>
          <p:cNvSpPr>
            <a:spLocks noGrp="1" noChangeArrowheads="1"/>
          </p:cNvSpPr>
          <p:nvPr>
            <p:ph type="title"/>
          </p:nvPr>
        </p:nvSpPr>
        <p:spPr>
          <a:xfrm>
            <a:off x="381000" y="1600200"/>
            <a:ext cx="6871725" cy="610820"/>
          </a:xfrm>
          <a:noFill/>
        </p:spPr>
        <p:txBody>
          <a:bodyPr/>
          <a:lstStyle/>
          <a:p>
            <a:pPr eaLnBrk="1" hangingPunct="1"/>
            <a:r>
              <a:rPr lang="en-US" sz="3200" b="1" dirty="0" smtClean="0"/>
              <a:t>Tips for  writing up</a:t>
            </a:r>
          </a:p>
        </p:txBody>
      </p:sp>
    </p:spTree>
    <p:extLst>
      <p:ext uri="{BB962C8B-B14F-4D97-AF65-F5344CB8AC3E}">
        <p14:creationId xmlns:p14="http://schemas.microsoft.com/office/powerpoint/2010/main" xmlns="" val="243297301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4572000" y="3754437"/>
            <a:ext cx="639763" cy="1081088"/>
          </a:xfrm>
          <a:prstGeom prst="rect">
            <a:avLst/>
          </a:prstGeom>
          <a:solidFill>
            <a:srgbClr val="808080"/>
          </a:solidFill>
          <a:ln w="9525">
            <a:solidFill>
              <a:srgbClr val="000000"/>
            </a:solidFill>
            <a:miter lim="800000"/>
            <a:headEnd/>
            <a:tailEnd/>
          </a:ln>
        </p:spPr>
        <p:txBody>
          <a:bodyPr/>
          <a:lstStyle/>
          <a:p>
            <a:endParaRPr lang="en-US">
              <a:latin typeface="Century Schoolbook" pitchFamily="18" charset="0"/>
            </a:endParaRPr>
          </a:p>
        </p:txBody>
      </p:sp>
      <p:sp>
        <p:nvSpPr>
          <p:cNvPr id="41987" name="Rectangle 13"/>
          <p:cNvSpPr>
            <a:spLocks noChangeArrowheads="1"/>
          </p:cNvSpPr>
          <p:nvPr/>
        </p:nvSpPr>
        <p:spPr bwMode="auto">
          <a:xfrm>
            <a:off x="1738313" y="3160712"/>
            <a:ext cx="685800" cy="0"/>
          </a:xfrm>
          <a:prstGeom prst="rect">
            <a:avLst/>
          </a:prstGeom>
          <a:noFill/>
          <a:ln w="9525">
            <a:noFill/>
            <a:miter lim="800000"/>
            <a:headEnd/>
            <a:tailEnd/>
          </a:ln>
        </p:spPr>
        <p:txBody>
          <a:bodyPr wrap="none">
            <a:spAutoFit/>
          </a:bodyPr>
          <a:lstStyle/>
          <a:p>
            <a:endParaRPr lang="en-US">
              <a:latin typeface="Century Schoolbook" pitchFamily="18" charset="0"/>
            </a:endParaRPr>
          </a:p>
        </p:txBody>
      </p:sp>
      <p:sp>
        <p:nvSpPr>
          <p:cNvPr id="41988" name="Rectangle 18"/>
          <p:cNvSpPr>
            <a:spLocks noChangeArrowheads="1"/>
          </p:cNvSpPr>
          <p:nvPr/>
        </p:nvSpPr>
        <p:spPr bwMode="auto">
          <a:xfrm>
            <a:off x="1738313" y="3160712"/>
            <a:ext cx="3097212" cy="0"/>
          </a:xfrm>
          <a:prstGeom prst="rect">
            <a:avLst/>
          </a:prstGeom>
          <a:noFill/>
          <a:ln w="9525">
            <a:noFill/>
            <a:miter lim="800000"/>
            <a:headEnd/>
            <a:tailEnd/>
          </a:ln>
        </p:spPr>
        <p:txBody>
          <a:bodyPr wrap="none">
            <a:spAutoFit/>
          </a:bodyPr>
          <a:lstStyle/>
          <a:p>
            <a:endParaRPr lang="en-US">
              <a:latin typeface="Century Schoolbook" pitchFamily="18" charset="0"/>
            </a:endParaRPr>
          </a:p>
        </p:txBody>
      </p:sp>
      <p:graphicFrame>
        <p:nvGraphicFramePr>
          <p:cNvPr id="159851" name="Group 107"/>
          <p:cNvGraphicFramePr>
            <a:graphicFrameLocks noGrp="1"/>
          </p:cNvGraphicFramePr>
          <p:nvPr>
            <p:extLst>
              <p:ext uri="{D42A27DB-BD31-4B8C-83A1-F6EECF244321}">
                <p14:modId xmlns:p14="http://schemas.microsoft.com/office/powerpoint/2010/main" xmlns="" val="2187100831"/>
              </p:ext>
            </p:extLst>
          </p:nvPr>
        </p:nvGraphicFramePr>
        <p:xfrm>
          <a:off x="0" y="2095499"/>
          <a:ext cx="9144000" cy="4762501"/>
        </p:xfrm>
        <a:graphic>
          <a:graphicData uri="http://schemas.openxmlformats.org/drawingml/2006/table">
            <a:tbl>
              <a:tblPr/>
              <a:tblGrid>
                <a:gridCol w="4495800"/>
                <a:gridCol w="1606280"/>
                <a:gridCol w="1013298"/>
                <a:gridCol w="1015324"/>
                <a:gridCol w="1013298"/>
              </a:tblGrid>
              <a:tr h="907470">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Activity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400" b="0" i="0" u="none" strike="noStrike" cap="none" normalizeH="0" baseline="0" smtClean="0">
                          <a:ln>
                            <a:noFill/>
                          </a:ln>
                          <a:solidFill>
                            <a:schemeClr val="tx1"/>
                          </a:solidFill>
                          <a:effectLst/>
                          <a:latin typeface="Times New Roman" pitchFamily="18" charset="0"/>
                          <a:cs typeface="Times New Roman" pitchFamily="18" charset="0"/>
                        </a:rPr>
                        <a:t>1st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400" b="0" i="0" u="none" strike="noStrike" cap="none" normalizeH="0" baseline="0" smtClean="0">
                          <a:ln>
                            <a:noFill/>
                          </a:ln>
                          <a:solidFill>
                            <a:schemeClr val="tx1"/>
                          </a:solidFill>
                          <a:effectLst/>
                          <a:latin typeface="Times New Roman" pitchFamily="18" charset="0"/>
                          <a:cs typeface="Times New Roman" pitchFamily="18" charset="0"/>
                        </a:rPr>
                        <a:t>2-10</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4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folHlink"/>
                        </a:buClr>
                        <a:buSzPct val="60000"/>
                        <a:buFontTx/>
                        <a:buNone/>
                        <a:tabLst/>
                      </a:pPr>
                      <a:r>
                        <a:rPr kumimoji="0" lang="en-GB" sz="24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09293">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tab pos="228600" algn="l"/>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Phase 1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AutoNum type="arabicPeriod"/>
                        <a:tabLst>
                          <a:tab pos="228600" algn="l"/>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Literature review</a:t>
                      </a: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AutoNum type="arabicPeriod"/>
                        <a:tabLst>
                          <a:tab pos="228600" algn="l"/>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Development of questionnaire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AutoNum type="arabicPeriod"/>
                        <a:tabLst>
                          <a:tab pos="228600" algn="l"/>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Pretesting</a:t>
                      </a:r>
                      <a:r>
                        <a:rPr kumimoji="0" lang="en-GB" sz="2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45738">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Phase II</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Data collection</a:t>
                      </a:r>
                      <a:r>
                        <a:rPr kumimoji="0" lang="en-GB" sz="2400" b="0" i="0" u="none" strike="noStrike" cap="none" normalizeH="0" baseline="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17" name="Text Box 109"/>
          <p:cNvSpPr txBox="1">
            <a:spLocks noChangeArrowheads="1"/>
          </p:cNvSpPr>
          <p:nvPr/>
        </p:nvSpPr>
        <p:spPr bwMode="auto">
          <a:xfrm>
            <a:off x="0" y="1371600"/>
            <a:ext cx="5334000" cy="646331"/>
          </a:xfrm>
          <a:prstGeom prst="rect">
            <a:avLst/>
          </a:prstGeom>
          <a:noFill/>
          <a:ln w="9525">
            <a:noFill/>
            <a:miter lim="800000"/>
            <a:headEnd/>
            <a:tailEnd/>
          </a:ln>
        </p:spPr>
        <p:txBody>
          <a:bodyPr>
            <a:spAutoFit/>
          </a:bodyPr>
          <a:lstStyle/>
          <a:p>
            <a:pPr>
              <a:spcBef>
                <a:spcPct val="50000"/>
              </a:spcBef>
            </a:pPr>
            <a:r>
              <a:rPr lang="en-US" sz="3600" b="1" dirty="0">
                <a:solidFill>
                  <a:srgbClr val="E12BA4"/>
                </a:solidFill>
                <a:latin typeface="+mj-lt"/>
              </a:rPr>
              <a:t>Example of time schedule</a:t>
            </a:r>
          </a:p>
        </p:txBody>
      </p:sp>
    </p:spTree>
    <p:extLst>
      <p:ext uri="{BB962C8B-B14F-4D97-AF65-F5344CB8AC3E}">
        <p14:creationId xmlns:p14="http://schemas.microsoft.com/office/powerpoint/2010/main" xmlns="" val="256916569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ChangeArrowheads="1"/>
          </p:cNvSpPr>
          <p:nvPr/>
        </p:nvSpPr>
        <p:spPr bwMode="auto">
          <a:xfrm>
            <a:off x="1183265" y="2308224"/>
            <a:ext cx="4311358" cy="45719"/>
          </a:xfrm>
          <a:prstGeom prst="rect">
            <a:avLst/>
          </a:prstGeom>
          <a:noFill/>
          <a:ln w="9525">
            <a:noFill/>
            <a:miter lim="800000"/>
            <a:headEnd/>
            <a:tailEnd/>
          </a:ln>
        </p:spPr>
        <p:txBody>
          <a:bodyPr wrap="square">
            <a:spAutoFit/>
          </a:bodyPr>
          <a:lstStyle/>
          <a:p>
            <a:endParaRPr lang="en-US">
              <a:latin typeface="Century Schoolbook" pitchFamily="18" charset="0"/>
            </a:endParaRPr>
          </a:p>
        </p:txBody>
      </p:sp>
      <p:sp>
        <p:nvSpPr>
          <p:cNvPr id="43011" name="Rectangle 13"/>
          <p:cNvSpPr>
            <a:spLocks noChangeArrowheads="1"/>
          </p:cNvSpPr>
          <p:nvPr/>
        </p:nvSpPr>
        <p:spPr bwMode="auto">
          <a:xfrm>
            <a:off x="1183265" y="2308224"/>
            <a:ext cx="4311358" cy="45719"/>
          </a:xfrm>
          <a:prstGeom prst="rect">
            <a:avLst/>
          </a:prstGeom>
          <a:noFill/>
          <a:ln w="9525">
            <a:noFill/>
            <a:miter lim="800000"/>
            <a:headEnd/>
            <a:tailEnd/>
          </a:ln>
        </p:spPr>
        <p:txBody>
          <a:bodyPr wrap="square">
            <a:spAutoFit/>
          </a:bodyPr>
          <a:lstStyle/>
          <a:p>
            <a:endParaRPr lang="en-US">
              <a:latin typeface="Century Schoolbook" pitchFamily="18" charset="0"/>
            </a:endParaRPr>
          </a:p>
        </p:txBody>
      </p:sp>
      <p:graphicFrame>
        <p:nvGraphicFramePr>
          <p:cNvPr id="160861" name="Group 93"/>
          <p:cNvGraphicFramePr>
            <a:graphicFrameLocks noGrp="1"/>
          </p:cNvGraphicFramePr>
          <p:nvPr>
            <p:extLst>
              <p:ext uri="{D42A27DB-BD31-4B8C-83A1-F6EECF244321}">
                <p14:modId xmlns:p14="http://schemas.microsoft.com/office/powerpoint/2010/main" xmlns="" val="641553523"/>
              </p:ext>
            </p:extLst>
          </p:nvPr>
        </p:nvGraphicFramePr>
        <p:xfrm>
          <a:off x="-31174" y="1447800"/>
          <a:ext cx="9175173" cy="5410200"/>
        </p:xfrm>
        <a:graphic>
          <a:graphicData uri="http://schemas.openxmlformats.org/drawingml/2006/table">
            <a:tbl>
              <a:tblPr/>
              <a:tblGrid>
                <a:gridCol w="5886961"/>
                <a:gridCol w="1803213"/>
                <a:gridCol w="1484999"/>
              </a:tblGrid>
              <a:tr h="107183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folHlink"/>
                        </a:buClr>
                        <a:buSzPct val="60000"/>
                        <a:buFontTx/>
                        <a:buNone/>
                        <a:tabLst/>
                      </a:pPr>
                      <a:r>
                        <a:rPr kumimoji="0" lang="en-GB" sz="20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GB"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2086">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Phase III</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Data entry, edit&amp; Data analysis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56282">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Phase IV</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report writing </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
                          <a:schemeClr val="folHlink"/>
                        </a:buClr>
                        <a:buSzPct val="60000"/>
                        <a:buFontTx/>
                        <a:buNone/>
                        <a:tabLst/>
                      </a:pPr>
                      <a:r>
                        <a:rPr kumimoji="0" lang="en-GB" sz="2800" b="0" i="0" u="none" strike="noStrike" cap="none" normalizeH="0" baseline="0" smtClean="0">
                          <a:ln>
                            <a:noFill/>
                          </a:ln>
                          <a:solidFill>
                            <a:schemeClr val="tx1"/>
                          </a:solidFill>
                          <a:effectLst/>
                          <a:latin typeface="Times New Roman" pitchFamily="18" charset="0"/>
                          <a:cs typeface="Times New Roman" pitchFamily="18" charset="0"/>
                        </a:rPr>
                        <a:t>Submission</a:t>
                      </a:r>
                      <a:r>
                        <a:rPr kumimoji="0" lang="en-GB" sz="2400" b="0" i="0" u="none" strike="noStrike" cap="none" normalizeH="0" baseline="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r>
            </a:tbl>
          </a:graphicData>
        </a:graphic>
      </p:graphicFrame>
    </p:spTree>
    <p:extLst>
      <p:ext uri="{BB962C8B-B14F-4D97-AF65-F5344CB8AC3E}">
        <p14:creationId xmlns:p14="http://schemas.microsoft.com/office/powerpoint/2010/main" xmlns="" val="149079733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Author listing</a:t>
            </a:r>
            <a:endParaRPr lang="en-US" sz="5400" dirty="0">
              <a:solidFill>
                <a:schemeClr val="bg2">
                  <a:lumMod val="10000"/>
                </a:schemeClr>
              </a:solidFill>
              <a:latin typeface="Algerian" pitchFamily="82"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57200" y="2362200"/>
            <a:ext cx="8229600" cy="3916363"/>
          </a:xfrm>
        </p:spPr>
        <p:txBody>
          <a:bodyPr>
            <a:normAutofit fontScale="92500" lnSpcReduction="10000"/>
          </a:bodyPr>
          <a:lstStyle/>
          <a:p>
            <a:pPr>
              <a:lnSpc>
                <a:spcPct val="90000"/>
              </a:lnSpc>
            </a:pPr>
            <a:r>
              <a:rPr lang="en-GB" sz="2800" dirty="0"/>
              <a:t>ONLY include those who have made an intellectual contribution to the research</a:t>
            </a:r>
            <a:br>
              <a:rPr lang="en-GB" sz="2800" dirty="0"/>
            </a:br>
            <a:endParaRPr lang="en-GB" sz="2800" dirty="0"/>
          </a:p>
          <a:p>
            <a:pPr>
              <a:lnSpc>
                <a:spcPct val="90000"/>
              </a:lnSpc>
            </a:pPr>
            <a:r>
              <a:rPr lang="en-GB" sz="2800" dirty="0"/>
              <a:t>OR those who will publicly defend the data and conclusions, and who have approved the final version </a:t>
            </a:r>
            <a:br>
              <a:rPr lang="en-GB" sz="2800" dirty="0"/>
            </a:br>
            <a:endParaRPr lang="en-GB" sz="2800" dirty="0"/>
          </a:p>
          <a:p>
            <a:pPr>
              <a:lnSpc>
                <a:spcPct val="90000"/>
              </a:lnSpc>
            </a:pPr>
            <a:r>
              <a:rPr lang="en-GB" sz="2800" dirty="0"/>
              <a:t>Order</a:t>
            </a:r>
            <a:r>
              <a:rPr lang="en-GB" sz="2800" b="1" dirty="0"/>
              <a:t> </a:t>
            </a:r>
            <a:r>
              <a:rPr lang="en-GB" sz="2800" dirty="0"/>
              <a:t>of the names of the authors can vary from discipline to discipline</a:t>
            </a:r>
          </a:p>
          <a:p>
            <a:pPr lvl="1">
              <a:lnSpc>
                <a:spcPct val="90000"/>
              </a:lnSpc>
            </a:pPr>
            <a:r>
              <a:rPr lang="en-GB" dirty="0"/>
              <a:t>In some fields, the corresponding author’s name appears first</a:t>
            </a:r>
            <a:endParaRPr lang="en-US" sz="2400" dirty="0"/>
          </a:p>
        </p:txBody>
      </p:sp>
      <p:sp>
        <p:nvSpPr>
          <p:cNvPr id="61442" name="Rectangle 2"/>
          <p:cNvSpPr>
            <a:spLocks noGrp="1" noChangeArrowheads="1"/>
          </p:cNvSpPr>
          <p:nvPr>
            <p:ph type="title"/>
          </p:nvPr>
        </p:nvSpPr>
        <p:spPr>
          <a:xfrm>
            <a:off x="457200" y="1447800"/>
            <a:ext cx="8229600" cy="685800"/>
          </a:xfrm>
        </p:spPr>
        <p:txBody>
          <a:bodyPr>
            <a:normAutofit fontScale="90000"/>
          </a:bodyPr>
          <a:lstStyle/>
          <a:p>
            <a:r>
              <a:rPr lang="en-US" b="1" dirty="0"/>
              <a:t>Authors Listing</a:t>
            </a:r>
          </a:p>
        </p:txBody>
      </p:sp>
    </p:spTree>
    <p:extLst>
      <p:ext uri="{BB962C8B-B14F-4D97-AF65-F5344CB8AC3E}">
        <p14:creationId xmlns:p14="http://schemas.microsoft.com/office/powerpoint/2010/main" xmlns="" val="217364240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2" name="Rectangle 6"/>
          <p:cNvSpPr>
            <a:spLocks noChangeArrowheads="1"/>
          </p:cNvSpPr>
          <p:nvPr/>
        </p:nvSpPr>
        <p:spPr bwMode="auto">
          <a:xfrm>
            <a:off x="381000" y="2133600"/>
            <a:ext cx="8458200" cy="3962400"/>
          </a:xfrm>
          <a:prstGeom prst="rect">
            <a:avLst/>
          </a:prstGeom>
          <a:noFill/>
          <a:ln w="9525">
            <a:noFill/>
            <a:miter lim="800000"/>
            <a:headEnd/>
            <a:tailEnd/>
          </a:ln>
          <a:effectLst/>
        </p:spPr>
        <p:txBody>
          <a:bodyPr lIns="92075" tIns="46038" rIns="92075" bIns="46038"/>
          <a:lstStyle/>
          <a:p>
            <a:pPr marL="342900" indent="-342900" eaLnBrk="1" hangingPunct="1">
              <a:lnSpc>
                <a:spcPct val="120000"/>
              </a:lnSpc>
              <a:spcBef>
                <a:spcPct val="20000"/>
              </a:spcBef>
            </a:pPr>
            <a:r>
              <a:rPr lang="en-GB" sz="2400" b="1" dirty="0">
                <a:solidFill>
                  <a:srgbClr val="FF0000"/>
                </a:solidFill>
                <a:latin typeface="Arial" charset="0"/>
                <a:cs typeface="Arial" charset="0"/>
              </a:rPr>
              <a:t>TITLE</a:t>
            </a:r>
          </a:p>
          <a:p>
            <a:pPr marL="342900" indent="-342900" eaLnBrk="1" hangingPunct="1">
              <a:lnSpc>
                <a:spcPct val="120000"/>
              </a:lnSpc>
              <a:spcBef>
                <a:spcPct val="20000"/>
              </a:spcBef>
            </a:pPr>
            <a:r>
              <a:rPr lang="en-GB" sz="2400" b="1" dirty="0">
                <a:latin typeface="Arial" charset="0"/>
                <a:cs typeface="Arial" charset="0"/>
              </a:rPr>
              <a:t>(S) Summary         (Structured Abstract)</a:t>
            </a:r>
          </a:p>
          <a:p>
            <a:pPr marL="342900" indent="-342900" eaLnBrk="1" hangingPunct="1">
              <a:lnSpc>
                <a:spcPct val="120000"/>
              </a:lnSpc>
              <a:spcBef>
                <a:spcPct val="20000"/>
              </a:spcBef>
            </a:pPr>
            <a:r>
              <a:rPr lang="en-GB" sz="2400" b="1" dirty="0">
                <a:latin typeface="Arial" charset="0"/>
                <a:cs typeface="Arial" charset="0"/>
              </a:rPr>
              <a:t>(I)  </a:t>
            </a:r>
            <a:r>
              <a:rPr lang="en-GB" sz="2400" b="1" dirty="0" smtClean="0">
                <a:latin typeface="Arial" charset="0"/>
                <a:cs typeface="Arial" charset="0"/>
              </a:rPr>
              <a:t>Introduction   </a:t>
            </a:r>
            <a:r>
              <a:rPr lang="en-GB" sz="2400" b="1" dirty="0">
                <a:latin typeface="Arial" charset="0"/>
                <a:cs typeface="Arial" charset="0"/>
              </a:rPr>
              <a:t>(What Question was asked?)</a:t>
            </a:r>
          </a:p>
          <a:p>
            <a:pPr marL="342900" indent="-342900" eaLnBrk="1" hangingPunct="1">
              <a:lnSpc>
                <a:spcPct val="120000"/>
              </a:lnSpc>
              <a:spcBef>
                <a:spcPct val="20000"/>
              </a:spcBef>
            </a:pPr>
            <a:r>
              <a:rPr lang="en-GB" sz="2400" b="1" dirty="0">
                <a:latin typeface="Arial" charset="0"/>
                <a:cs typeface="Arial" charset="0"/>
              </a:rPr>
              <a:t>(</a:t>
            </a:r>
            <a:r>
              <a:rPr lang="en-GB" sz="2400" b="1" dirty="0" smtClean="0">
                <a:latin typeface="Arial" charset="0"/>
                <a:cs typeface="Arial" charset="0"/>
              </a:rPr>
              <a:t>M)Methods</a:t>
            </a:r>
            <a:r>
              <a:rPr lang="en-GB" sz="2400" b="1" dirty="0">
                <a:latin typeface="Arial" charset="0"/>
                <a:cs typeface="Arial" charset="0"/>
              </a:rPr>
              <a:t>	    (How was it Studied?)</a:t>
            </a:r>
          </a:p>
          <a:p>
            <a:pPr marL="342900" indent="-342900" eaLnBrk="1" hangingPunct="1">
              <a:lnSpc>
                <a:spcPct val="120000"/>
              </a:lnSpc>
              <a:spcBef>
                <a:spcPct val="20000"/>
              </a:spcBef>
            </a:pPr>
            <a:r>
              <a:rPr lang="en-GB" sz="2400" b="1" dirty="0">
                <a:latin typeface="Arial" charset="0"/>
                <a:cs typeface="Arial" charset="0"/>
              </a:rPr>
              <a:t>(</a:t>
            </a:r>
            <a:r>
              <a:rPr lang="en-GB" sz="2400" b="1" dirty="0" smtClean="0">
                <a:latin typeface="Arial" charset="0"/>
                <a:cs typeface="Arial" charset="0"/>
              </a:rPr>
              <a:t>R) Results</a:t>
            </a:r>
            <a:r>
              <a:rPr lang="en-GB" sz="2400" b="1" dirty="0">
                <a:latin typeface="Arial" charset="0"/>
                <a:cs typeface="Arial" charset="0"/>
              </a:rPr>
              <a:t>	    (What was Found?)</a:t>
            </a:r>
          </a:p>
          <a:p>
            <a:pPr marL="342900" indent="-342900" eaLnBrk="1" hangingPunct="1">
              <a:lnSpc>
                <a:spcPct val="120000"/>
              </a:lnSpc>
              <a:spcBef>
                <a:spcPct val="20000"/>
              </a:spcBef>
            </a:pPr>
            <a:r>
              <a:rPr lang="en-GB" sz="2400" b="1" dirty="0">
                <a:latin typeface="Arial" charset="0"/>
                <a:cs typeface="Arial" charset="0"/>
              </a:rPr>
              <a:t>(A) Analysis          (How data was analysed?)</a:t>
            </a:r>
          </a:p>
          <a:p>
            <a:pPr marL="342900" indent="-342900" eaLnBrk="1" hangingPunct="1">
              <a:lnSpc>
                <a:spcPct val="120000"/>
              </a:lnSpc>
              <a:spcBef>
                <a:spcPct val="20000"/>
              </a:spcBef>
            </a:pPr>
            <a:r>
              <a:rPr lang="en-GB" sz="2400" b="1" dirty="0">
                <a:latin typeface="Arial" charset="0"/>
                <a:cs typeface="Arial" charset="0"/>
              </a:rPr>
              <a:t>(D) Discussion     (What Do the Findings Mean?)</a:t>
            </a:r>
          </a:p>
          <a:p>
            <a:pPr marL="342900" indent="-342900" eaLnBrk="1" hangingPunct="1">
              <a:lnSpc>
                <a:spcPct val="120000"/>
              </a:lnSpc>
              <a:spcBef>
                <a:spcPct val="20000"/>
              </a:spcBef>
            </a:pPr>
            <a:r>
              <a:rPr lang="en-GB" sz="2400" b="1" dirty="0">
                <a:latin typeface="Arial" charset="0"/>
                <a:cs typeface="Arial" charset="0"/>
              </a:rPr>
              <a:t>Acknowledgements</a:t>
            </a:r>
          </a:p>
          <a:p>
            <a:pPr marL="342900" indent="-342900" eaLnBrk="1" hangingPunct="1">
              <a:lnSpc>
                <a:spcPct val="120000"/>
              </a:lnSpc>
              <a:spcBef>
                <a:spcPct val="20000"/>
              </a:spcBef>
            </a:pPr>
            <a:r>
              <a:rPr lang="en-GB" sz="2400" b="1" dirty="0">
                <a:latin typeface="Arial" charset="0"/>
                <a:cs typeface="Arial" charset="0"/>
              </a:rPr>
              <a:t>Bibliography/References</a:t>
            </a:r>
          </a:p>
        </p:txBody>
      </p:sp>
      <p:sp>
        <p:nvSpPr>
          <p:cNvPr id="193543" name="Text Box 7"/>
          <p:cNvSpPr txBox="1">
            <a:spLocks noChangeArrowheads="1"/>
          </p:cNvSpPr>
          <p:nvPr/>
        </p:nvSpPr>
        <p:spPr bwMode="auto">
          <a:xfrm>
            <a:off x="4953000" y="6315075"/>
            <a:ext cx="4038600" cy="466725"/>
          </a:xfrm>
          <a:prstGeom prst="rect">
            <a:avLst/>
          </a:prstGeom>
          <a:noFill/>
          <a:ln w="9525">
            <a:solidFill>
              <a:srgbClr val="FFFFFF"/>
            </a:solidFill>
            <a:miter lim="800000"/>
            <a:headEnd/>
            <a:tailEnd/>
          </a:ln>
          <a:effectLst/>
        </p:spPr>
        <p:txBody>
          <a:bodyPr>
            <a:spAutoFit/>
          </a:bodyPr>
          <a:lstStyle/>
          <a:p>
            <a:pPr eaLnBrk="1" hangingPunct="1">
              <a:spcBef>
                <a:spcPct val="50000"/>
              </a:spcBef>
            </a:pPr>
            <a:r>
              <a:rPr lang="en-US" sz="2400" b="1" i="1" dirty="0">
                <a:latin typeface="Book Antiqua" pitchFamily="18" charset="0"/>
              </a:rPr>
              <a:t>Block II. Writing the article </a:t>
            </a:r>
          </a:p>
        </p:txBody>
      </p:sp>
      <p:sp>
        <p:nvSpPr>
          <p:cNvPr id="2" name="Title 1"/>
          <p:cNvSpPr>
            <a:spLocks noGrp="1"/>
          </p:cNvSpPr>
          <p:nvPr>
            <p:ph type="title"/>
          </p:nvPr>
        </p:nvSpPr>
        <p:spPr>
          <a:xfrm>
            <a:off x="415636" y="1522780"/>
            <a:ext cx="6871725" cy="610820"/>
          </a:xfrm>
        </p:spPr>
        <p:txBody>
          <a:bodyPr>
            <a:normAutofit fontScale="90000"/>
          </a:bodyPr>
          <a:lstStyle/>
          <a:p>
            <a:r>
              <a:rPr lang="en-US" b="1" dirty="0"/>
              <a:t>The Basic Structure of </a:t>
            </a:r>
            <a:r>
              <a:rPr lang="en-US" b="1" dirty="0" smtClean="0"/>
              <a:t>Article</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medicalresearch2"/>
          <p:cNvPicPr>
            <a:picLocks noChangeAspect="1" noChangeArrowheads="1"/>
          </p:cNvPicPr>
          <p:nvPr/>
        </p:nvPicPr>
        <p:blipFill>
          <a:blip r:embed="rId3"/>
          <a:srcRect/>
          <a:stretch>
            <a:fillRect/>
          </a:stretch>
        </p:blipFill>
        <p:spPr bwMode="auto">
          <a:xfrm>
            <a:off x="0" y="1447800"/>
            <a:ext cx="3962400" cy="2590800"/>
          </a:xfrm>
          <a:prstGeom prst="rect">
            <a:avLst/>
          </a:prstGeom>
          <a:noFill/>
        </p:spPr>
      </p:pic>
      <p:pic>
        <p:nvPicPr>
          <p:cNvPr id="7" name="Picture 5" descr="medicalresearch3"/>
          <p:cNvPicPr>
            <a:picLocks noChangeAspect="1" noChangeArrowheads="1"/>
          </p:cNvPicPr>
          <p:nvPr/>
        </p:nvPicPr>
        <p:blipFill>
          <a:blip r:embed="rId4"/>
          <a:srcRect/>
          <a:stretch>
            <a:fillRect/>
          </a:stretch>
        </p:blipFill>
        <p:spPr bwMode="auto">
          <a:xfrm>
            <a:off x="3962400" y="4038601"/>
            <a:ext cx="5181600" cy="2819400"/>
          </a:xfrm>
          <a:prstGeom prst="rect">
            <a:avLst/>
          </a:prstGeom>
          <a:noFill/>
        </p:spPr>
      </p:pic>
      <p:pic>
        <p:nvPicPr>
          <p:cNvPr id="8" name="Picture 6" descr="researchasia3"/>
          <p:cNvPicPr>
            <a:picLocks noChangeAspect="1" noChangeArrowheads="1"/>
          </p:cNvPicPr>
          <p:nvPr/>
        </p:nvPicPr>
        <p:blipFill>
          <a:blip r:embed="rId5"/>
          <a:srcRect/>
          <a:stretch>
            <a:fillRect/>
          </a:stretch>
        </p:blipFill>
        <p:spPr bwMode="auto">
          <a:xfrm>
            <a:off x="3962400" y="1447800"/>
            <a:ext cx="5181600" cy="2590800"/>
          </a:xfrm>
          <a:prstGeom prst="rect">
            <a:avLst/>
          </a:prstGeom>
          <a:noFill/>
        </p:spPr>
      </p:pic>
      <p:pic>
        <p:nvPicPr>
          <p:cNvPr id="9" name="Picture 8"/>
          <p:cNvPicPr>
            <a:picLocks noChangeAspect="1" noChangeArrowheads="1"/>
          </p:cNvPicPr>
          <p:nvPr/>
        </p:nvPicPr>
        <p:blipFill>
          <a:blip r:embed="rId6"/>
          <a:srcRect/>
          <a:stretch>
            <a:fillRect/>
          </a:stretch>
        </p:blipFill>
        <p:spPr bwMode="auto">
          <a:xfrm>
            <a:off x="0" y="4038601"/>
            <a:ext cx="3962400" cy="2819400"/>
          </a:xfrm>
          <a:prstGeom prst="rect">
            <a:avLst/>
          </a:prstGeom>
          <a:noFill/>
        </p:spPr>
      </p:pic>
    </p:spTree>
    <p:extLst>
      <p:ext uri="{BB962C8B-B14F-4D97-AF65-F5344CB8AC3E}">
        <p14:creationId xmlns:p14="http://schemas.microsoft.com/office/powerpoint/2010/main" xmlns="" val="410330949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Title</a:t>
            </a:r>
            <a:endParaRPr lang="en-US" sz="5400" dirty="0">
              <a:solidFill>
                <a:schemeClr val="bg2">
                  <a:lumMod val="10000"/>
                </a:schemeClr>
              </a:solidFill>
              <a:latin typeface="Algerian" pitchFamily="82"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Text Box 4"/>
          <p:cNvSpPr txBox="1">
            <a:spLocks noChangeArrowheads="1"/>
          </p:cNvSpPr>
          <p:nvPr/>
        </p:nvSpPr>
        <p:spPr bwMode="auto">
          <a:xfrm>
            <a:off x="304800" y="1993900"/>
            <a:ext cx="8610600" cy="1392241"/>
          </a:xfrm>
          <a:prstGeom prst="rect">
            <a:avLst/>
          </a:prstGeom>
          <a:noFill/>
          <a:ln w="9525">
            <a:noFill/>
            <a:miter lim="800000"/>
            <a:headEnd/>
            <a:tailEnd/>
          </a:ln>
          <a:effectLst/>
        </p:spPr>
        <p:txBody>
          <a:bodyPr>
            <a:spAutoFit/>
          </a:bodyPr>
          <a:lstStyle/>
          <a:p>
            <a:pPr algn="just" eaLnBrk="1" hangingPunct="1">
              <a:lnSpc>
                <a:spcPct val="140000"/>
              </a:lnSpc>
              <a:spcBef>
                <a:spcPct val="50000"/>
              </a:spcBef>
            </a:pPr>
            <a:r>
              <a:rPr lang="en-US" sz="3200" dirty="0">
                <a:latin typeface="Arial" charset="0"/>
                <a:cs typeface="Arial" charset="0"/>
              </a:rPr>
              <a:t>One of the most important items to publish an article. It has to have “</a:t>
            </a:r>
            <a:r>
              <a:rPr lang="en-US" sz="3200" dirty="0">
                <a:solidFill>
                  <a:srgbClr val="FF0000"/>
                </a:solidFill>
                <a:latin typeface="Arial" charset="0"/>
                <a:cs typeface="Arial" charset="0"/>
              </a:rPr>
              <a:t>catch up</a:t>
            </a:r>
            <a:r>
              <a:rPr lang="en-US" sz="3200" dirty="0">
                <a:latin typeface="Arial" charset="0"/>
                <a:cs typeface="Arial" charset="0"/>
              </a:rPr>
              <a:t>”</a:t>
            </a:r>
          </a:p>
        </p:txBody>
      </p:sp>
      <p:sp>
        <p:nvSpPr>
          <p:cNvPr id="195589" name="Text Box 5"/>
          <p:cNvSpPr txBox="1">
            <a:spLocks noChangeArrowheads="1"/>
          </p:cNvSpPr>
          <p:nvPr/>
        </p:nvSpPr>
        <p:spPr bwMode="auto">
          <a:xfrm>
            <a:off x="4953000" y="63150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195592" name="Rectangle 8"/>
          <p:cNvSpPr>
            <a:spLocks noChangeArrowheads="1"/>
          </p:cNvSpPr>
          <p:nvPr/>
        </p:nvSpPr>
        <p:spPr bwMode="auto">
          <a:xfrm>
            <a:off x="457200" y="3822700"/>
            <a:ext cx="8229600" cy="2488053"/>
          </a:xfrm>
          <a:prstGeom prst="rect">
            <a:avLst/>
          </a:prstGeom>
          <a:noFill/>
          <a:ln w="9525">
            <a:noFill/>
            <a:miter lim="800000"/>
            <a:headEnd/>
            <a:tailEnd/>
          </a:ln>
          <a:effectLst/>
        </p:spPr>
        <p:txBody>
          <a:bodyPr>
            <a:spAutoFit/>
          </a:bodyPr>
          <a:lstStyle/>
          <a:p>
            <a:pPr>
              <a:lnSpc>
                <a:spcPct val="170000"/>
              </a:lnSpc>
            </a:pPr>
            <a:r>
              <a:rPr kumimoji="1" lang="en-GB" sz="3200" dirty="0">
                <a:latin typeface="Arial" charset="0"/>
                <a:cs typeface="Arial" charset="0"/>
                <a:sym typeface="Wingdings" pitchFamily="2" charset="2"/>
              </a:rPr>
              <a:t> </a:t>
            </a:r>
            <a:r>
              <a:rPr kumimoji="1" lang="en-GB" sz="3200" dirty="0">
                <a:latin typeface="Arial" charset="0"/>
                <a:cs typeface="Arial" charset="0"/>
              </a:rPr>
              <a:t>Should be </a:t>
            </a:r>
            <a:r>
              <a:rPr kumimoji="1" lang="en-GB" sz="3200" dirty="0">
                <a:solidFill>
                  <a:srgbClr val="FF0000"/>
                </a:solidFill>
                <a:latin typeface="Arial" charset="0"/>
                <a:cs typeface="Arial" charset="0"/>
              </a:rPr>
              <a:t>specific</a:t>
            </a:r>
            <a:r>
              <a:rPr kumimoji="1" lang="en-GB" sz="3200" dirty="0">
                <a:latin typeface="Arial" charset="0"/>
                <a:cs typeface="Arial" charset="0"/>
              </a:rPr>
              <a:t> but </a:t>
            </a:r>
            <a:r>
              <a:rPr kumimoji="1" lang="en-GB" sz="3200" dirty="0">
                <a:solidFill>
                  <a:srgbClr val="FF0000"/>
                </a:solidFill>
                <a:latin typeface="Arial" charset="0"/>
                <a:cs typeface="Arial" charset="0"/>
              </a:rPr>
              <a:t>comprehensive</a:t>
            </a:r>
          </a:p>
          <a:p>
            <a:pPr>
              <a:lnSpc>
                <a:spcPct val="170000"/>
              </a:lnSpc>
            </a:pPr>
            <a:r>
              <a:rPr kumimoji="1" lang="en-GB" sz="3200" dirty="0">
                <a:latin typeface="Arial" charset="0"/>
                <a:cs typeface="Arial" charset="0"/>
                <a:sym typeface="Wingdings" pitchFamily="2" charset="2"/>
              </a:rPr>
              <a:t> </a:t>
            </a:r>
            <a:r>
              <a:rPr kumimoji="1" lang="en-GB" sz="3200" dirty="0">
                <a:solidFill>
                  <a:srgbClr val="FF0000"/>
                </a:solidFill>
                <a:latin typeface="Arial" charset="0"/>
                <a:cs typeface="Arial" charset="0"/>
              </a:rPr>
              <a:t>Short</a:t>
            </a:r>
            <a:r>
              <a:rPr kumimoji="1" lang="en-GB" sz="3200" dirty="0">
                <a:latin typeface="Arial" charset="0"/>
                <a:cs typeface="Arial" charset="0"/>
              </a:rPr>
              <a:t> but sufficiently descriptive</a:t>
            </a:r>
          </a:p>
          <a:p>
            <a:pPr>
              <a:lnSpc>
                <a:spcPct val="170000"/>
              </a:lnSpc>
            </a:pPr>
            <a:r>
              <a:rPr kumimoji="1" lang="en-GB" sz="3200" dirty="0">
                <a:latin typeface="Arial" charset="0"/>
                <a:cs typeface="Arial" charset="0"/>
                <a:sym typeface="Wingdings" pitchFamily="2" charset="2"/>
              </a:rPr>
              <a:t> </a:t>
            </a:r>
            <a:r>
              <a:rPr kumimoji="1" lang="en-GB" sz="3200" dirty="0">
                <a:solidFill>
                  <a:srgbClr val="FF0000"/>
                </a:solidFill>
                <a:latin typeface="Arial" charset="0"/>
                <a:cs typeface="Arial" charset="0"/>
              </a:rPr>
              <a:t>No</a:t>
            </a:r>
            <a:r>
              <a:rPr kumimoji="1" lang="en-GB" sz="3200" dirty="0">
                <a:latin typeface="Arial" charset="0"/>
                <a:cs typeface="Arial" charset="0"/>
              </a:rPr>
              <a:t> </a:t>
            </a:r>
            <a:r>
              <a:rPr kumimoji="1" lang="en-GB" sz="3200" dirty="0">
                <a:solidFill>
                  <a:srgbClr val="FF0000"/>
                </a:solidFill>
                <a:latin typeface="Arial" charset="0"/>
                <a:cs typeface="Arial" charset="0"/>
              </a:rPr>
              <a:t>abbreviations</a:t>
            </a:r>
          </a:p>
        </p:txBody>
      </p:sp>
      <p:sp>
        <p:nvSpPr>
          <p:cNvPr id="2" name="Title 1"/>
          <p:cNvSpPr>
            <a:spLocks noGrp="1"/>
          </p:cNvSpPr>
          <p:nvPr>
            <p:ph type="title"/>
          </p:nvPr>
        </p:nvSpPr>
        <p:spPr>
          <a:xfrm>
            <a:off x="-13855" y="1383080"/>
            <a:ext cx="6871725" cy="610820"/>
          </a:xfrm>
        </p:spPr>
        <p:txBody>
          <a:bodyPr>
            <a:noAutofit/>
          </a:bodyPr>
          <a:lstStyle/>
          <a:p>
            <a:r>
              <a:rPr lang="en-US" sz="4000" b="1" dirty="0"/>
              <a:t>Title</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457200" y="2133600"/>
            <a:ext cx="8229600" cy="4419600"/>
          </a:xfrm>
        </p:spPr>
        <p:txBody>
          <a:bodyPr>
            <a:normAutofit/>
          </a:bodyPr>
          <a:lstStyle/>
          <a:p>
            <a:r>
              <a:rPr lang="en-US" dirty="0"/>
              <a:t>Describes the paper’s content clearly and precisely including </a:t>
            </a:r>
            <a:r>
              <a:rPr lang="en-US" dirty="0">
                <a:solidFill>
                  <a:srgbClr val="FF0000"/>
                </a:solidFill>
              </a:rPr>
              <a:t>keywords </a:t>
            </a:r>
            <a:endParaRPr lang="en-US" sz="3600" dirty="0">
              <a:solidFill>
                <a:srgbClr val="FF0000"/>
              </a:solidFill>
            </a:endParaRPr>
          </a:p>
          <a:p>
            <a:r>
              <a:rPr lang="en-US" dirty="0"/>
              <a:t>Is the </a:t>
            </a:r>
            <a:r>
              <a:rPr lang="en-US" dirty="0">
                <a:solidFill>
                  <a:srgbClr val="FF0000"/>
                </a:solidFill>
              </a:rPr>
              <a:t>advertisement</a:t>
            </a:r>
            <a:r>
              <a:rPr lang="en-US" dirty="0"/>
              <a:t> for the article</a:t>
            </a:r>
            <a:r>
              <a:rPr lang="en-US" dirty="0">
                <a:solidFill>
                  <a:srgbClr val="FF9900"/>
                </a:solidFill>
              </a:rPr>
              <a:t> </a:t>
            </a:r>
          </a:p>
          <a:p>
            <a:r>
              <a:rPr lang="en-US" dirty="0"/>
              <a:t>Do not </a:t>
            </a:r>
            <a:r>
              <a:rPr lang="en-US" dirty="0">
                <a:cs typeface="Times New Roman" pitchFamily="18" charset="0"/>
              </a:rPr>
              <a:t>use abbreviations and </a:t>
            </a:r>
            <a:r>
              <a:rPr lang="en-US" dirty="0">
                <a:solidFill>
                  <a:srgbClr val="FF0000"/>
                </a:solidFill>
                <a:cs typeface="Times New Roman" pitchFamily="18" charset="0"/>
              </a:rPr>
              <a:t>jargon </a:t>
            </a:r>
          </a:p>
          <a:p>
            <a:r>
              <a:rPr lang="en-US" dirty="0"/>
              <a:t>Search engines/indexing databases depend on the accuracy of the title - since they use the keywords to identify relevant </a:t>
            </a:r>
            <a:r>
              <a:rPr lang="en-US" dirty="0" smtClean="0"/>
              <a:t>articles</a:t>
            </a:r>
          </a:p>
          <a:p>
            <a:r>
              <a:rPr lang="en-US" dirty="0"/>
              <a:t>Type the Title using capitals for the first letter of each word excepting the articles (a, an, the) and prepositions (in, of, </a:t>
            </a:r>
            <a:r>
              <a:rPr lang="en-US" dirty="0" err="1"/>
              <a:t>on,etc</a:t>
            </a:r>
            <a:r>
              <a:rPr lang="en-US" dirty="0" smtClean="0"/>
              <a:t>)</a:t>
            </a:r>
            <a:endParaRPr lang="en-US" dirty="0"/>
          </a:p>
          <a:p>
            <a:pPr>
              <a:buFontTx/>
              <a:buNone/>
            </a:pPr>
            <a:endParaRPr lang="en-US" dirty="0"/>
          </a:p>
        </p:txBody>
      </p:sp>
      <p:sp>
        <p:nvSpPr>
          <p:cNvPr id="62466" name="Rectangle 2"/>
          <p:cNvSpPr>
            <a:spLocks noGrp="1" noChangeArrowheads="1"/>
          </p:cNvSpPr>
          <p:nvPr>
            <p:ph type="title"/>
          </p:nvPr>
        </p:nvSpPr>
        <p:spPr/>
        <p:txBody>
          <a:bodyPr>
            <a:noAutofit/>
          </a:bodyPr>
          <a:lstStyle/>
          <a:p>
            <a:r>
              <a:rPr lang="en-US" b="1" dirty="0"/>
              <a:t>Title</a:t>
            </a:r>
          </a:p>
        </p:txBody>
      </p:sp>
    </p:spTree>
    <p:extLst>
      <p:ext uri="{BB962C8B-B14F-4D97-AF65-F5344CB8AC3E}">
        <p14:creationId xmlns:p14="http://schemas.microsoft.com/office/powerpoint/2010/main" xmlns="" val="71733378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idx="4294967295"/>
          </p:nvPr>
        </p:nvSpPr>
        <p:spPr>
          <a:xfrm>
            <a:off x="0" y="2286000"/>
            <a:ext cx="7924800" cy="4343400"/>
          </a:xfrm>
        </p:spPr>
        <p:txBody>
          <a:bodyPr>
            <a:normAutofit/>
          </a:bodyPr>
          <a:lstStyle/>
          <a:p>
            <a:pPr marL="0" indent="0" eaLnBrk="1" hangingPunct="1">
              <a:lnSpc>
                <a:spcPct val="80000"/>
              </a:lnSpc>
              <a:buNone/>
              <a:defRPr/>
            </a:pPr>
            <a:endParaRPr lang="en-US" dirty="0" smtClean="0"/>
          </a:p>
          <a:p>
            <a:pPr marL="0" indent="0" eaLnBrk="1" hangingPunct="1">
              <a:lnSpc>
                <a:spcPct val="80000"/>
              </a:lnSpc>
              <a:buNone/>
              <a:defRPr/>
            </a:pPr>
            <a:r>
              <a:rPr lang="en-US" dirty="0" smtClean="0"/>
              <a:t>Should avoid---a study of----</a:t>
            </a:r>
          </a:p>
          <a:p>
            <a:pPr eaLnBrk="1" hangingPunct="1">
              <a:lnSpc>
                <a:spcPct val="80000"/>
              </a:lnSpc>
              <a:buFont typeface="Wingdings" pitchFamily="2" charset="2"/>
              <a:buNone/>
              <a:defRPr/>
            </a:pPr>
            <a:r>
              <a:rPr lang="en-US" dirty="0" smtClean="0"/>
              <a:t>       e.g. </a:t>
            </a:r>
            <a:r>
              <a:rPr lang="en-US" sz="2400" dirty="0" smtClean="0"/>
              <a:t>Maternal and fetal outcome in premature rupture of  membranes- A clinical study in BSMMU and DMCH.</a:t>
            </a:r>
            <a:endParaRPr lang="en-US" dirty="0" smtClean="0"/>
          </a:p>
          <a:p>
            <a:pPr eaLnBrk="1" hangingPunct="1">
              <a:lnSpc>
                <a:spcPct val="80000"/>
              </a:lnSpc>
              <a:buFont typeface="Wingdings" pitchFamily="2" charset="2"/>
              <a:buNone/>
              <a:defRPr/>
            </a:pPr>
            <a:r>
              <a:rPr lang="en-US" sz="2300" b="1" dirty="0" smtClean="0"/>
              <a:t>	</a:t>
            </a:r>
            <a:r>
              <a:rPr lang="en-US" sz="2300" dirty="0" smtClean="0"/>
              <a:t>       </a:t>
            </a:r>
            <a:endParaRPr lang="en-US" sz="1300" dirty="0" smtClean="0"/>
          </a:p>
          <a:p>
            <a:pPr eaLnBrk="1" hangingPunct="1">
              <a:lnSpc>
                <a:spcPct val="80000"/>
              </a:lnSpc>
              <a:buFont typeface="Wingdings" pitchFamily="2" charset="2"/>
              <a:buNone/>
              <a:defRPr/>
            </a:pPr>
            <a:r>
              <a:rPr lang="en-US" sz="2300" dirty="0" smtClean="0"/>
              <a:t> </a:t>
            </a:r>
            <a:r>
              <a:rPr lang="en-US" i="1" u="sng" dirty="0" smtClean="0">
                <a:effectLst>
                  <a:outerShdw blurRad="38100" dist="38100" dir="2700000" algn="tl">
                    <a:srgbClr val="C0C0C0"/>
                  </a:outerShdw>
                </a:effectLst>
              </a:rPr>
              <a:t>Common faults are</a:t>
            </a:r>
          </a:p>
          <a:p>
            <a:pPr lvl="1" eaLnBrk="1" hangingPunct="1">
              <a:lnSpc>
                <a:spcPct val="80000"/>
              </a:lnSpc>
              <a:defRPr/>
            </a:pPr>
            <a:r>
              <a:rPr lang="en-US" sz="3200" dirty="0" smtClean="0"/>
              <a:t>Too short</a:t>
            </a:r>
            <a:r>
              <a:rPr lang="bn-BD" sz="3200" dirty="0" smtClean="0">
                <a:cs typeface="Vrinda" pitchFamily="34" charset="0"/>
              </a:rPr>
              <a:t>– </a:t>
            </a:r>
            <a:endParaRPr lang="en-US" sz="3200" dirty="0" smtClean="0">
              <a:solidFill>
                <a:srgbClr val="FFFF00"/>
              </a:solidFill>
            </a:endParaRPr>
          </a:p>
          <a:p>
            <a:pPr lvl="1" eaLnBrk="1" hangingPunct="1">
              <a:lnSpc>
                <a:spcPct val="80000"/>
              </a:lnSpc>
              <a:buFont typeface="Wingdings" pitchFamily="2" charset="2"/>
              <a:buNone/>
              <a:defRPr/>
            </a:pPr>
            <a:r>
              <a:rPr lang="en-US" dirty="0" err="1" smtClean="0"/>
              <a:t>e.g</a:t>
            </a:r>
            <a:r>
              <a:rPr lang="en-US" dirty="0" smtClean="0"/>
              <a:t> “Fever and Jaundice”</a:t>
            </a:r>
          </a:p>
          <a:p>
            <a:pPr eaLnBrk="1" hangingPunct="1">
              <a:lnSpc>
                <a:spcPct val="80000"/>
              </a:lnSpc>
              <a:buFont typeface="Wingdings" pitchFamily="2" charset="2"/>
              <a:buNone/>
              <a:defRPr/>
            </a:pPr>
            <a:r>
              <a:rPr lang="en-US" dirty="0" smtClean="0"/>
              <a:t>		</a:t>
            </a:r>
            <a:r>
              <a:rPr lang="en-US" sz="2800" dirty="0" smtClean="0"/>
              <a:t>“A study of </a:t>
            </a:r>
            <a:r>
              <a:rPr lang="en-US" sz="2800" dirty="0" err="1" smtClean="0"/>
              <a:t>Vit</a:t>
            </a:r>
            <a:r>
              <a:rPr lang="en-US" sz="2800" dirty="0" smtClean="0"/>
              <a:t> D3 level”</a:t>
            </a:r>
          </a:p>
          <a:p>
            <a:pPr eaLnBrk="1" hangingPunct="1">
              <a:lnSpc>
                <a:spcPct val="80000"/>
              </a:lnSpc>
              <a:buFont typeface="Wingdings" pitchFamily="2" charset="2"/>
              <a:buNone/>
              <a:defRPr/>
            </a:pPr>
            <a:endParaRPr lang="en-US" sz="2000" b="1" i="1" dirty="0" smtClean="0"/>
          </a:p>
        </p:txBody>
      </p:sp>
      <p:sp>
        <p:nvSpPr>
          <p:cNvPr id="3" name="Rectangle 2"/>
          <p:cNvSpPr txBox="1">
            <a:spLocks noChangeArrowheads="1"/>
          </p:cNvSpPr>
          <p:nvPr/>
        </p:nvSpPr>
        <p:spPr>
          <a:xfrm>
            <a:off x="448965" y="1596540"/>
            <a:ext cx="8229600" cy="4581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E12BA4"/>
                </a:solidFill>
              </a:rPr>
              <a:t>Title</a:t>
            </a:r>
            <a:endParaRPr lang="en-US" sz="4000" b="1" dirty="0">
              <a:solidFill>
                <a:srgbClr val="E12BA4"/>
              </a:solidFill>
            </a:endParaRPr>
          </a:p>
        </p:txBody>
      </p:sp>
    </p:spTree>
    <p:extLst>
      <p:ext uri="{BB962C8B-B14F-4D97-AF65-F5344CB8AC3E}">
        <p14:creationId xmlns:p14="http://schemas.microsoft.com/office/powerpoint/2010/main" xmlns="" val="398870513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Abstract</a:t>
            </a:r>
            <a:endParaRPr lang="en-US" sz="5400" dirty="0">
              <a:solidFill>
                <a:schemeClr val="bg2">
                  <a:lumMod val="10000"/>
                </a:schemeClr>
              </a:solidFill>
              <a:latin typeface="Algerian" pitchFamily="82"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Text Box 3"/>
          <p:cNvSpPr txBox="1">
            <a:spLocks noChangeArrowheads="1"/>
          </p:cNvSpPr>
          <p:nvPr/>
        </p:nvSpPr>
        <p:spPr bwMode="auto">
          <a:xfrm>
            <a:off x="800100" y="2086841"/>
            <a:ext cx="7239000" cy="4200525"/>
          </a:xfrm>
          <a:prstGeom prst="rect">
            <a:avLst/>
          </a:prstGeom>
          <a:noFill/>
          <a:ln w="12700" cap="sq">
            <a:solidFill>
              <a:schemeClr val="tx1"/>
            </a:solidFill>
            <a:miter lim="800000"/>
            <a:headEnd type="none" w="sm" len="sm"/>
            <a:tailEnd type="none" w="sm" len="sm"/>
          </a:ln>
          <a:effectLst/>
        </p:spPr>
        <p:txBody>
          <a:bodyPr>
            <a:spAutoFit/>
          </a:bodyPr>
          <a:lstStyle/>
          <a:p>
            <a:pPr>
              <a:lnSpc>
                <a:spcPct val="140000"/>
              </a:lnSpc>
              <a:buClr>
                <a:schemeClr val="tx2"/>
              </a:buClr>
            </a:pPr>
            <a:r>
              <a:rPr lang="en-GB" sz="3200" b="1">
                <a:latin typeface="Arial" charset="0"/>
                <a:cs typeface="Arial" charset="0"/>
                <a:sym typeface="Wingdings" pitchFamily="2" charset="2"/>
              </a:rPr>
              <a:t></a:t>
            </a:r>
            <a:r>
              <a:rPr lang="en-GB" sz="3200" b="1">
                <a:latin typeface="Arial" charset="0"/>
                <a:cs typeface="Arial" charset="0"/>
              </a:rPr>
              <a:t> Overview of the work	</a:t>
            </a:r>
          </a:p>
          <a:p>
            <a:pPr>
              <a:lnSpc>
                <a:spcPct val="140000"/>
              </a:lnSpc>
              <a:buClr>
                <a:schemeClr val="tx2"/>
              </a:buClr>
            </a:pPr>
            <a:r>
              <a:rPr lang="en-GB" sz="3200" b="1">
                <a:latin typeface="Arial" charset="0"/>
                <a:cs typeface="Arial" charset="0"/>
                <a:sym typeface="Wingdings" pitchFamily="2" charset="2"/>
              </a:rPr>
              <a:t></a:t>
            </a:r>
            <a:r>
              <a:rPr lang="en-GB" sz="3200" b="1">
                <a:latin typeface="Arial" charset="0"/>
                <a:cs typeface="Arial" charset="0"/>
              </a:rPr>
              <a:t> Methods</a:t>
            </a:r>
          </a:p>
          <a:p>
            <a:pPr>
              <a:lnSpc>
                <a:spcPct val="140000"/>
              </a:lnSpc>
              <a:buClr>
                <a:schemeClr val="tx2"/>
              </a:buClr>
            </a:pPr>
            <a:r>
              <a:rPr lang="en-GB" sz="3200" b="1">
                <a:latin typeface="Arial" charset="0"/>
                <a:cs typeface="Arial" charset="0"/>
                <a:sym typeface="Wingdings" pitchFamily="2" charset="2"/>
              </a:rPr>
              <a:t></a:t>
            </a:r>
            <a:r>
              <a:rPr lang="en-GB" sz="3200" b="1">
                <a:latin typeface="Arial" charset="0"/>
                <a:cs typeface="Arial" charset="0"/>
              </a:rPr>
              <a:t> Highlights of the results</a:t>
            </a:r>
          </a:p>
          <a:p>
            <a:pPr>
              <a:lnSpc>
                <a:spcPct val="140000"/>
              </a:lnSpc>
              <a:buClr>
                <a:schemeClr val="tx2"/>
              </a:buClr>
            </a:pPr>
            <a:r>
              <a:rPr lang="en-GB" sz="3200" b="1">
                <a:latin typeface="Arial" charset="0"/>
                <a:cs typeface="Arial" charset="0"/>
                <a:sym typeface="Wingdings" pitchFamily="2" charset="2"/>
              </a:rPr>
              <a:t></a:t>
            </a:r>
            <a:r>
              <a:rPr lang="en-GB" sz="3200" b="1">
                <a:latin typeface="Arial" charset="0"/>
                <a:cs typeface="Arial" charset="0"/>
              </a:rPr>
              <a:t> General statement of significance</a:t>
            </a:r>
          </a:p>
          <a:p>
            <a:pPr>
              <a:lnSpc>
                <a:spcPct val="140000"/>
              </a:lnSpc>
              <a:buClr>
                <a:schemeClr val="tx2"/>
              </a:buClr>
            </a:pPr>
            <a:r>
              <a:rPr lang="en-GB" sz="3200" b="1">
                <a:latin typeface="Arial" charset="0"/>
                <a:cs typeface="Arial" charset="0"/>
                <a:sym typeface="Wingdings" pitchFamily="2" charset="2"/>
              </a:rPr>
              <a:t></a:t>
            </a:r>
            <a:r>
              <a:rPr lang="en-GB" sz="3200" b="1">
                <a:latin typeface="Arial" charset="0"/>
                <a:cs typeface="Arial" charset="0"/>
              </a:rPr>
              <a:t> Conclusions</a:t>
            </a:r>
          </a:p>
          <a:p>
            <a:pPr>
              <a:lnSpc>
                <a:spcPct val="140000"/>
              </a:lnSpc>
              <a:buClr>
                <a:schemeClr val="tx2"/>
              </a:buClr>
            </a:pPr>
            <a:r>
              <a:rPr lang="en-GB" sz="3200" b="1">
                <a:latin typeface="Arial" charset="0"/>
                <a:cs typeface="Arial" charset="0"/>
                <a:sym typeface="Wingdings" pitchFamily="2" charset="2"/>
              </a:rPr>
              <a:t> </a:t>
            </a:r>
            <a:r>
              <a:rPr lang="en-GB" sz="3200" b="1">
                <a:latin typeface="Arial" charset="0"/>
                <a:cs typeface="Arial" charset="0"/>
              </a:rPr>
              <a:t>Key words</a:t>
            </a:r>
            <a:endParaRPr lang="en-US" sz="3200" b="1">
              <a:latin typeface="Arial" charset="0"/>
              <a:cs typeface="Arial" charset="0"/>
            </a:endParaRPr>
          </a:p>
        </p:txBody>
      </p:sp>
      <p:sp>
        <p:nvSpPr>
          <p:cNvPr id="197636" name="Text Box 4"/>
          <p:cNvSpPr txBox="1">
            <a:spLocks noChangeArrowheads="1"/>
          </p:cNvSpPr>
          <p:nvPr/>
        </p:nvSpPr>
        <p:spPr bwMode="auto">
          <a:xfrm>
            <a:off x="4953000" y="63150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 name="Title 1"/>
          <p:cNvSpPr>
            <a:spLocks noGrp="1"/>
          </p:cNvSpPr>
          <p:nvPr>
            <p:ph type="title"/>
          </p:nvPr>
        </p:nvSpPr>
        <p:spPr>
          <a:xfrm>
            <a:off x="800100" y="1469094"/>
            <a:ext cx="6871725" cy="610820"/>
          </a:xfrm>
        </p:spPr>
        <p:txBody>
          <a:bodyPr>
            <a:noAutofit/>
          </a:bodyPr>
          <a:lstStyle/>
          <a:p>
            <a:r>
              <a:rPr lang="en-US" b="1" dirty="0"/>
              <a:t>Structured </a:t>
            </a:r>
            <a:r>
              <a:rPr lang="en-US" b="1" dirty="0" smtClean="0"/>
              <a:t>Abstract / Summery</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381000" y="2209800"/>
            <a:ext cx="8229600" cy="4419600"/>
          </a:xfrm>
        </p:spPr>
        <p:txBody>
          <a:bodyPr>
            <a:normAutofit fontScale="92500"/>
          </a:bodyPr>
          <a:lstStyle/>
          <a:p>
            <a:pPr>
              <a:lnSpc>
                <a:spcPct val="80000"/>
              </a:lnSpc>
            </a:pPr>
            <a:r>
              <a:rPr lang="en-US" sz="2800" b="1" u="sng" dirty="0"/>
              <a:t>Briefly </a:t>
            </a:r>
            <a:r>
              <a:rPr lang="en-US" sz="2800" dirty="0"/>
              <a:t>summarize (often 150 words) - the problem, the method, the results, and the conclusions so that  </a:t>
            </a:r>
          </a:p>
          <a:p>
            <a:pPr lvl="1">
              <a:lnSpc>
                <a:spcPct val="80000"/>
              </a:lnSpc>
            </a:pPr>
            <a:r>
              <a:rPr lang="en-US" dirty="0"/>
              <a:t>The reader can decide whether or not to read the whole article </a:t>
            </a:r>
          </a:p>
          <a:p>
            <a:pPr>
              <a:lnSpc>
                <a:spcPct val="80000"/>
              </a:lnSpc>
            </a:pPr>
            <a:r>
              <a:rPr lang="en-US" sz="2800" dirty="0"/>
              <a:t>Together, the title and the abstract should stand on their own</a:t>
            </a:r>
          </a:p>
          <a:p>
            <a:pPr>
              <a:lnSpc>
                <a:spcPct val="80000"/>
              </a:lnSpc>
            </a:pPr>
            <a:r>
              <a:rPr lang="en-US" sz="2800" dirty="0"/>
              <a:t>Many authors write the abstract last so that it accurately reflects the content of the paper</a:t>
            </a:r>
          </a:p>
          <a:p>
            <a:pPr>
              <a:lnSpc>
                <a:spcPct val="80000"/>
              </a:lnSpc>
            </a:pPr>
            <a:endParaRPr lang="en-US" sz="2800" dirty="0"/>
          </a:p>
          <a:p>
            <a:pPr>
              <a:lnSpc>
                <a:spcPct val="80000"/>
              </a:lnSpc>
              <a:buFontTx/>
              <a:buNone/>
            </a:pPr>
            <a:r>
              <a:rPr lang="en-US" sz="2600" dirty="0"/>
              <a:t>    S</a:t>
            </a:r>
            <a:r>
              <a:rPr lang="en-US" sz="2200" dirty="0"/>
              <a:t>ee: The Structured Abstract: An Essential Tool for Research</a:t>
            </a:r>
            <a:r>
              <a:rPr lang="en-US" sz="2400" dirty="0"/>
              <a:t/>
            </a:r>
            <a:br>
              <a:rPr lang="en-US" sz="2400" dirty="0"/>
            </a:br>
            <a:r>
              <a:rPr lang="en-US" sz="2400" dirty="0">
                <a:hlinkClick r:id="rId2"/>
              </a:rPr>
              <a:t>http://</a:t>
            </a:r>
            <a:r>
              <a:rPr lang="en-US" sz="2400" dirty="0" smtClean="0">
                <a:hlinkClick r:id="rId2"/>
              </a:rPr>
              <a:t>research.mlanet.org/structured_abstract.html</a:t>
            </a:r>
            <a:endParaRPr lang="en-US" sz="2400" dirty="0"/>
          </a:p>
        </p:txBody>
      </p:sp>
      <p:sp>
        <p:nvSpPr>
          <p:cNvPr id="63490" name="Rectangle 2"/>
          <p:cNvSpPr>
            <a:spLocks noGrp="1" noChangeArrowheads="1"/>
          </p:cNvSpPr>
          <p:nvPr>
            <p:ph type="title"/>
          </p:nvPr>
        </p:nvSpPr>
        <p:spPr>
          <a:xfrm>
            <a:off x="381000" y="1371600"/>
            <a:ext cx="8229600" cy="762000"/>
          </a:xfrm>
        </p:spPr>
        <p:txBody>
          <a:bodyPr/>
          <a:lstStyle/>
          <a:p>
            <a:r>
              <a:rPr lang="en-US" b="1" dirty="0"/>
              <a:t>Abstract</a:t>
            </a:r>
          </a:p>
        </p:txBody>
      </p:sp>
    </p:spTree>
    <p:extLst>
      <p:ext uri="{BB962C8B-B14F-4D97-AF65-F5344CB8AC3E}">
        <p14:creationId xmlns:p14="http://schemas.microsoft.com/office/powerpoint/2010/main" xmlns="" val="367394830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1027"/>
          <p:cNvSpPr>
            <a:spLocks noGrp="1" noChangeArrowheads="1"/>
          </p:cNvSpPr>
          <p:nvPr>
            <p:ph idx="1"/>
          </p:nvPr>
        </p:nvSpPr>
        <p:spPr>
          <a:xfrm>
            <a:off x="76200" y="2362200"/>
            <a:ext cx="8458199" cy="4275740"/>
          </a:xfrm>
          <a:noFill/>
        </p:spPr>
        <p:txBody>
          <a:bodyPr>
            <a:normAutofit/>
          </a:bodyPr>
          <a:lstStyle/>
          <a:p>
            <a:pPr eaLnBrk="1" hangingPunct="1">
              <a:lnSpc>
                <a:spcPct val="90000"/>
              </a:lnSpc>
              <a:buFont typeface="Wingdings" pitchFamily="2" charset="2"/>
              <a:buNone/>
            </a:pPr>
            <a:r>
              <a:rPr lang="en-US" sz="2800" dirty="0" smtClean="0"/>
              <a:t>	Should state every aspect of the dissertation in a nutshell</a:t>
            </a:r>
          </a:p>
          <a:p>
            <a:pPr lvl="1" eaLnBrk="1" hangingPunct="1">
              <a:lnSpc>
                <a:spcPct val="90000"/>
              </a:lnSpc>
            </a:pPr>
            <a:r>
              <a:rPr lang="en-US" dirty="0" smtClean="0"/>
              <a:t>Should be structured </a:t>
            </a:r>
          </a:p>
          <a:p>
            <a:pPr lvl="2">
              <a:lnSpc>
                <a:spcPct val="90000"/>
              </a:lnSpc>
            </a:pPr>
            <a:r>
              <a:rPr lang="en-US" dirty="0"/>
              <a:t>Introduction (why the study ?)</a:t>
            </a:r>
            <a:endParaRPr lang="bn-BD" dirty="0"/>
          </a:p>
          <a:p>
            <a:pPr lvl="2"/>
            <a:r>
              <a:rPr lang="en-US" dirty="0"/>
              <a:t>Method(How, where, whom, when?</a:t>
            </a:r>
            <a:endParaRPr lang="bn-BD" dirty="0"/>
          </a:p>
          <a:p>
            <a:pPr lvl="2"/>
            <a:r>
              <a:rPr lang="bn-BD" dirty="0"/>
              <a:t> Results</a:t>
            </a:r>
            <a:r>
              <a:rPr lang="en-US" dirty="0"/>
              <a:t>( principle and significant findings)</a:t>
            </a:r>
          </a:p>
          <a:p>
            <a:pPr lvl="2"/>
            <a:r>
              <a:rPr lang="en-US" dirty="0"/>
              <a:t>C</a:t>
            </a:r>
            <a:r>
              <a:rPr lang="bn-BD" dirty="0"/>
              <a:t>onclusion</a:t>
            </a:r>
            <a:endParaRPr lang="en-US" dirty="0"/>
          </a:p>
          <a:p>
            <a:pPr lvl="1" eaLnBrk="1" hangingPunct="1">
              <a:lnSpc>
                <a:spcPct val="90000"/>
              </a:lnSpc>
            </a:pPr>
            <a:r>
              <a:rPr lang="en-US" dirty="0" smtClean="0"/>
              <a:t>Every subheadings In </a:t>
            </a:r>
            <a:r>
              <a:rPr lang="en-US" dirty="0"/>
              <a:t>s</a:t>
            </a:r>
            <a:r>
              <a:rPr lang="en-US" dirty="0" smtClean="0"/>
              <a:t>eparate paragraph.</a:t>
            </a:r>
          </a:p>
          <a:p>
            <a:pPr lvl="1" eaLnBrk="1" hangingPunct="1">
              <a:lnSpc>
                <a:spcPct val="90000"/>
              </a:lnSpc>
            </a:pPr>
            <a:r>
              <a:rPr lang="en-US" dirty="0" smtClean="0"/>
              <a:t>Usually in single page</a:t>
            </a:r>
          </a:p>
          <a:p>
            <a:pPr lvl="1" eaLnBrk="1" hangingPunct="1">
              <a:lnSpc>
                <a:spcPct val="90000"/>
              </a:lnSpc>
            </a:pPr>
            <a:r>
              <a:rPr lang="en-US" dirty="0" smtClean="0"/>
              <a:t>Placed at center of the page</a:t>
            </a:r>
          </a:p>
        </p:txBody>
      </p:sp>
      <p:sp>
        <p:nvSpPr>
          <p:cNvPr id="20484" name="Rectangle 1028"/>
          <p:cNvSpPr>
            <a:spLocks noGrp="1" noChangeArrowheads="1"/>
          </p:cNvSpPr>
          <p:nvPr>
            <p:ph type="title"/>
          </p:nvPr>
        </p:nvSpPr>
        <p:spPr>
          <a:xfrm>
            <a:off x="152400" y="1582444"/>
            <a:ext cx="8458199" cy="646331"/>
          </a:xfrm>
          <a:noFill/>
        </p:spPr>
        <p:txBody>
          <a:bodyPr wrap="square" anchor="ctr">
            <a:spAutoFit/>
          </a:bodyPr>
          <a:lstStyle/>
          <a:p>
            <a:pPr eaLnBrk="1" hangingPunct="1"/>
            <a:r>
              <a:rPr lang="en-US" b="1" dirty="0" smtClean="0">
                <a:solidFill>
                  <a:srgbClr val="E12BA4"/>
                </a:solidFill>
              </a:rPr>
              <a:t>Abstract and summary are synonymous</a:t>
            </a:r>
          </a:p>
        </p:txBody>
      </p:sp>
    </p:spTree>
    <p:extLst>
      <p:ext uri="{BB962C8B-B14F-4D97-AF65-F5344CB8AC3E}">
        <p14:creationId xmlns:p14="http://schemas.microsoft.com/office/powerpoint/2010/main" xmlns="" val="120200633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box(out)">
                                      <p:cBhvr>
                                        <p:cTn id="7" dur="500"/>
                                        <p:tgtEl>
                                          <p:spTgt spid="204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Introduction of Article</a:t>
            </a:r>
            <a:endParaRPr lang="en-US" sz="5400" dirty="0">
              <a:solidFill>
                <a:schemeClr val="bg2">
                  <a:lumMod val="10000"/>
                </a:schemeClr>
              </a:solidFill>
              <a:latin typeface="Algerian" pitchFamily="82"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Text Box 6"/>
          <p:cNvSpPr txBox="1">
            <a:spLocks noChangeArrowheads="1"/>
          </p:cNvSpPr>
          <p:nvPr/>
        </p:nvSpPr>
        <p:spPr bwMode="auto">
          <a:xfrm>
            <a:off x="4953000" y="63150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199687" name="Rectangle 7"/>
          <p:cNvSpPr>
            <a:spLocks noChangeArrowheads="1"/>
          </p:cNvSpPr>
          <p:nvPr/>
        </p:nvSpPr>
        <p:spPr bwMode="auto">
          <a:xfrm>
            <a:off x="533400" y="2362200"/>
            <a:ext cx="7239000" cy="3751263"/>
          </a:xfrm>
          <a:prstGeom prst="rect">
            <a:avLst/>
          </a:prstGeom>
          <a:noFill/>
          <a:ln w="9525">
            <a:noFill/>
            <a:miter lim="800000"/>
            <a:headEnd/>
            <a:tailEnd/>
          </a:ln>
          <a:effectLst/>
        </p:spPr>
        <p:txBody>
          <a:bodyPr>
            <a:spAutoFit/>
          </a:bodyPr>
          <a:lstStyle/>
          <a:p>
            <a:pPr>
              <a:lnSpc>
                <a:spcPct val="150000"/>
              </a:lnSpc>
            </a:pPr>
            <a:r>
              <a:rPr kumimoji="1" lang="en-GB" sz="3200" dirty="0">
                <a:latin typeface="Arial" charset="0"/>
                <a:cs typeface="Arial" charset="0"/>
                <a:sym typeface="Wingdings" pitchFamily="2" charset="2"/>
              </a:rPr>
              <a:t> </a:t>
            </a:r>
            <a:r>
              <a:rPr kumimoji="1" lang="en-GB" sz="3200" dirty="0">
                <a:latin typeface="Arial" charset="0"/>
                <a:cs typeface="Arial" charset="0"/>
              </a:rPr>
              <a:t>Background information, existing </a:t>
            </a:r>
          </a:p>
          <a:p>
            <a:pPr>
              <a:lnSpc>
                <a:spcPct val="150000"/>
              </a:lnSpc>
            </a:pPr>
            <a:r>
              <a:rPr kumimoji="1" lang="en-GB" sz="3200" dirty="0">
                <a:latin typeface="Arial" charset="0"/>
                <a:cs typeface="Arial" charset="0"/>
              </a:rPr>
              <a:t>    state of knowledge</a:t>
            </a:r>
          </a:p>
          <a:p>
            <a:pPr>
              <a:lnSpc>
                <a:spcPct val="150000"/>
              </a:lnSpc>
            </a:pPr>
            <a:r>
              <a:rPr kumimoji="1" lang="en-GB" sz="3200" dirty="0">
                <a:latin typeface="Arial" charset="0"/>
                <a:cs typeface="Arial" charset="0"/>
                <a:sym typeface="Wingdings" pitchFamily="2" charset="2"/>
              </a:rPr>
              <a:t></a:t>
            </a:r>
            <a:r>
              <a:rPr kumimoji="1" lang="en-GB" sz="3200" dirty="0">
                <a:latin typeface="Arial" charset="0"/>
                <a:cs typeface="Arial" charset="0"/>
              </a:rPr>
              <a:t> Review of the work of others</a:t>
            </a:r>
          </a:p>
          <a:p>
            <a:pPr>
              <a:lnSpc>
                <a:spcPct val="150000"/>
              </a:lnSpc>
            </a:pPr>
            <a:r>
              <a:rPr kumimoji="1" lang="en-GB" sz="3200" dirty="0">
                <a:latin typeface="Arial" charset="0"/>
                <a:cs typeface="Arial" charset="0"/>
                <a:sym typeface="Wingdings" pitchFamily="2" charset="2"/>
              </a:rPr>
              <a:t></a:t>
            </a:r>
            <a:r>
              <a:rPr kumimoji="1" lang="en-GB" sz="3200" dirty="0">
                <a:latin typeface="Arial" charset="0"/>
                <a:cs typeface="Arial" charset="0"/>
              </a:rPr>
              <a:t> Rationale for present study</a:t>
            </a:r>
          </a:p>
          <a:p>
            <a:pPr>
              <a:lnSpc>
                <a:spcPct val="150000"/>
              </a:lnSpc>
            </a:pPr>
            <a:r>
              <a:rPr kumimoji="1" lang="en-GB" sz="3200" dirty="0">
                <a:latin typeface="Arial" charset="0"/>
                <a:cs typeface="Arial" charset="0"/>
                <a:sym typeface="Wingdings" pitchFamily="2" charset="2"/>
              </a:rPr>
              <a:t></a:t>
            </a:r>
            <a:r>
              <a:rPr kumimoji="1" lang="en-GB" sz="3200" dirty="0">
                <a:latin typeface="Arial" charset="0"/>
                <a:cs typeface="Arial" charset="0"/>
              </a:rPr>
              <a:t> Give pertinent references</a:t>
            </a:r>
          </a:p>
        </p:txBody>
      </p:sp>
      <p:sp>
        <p:nvSpPr>
          <p:cNvPr id="2" name="Title 1"/>
          <p:cNvSpPr>
            <a:spLocks noGrp="1"/>
          </p:cNvSpPr>
          <p:nvPr>
            <p:ph type="title"/>
          </p:nvPr>
        </p:nvSpPr>
        <p:spPr>
          <a:xfrm>
            <a:off x="717037" y="1905000"/>
            <a:ext cx="6871725" cy="610820"/>
          </a:xfrm>
        </p:spPr>
        <p:txBody>
          <a:bodyPr>
            <a:noAutofit/>
          </a:bodyPr>
          <a:lstStyle/>
          <a:p>
            <a:r>
              <a:rPr lang="en-US" b="1" dirty="0" smtClean="0"/>
              <a:t>Introduction for article</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Overview</a:t>
            </a:r>
            <a:endParaRPr lang="en-US" sz="5400" dirty="0">
              <a:solidFill>
                <a:schemeClr val="bg2">
                  <a:lumMod val="10000"/>
                </a:schemeClr>
              </a:solidFill>
              <a:latin typeface="Algerian" pitchFamily="82"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304800" y="2057400"/>
            <a:ext cx="8610600" cy="4572000"/>
          </a:xfrm>
        </p:spPr>
        <p:txBody>
          <a:bodyPr>
            <a:noAutofit/>
          </a:bodyPr>
          <a:lstStyle/>
          <a:p>
            <a:r>
              <a:rPr lang="en-US" sz="3200" dirty="0"/>
              <a:t>Clearly state the:</a:t>
            </a:r>
          </a:p>
          <a:p>
            <a:pPr lvl="1"/>
            <a:r>
              <a:rPr lang="en-US" sz="3200" dirty="0"/>
              <a:t>Problem being investigated </a:t>
            </a:r>
          </a:p>
          <a:p>
            <a:pPr lvl="1"/>
            <a:r>
              <a:rPr lang="en-US" sz="3200" dirty="0"/>
              <a:t>Background that explains the problem </a:t>
            </a:r>
          </a:p>
          <a:p>
            <a:pPr lvl="1"/>
            <a:r>
              <a:rPr lang="en-US" sz="3200" dirty="0"/>
              <a:t>Reasons for </a:t>
            </a:r>
            <a:r>
              <a:rPr lang="en-US" sz="3200" dirty="0">
                <a:cs typeface="Times New Roman" pitchFamily="18" charset="0"/>
              </a:rPr>
              <a:t>conducting the </a:t>
            </a:r>
            <a:r>
              <a:rPr lang="en-US" sz="3200" dirty="0" smtClean="0">
                <a:cs typeface="Times New Roman" pitchFamily="18" charset="0"/>
              </a:rPr>
              <a:t>research</a:t>
            </a:r>
          </a:p>
          <a:p>
            <a:pPr lvl="1"/>
            <a:endParaRPr lang="en-US" sz="3200" dirty="0">
              <a:cs typeface="Times New Roman" pitchFamily="18" charset="0"/>
            </a:endParaRPr>
          </a:p>
          <a:p>
            <a:r>
              <a:rPr lang="en-US" sz="3200" dirty="0"/>
              <a:t>Summarize relevant research to provide context </a:t>
            </a:r>
            <a:endParaRPr lang="en-US" sz="3200" dirty="0" smtClean="0"/>
          </a:p>
          <a:p>
            <a:endParaRPr lang="en-US" sz="3200" dirty="0"/>
          </a:p>
          <a:p>
            <a:r>
              <a:rPr lang="en-US" sz="3200" dirty="0"/>
              <a:t>State how your work differs from published </a:t>
            </a:r>
            <a:r>
              <a:rPr lang="en-US" sz="3200" dirty="0" smtClean="0"/>
              <a:t>work</a:t>
            </a:r>
            <a:endParaRPr lang="en-US" sz="3200" dirty="0"/>
          </a:p>
        </p:txBody>
      </p:sp>
      <p:sp>
        <p:nvSpPr>
          <p:cNvPr id="64514" name="Rectangle 2"/>
          <p:cNvSpPr>
            <a:spLocks noGrp="1" noChangeArrowheads="1"/>
          </p:cNvSpPr>
          <p:nvPr>
            <p:ph type="title"/>
          </p:nvPr>
        </p:nvSpPr>
        <p:spPr>
          <a:xfrm>
            <a:off x="381000" y="1219200"/>
            <a:ext cx="8229600" cy="838200"/>
          </a:xfrm>
        </p:spPr>
        <p:txBody>
          <a:bodyPr/>
          <a:lstStyle/>
          <a:p>
            <a:r>
              <a:rPr lang="en-US" b="1" dirty="0" smtClean="0"/>
              <a:t>Introduction for article</a:t>
            </a:r>
            <a:endParaRPr lang="en-US" b="1" dirty="0"/>
          </a:p>
        </p:txBody>
      </p:sp>
    </p:spTree>
    <p:extLst>
      <p:ext uri="{BB962C8B-B14F-4D97-AF65-F5344CB8AC3E}">
        <p14:creationId xmlns:p14="http://schemas.microsoft.com/office/powerpoint/2010/main" xmlns="" val="179285558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304800" y="2057400"/>
            <a:ext cx="8610600" cy="4572000"/>
          </a:xfrm>
        </p:spPr>
        <p:txBody>
          <a:bodyPr>
            <a:normAutofit/>
          </a:bodyPr>
          <a:lstStyle/>
          <a:p>
            <a:r>
              <a:rPr lang="en-US" dirty="0" smtClean="0"/>
              <a:t>Identify </a:t>
            </a:r>
            <a:r>
              <a:rPr lang="en-US" dirty="0"/>
              <a:t>the questions you are answering </a:t>
            </a:r>
            <a:endParaRPr lang="en-US" dirty="0" smtClean="0"/>
          </a:p>
          <a:p>
            <a:endParaRPr lang="en-US" dirty="0"/>
          </a:p>
          <a:p>
            <a:r>
              <a:rPr lang="en-US" dirty="0"/>
              <a:t>Explain what other findings, if any, you are challenging or extending </a:t>
            </a:r>
            <a:endParaRPr lang="en-US" dirty="0" smtClean="0"/>
          </a:p>
          <a:p>
            <a:endParaRPr lang="en-US" dirty="0"/>
          </a:p>
          <a:p>
            <a:r>
              <a:rPr lang="en-US" dirty="0"/>
              <a:t>Briefly describe the experiment, hypothesis(</a:t>
            </a:r>
            <a:r>
              <a:rPr lang="en-US" dirty="0" err="1"/>
              <a:t>es</a:t>
            </a:r>
            <a:r>
              <a:rPr lang="en-US" dirty="0"/>
              <a:t>), research question(s); general experimental design or method </a:t>
            </a:r>
            <a:endParaRPr lang="en-GB" dirty="0"/>
          </a:p>
        </p:txBody>
      </p:sp>
      <p:sp>
        <p:nvSpPr>
          <p:cNvPr id="64514" name="Rectangle 2"/>
          <p:cNvSpPr>
            <a:spLocks noGrp="1" noChangeArrowheads="1"/>
          </p:cNvSpPr>
          <p:nvPr>
            <p:ph type="title"/>
          </p:nvPr>
        </p:nvSpPr>
        <p:spPr>
          <a:xfrm>
            <a:off x="381000" y="1219200"/>
            <a:ext cx="8229600" cy="838200"/>
          </a:xfrm>
        </p:spPr>
        <p:txBody>
          <a:bodyPr/>
          <a:lstStyle/>
          <a:p>
            <a:r>
              <a:rPr lang="en-US" b="1" dirty="0" smtClean="0"/>
              <a:t>Introduction for article</a:t>
            </a:r>
            <a:endParaRPr lang="en-US" b="1" dirty="0"/>
          </a:p>
        </p:txBody>
      </p:sp>
    </p:spTree>
    <p:extLst>
      <p:ext uri="{BB962C8B-B14F-4D97-AF65-F5344CB8AC3E}">
        <p14:creationId xmlns:p14="http://schemas.microsoft.com/office/powerpoint/2010/main" xmlns="" val="290743940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p:txBody>
          <a:bodyPr/>
          <a:lstStyle/>
          <a:p>
            <a:pPr eaLnBrk="1" hangingPunct="1"/>
            <a:r>
              <a:rPr lang="en-US" sz="2800" smtClean="0"/>
              <a:t>The Background or context of the problem</a:t>
            </a:r>
          </a:p>
          <a:p>
            <a:pPr eaLnBrk="1" hangingPunct="1"/>
            <a:r>
              <a:rPr lang="en-US" sz="2800" smtClean="0"/>
              <a:t>The Rationale</a:t>
            </a:r>
          </a:p>
          <a:p>
            <a:pPr eaLnBrk="1" hangingPunct="1"/>
            <a:r>
              <a:rPr lang="en-US" sz="2800" smtClean="0"/>
              <a:t>Research question(s) or Hypothesis</a:t>
            </a:r>
          </a:p>
          <a:p>
            <a:pPr eaLnBrk="1" hangingPunct="1"/>
            <a:r>
              <a:rPr lang="en-US" sz="2800" smtClean="0"/>
              <a:t>Objectives</a:t>
            </a:r>
          </a:p>
          <a:p>
            <a:pPr lvl="1" eaLnBrk="1" hangingPunct="1"/>
            <a:r>
              <a:rPr lang="en-US" sz="2400" smtClean="0"/>
              <a:t>Use action verbs</a:t>
            </a:r>
          </a:p>
          <a:p>
            <a:pPr lvl="1" eaLnBrk="1" hangingPunct="1"/>
            <a:r>
              <a:rPr lang="en-US" sz="2400" smtClean="0"/>
              <a:t>Should be Specific, measurable, achevable and Time Bound</a:t>
            </a:r>
          </a:p>
          <a:p>
            <a:pPr lvl="1" eaLnBrk="1" hangingPunct="1"/>
            <a:r>
              <a:rPr lang="en-US" sz="2400" smtClean="0"/>
              <a:t>Rationale</a:t>
            </a:r>
          </a:p>
        </p:txBody>
      </p:sp>
      <p:sp>
        <p:nvSpPr>
          <p:cNvPr id="19458" name="Rectangle 2"/>
          <p:cNvSpPr>
            <a:spLocks noGrp="1" noChangeArrowheads="1"/>
          </p:cNvSpPr>
          <p:nvPr>
            <p:ph type="title"/>
          </p:nvPr>
        </p:nvSpPr>
        <p:spPr/>
        <p:txBody>
          <a:bodyPr>
            <a:normAutofit/>
          </a:bodyPr>
          <a:lstStyle/>
          <a:p>
            <a:pPr eaLnBrk="1" hangingPunct="1"/>
            <a:r>
              <a:rPr lang="en-US" b="1" dirty="0" smtClean="0"/>
              <a:t>Contents of Introduction</a:t>
            </a:r>
          </a:p>
        </p:txBody>
      </p:sp>
    </p:spTree>
    <p:extLst>
      <p:ext uri="{BB962C8B-B14F-4D97-AF65-F5344CB8AC3E}">
        <p14:creationId xmlns:p14="http://schemas.microsoft.com/office/powerpoint/2010/main" xmlns="" val="98462917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idx="1"/>
          </p:nvPr>
        </p:nvSpPr>
        <p:spPr>
          <a:xfrm>
            <a:off x="304800" y="2438400"/>
            <a:ext cx="6871725" cy="4275740"/>
          </a:xfrm>
        </p:spPr>
        <p:txBody>
          <a:bodyPr>
            <a:normAutofit lnSpcReduction="10000"/>
          </a:bodyPr>
          <a:lstStyle/>
          <a:p>
            <a:pPr eaLnBrk="1" hangingPunct="1">
              <a:lnSpc>
                <a:spcPct val="70000"/>
              </a:lnSpc>
              <a:buFont typeface="Wingdings" pitchFamily="2" charset="2"/>
              <a:buNone/>
              <a:defRPr/>
            </a:pPr>
            <a:r>
              <a:rPr lang="en-US" sz="2800" dirty="0" smtClean="0"/>
              <a:t>Should describe</a:t>
            </a:r>
          </a:p>
          <a:p>
            <a:pPr eaLnBrk="1" hangingPunct="1">
              <a:lnSpc>
                <a:spcPct val="70000"/>
              </a:lnSpc>
              <a:defRPr/>
            </a:pPr>
            <a:r>
              <a:rPr lang="en-US" sz="2800" dirty="0" smtClean="0"/>
              <a:t>What has already been done?</a:t>
            </a:r>
          </a:p>
          <a:p>
            <a:pPr lvl="1" eaLnBrk="1" hangingPunct="1">
              <a:lnSpc>
                <a:spcPct val="70000"/>
              </a:lnSpc>
              <a:defRPr/>
            </a:pPr>
            <a:r>
              <a:rPr lang="en-US" sz="2400" dirty="0" smtClean="0"/>
              <a:t>Review of Literature should be relevant to the topics</a:t>
            </a:r>
          </a:p>
          <a:p>
            <a:pPr eaLnBrk="1" hangingPunct="1">
              <a:lnSpc>
                <a:spcPct val="70000"/>
              </a:lnSpc>
              <a:defRPr/>
            </a:pPr>
            <a:r>
              <a:rPr lang="en-US" sz="2800" dirty="0" smtClean="0"/>
              <a:t> Why the work is important?</a:t>
            </a:r>
          </a:p>
          <a:p>
            <a:pPr lvl="1" eaLnBrk="1" hangingPunct="1">
              <a:lnSpc>
                <a:spcPct val="70000"/>
              </a:lnSpc>
              <a:defRPr/>
            </a:pPr>
            <a:r>
              <a:rPr lang="en-US" sz="2400" dirty="0" smtClean="0"/>
              <a:t>statement of the problem and significance</a:t>
            </a:r>
          </a:p>
          <a:p>
            <a:pPr lvl="1" eaLnBrk="1" hangingPunct="1">
              <a:lnSpc>
                <a:spcPct val="70000"/>
              </a:lnSpc>
              <a:buFont typeface="Wingdings" pitchFamily="2" charset="2"/>
              <a:buNone/>
              <a:defRPr/>
            </a:pPr>
            <a:endParaRPr lang="en-US" sz="2400" dirty="0" smtClean="0"/>
          </a:p>
          <a:p>
            <a:pPr eaLnBrk="1" hangingPunct="1">
              <a:lnSpc>
                <a:spcPct val="70000"/>
              </a:lnSpc>
              <a:defRPr/>
            </a:pPr>
            <a:r>
              <a:rPr lang="en-US" sz="2800" dirty="0" smtClean="0"/>
              <a:t>What the student intend to do?</a:t>
            </a:r>
          </a:p>
          <a:p>
            <a:pPr lvl="1" eaLnBrk="1" hangingPunct="1">
              <a:lnSpc>
                <a:spcPct val="70000"/>
              </a:lnSpc>
              <a:defRPr/>
            </a:pPr>
            <a:r>
              <a:rPr lang="de-DE" sz="2400" dirty="0" smtClean="0"/>
              <a:t>Research question</a:t>
            </a:r>
            <a:r>
              <a:rPr lang="en-US" sz="2400" dirty="0" smtClean="0"/>
              <a:t> or the specific hypothesis</a:t>
            </a:r>
          </a:p>
          <a:p>
            <a:pPr lvl="1" eaLnBrk="1" hangingPunct="1">
              <a:lnSpc>
                <a:spcPct val="70000"/>
              </a:lnSpc>
              <a:defRPr/>
            </a:pPr>
            <a:r>
              <a:rPr lang="en-US" sz="2400" dirty="0" smtClean="0"/>
              <a:t>the rationale for the study</a:t>
            </a:r>
          </a:p>
          <a:p>
            <a:pPr eaLnBrk="1" hangingPunct="1">
              <a:lnSpc>
                <a:spcPct val="70000"/>
              </a:lnSpc>
              <a:defRPr/>
            </a:pPr>
            <a:r>
              <a:rPr lang="en-US" dirty="0" smtClean="0"/>
              <a:t>State the aim (s) and objective (s) </a:t>
            </a:r>
          </a:p>
          <a:p>
            <a:pPr lvl="1" eaLnBrk="1" hangingPunct="1">
              <a:lnSpc>
                <a:spcPct val="70000"/>
              </a:lnSpc>
              <a:buFont typeface="Wingdings" pitchFamily="2" charset="2"/>
              <a:buNone/>
              <a:defRPr/>
            </a:pPr>
            <a:r>
              <a:rPr lang="en-US" dirty="0" smtClean="0"/>
              <a:t>	of the study</a:t>
            </a:r>
          </a:p>
          <a:p>
            <a:pPr eaLnBrk="1" hangingPunct="1">
              <a:lnSpc>
                <a:spcPct val="70000"/>
              </a:lnSpc>
              <a:defRPr/>
            </a:pPr>
            <a:endParaRPr lang="en-US" sz="2800" dirty="0" smtClean="0"/>
          </a:p>
        </p:txBody>
      </p:sp>
      <p:sp>
        <p:nvSpPr>
          <p:cNvPr id="20482" name="Rectangle 2"/>
          <p:cNvSpPr>
            <a:spLocks noGrp="1" noChangeArrowheads="1"/>
          </p:cNvSpPr>
          <p:nvPr>
            <p:ph type="title"/>
          </p:nvPr>
        </p:nvSpPr>
        <p:spPr>
          <a:xfrm>
            <a:off x="304800" y="1524000"/>
            <a:ext cx="6871725" cy="610820"/>
          </a:xfrm>
        </p:spPr>
        <p:txBody>
          <a:bodyPr anchor="ctr">
            <a:noAutofit/>
          </a:bodyPr>
          <a:lstStyle/>
          <a:p>
            <a:r>
              <a:rPr lang="en-US" b="1" dirty="0" smtClean="0"/>
              <a:t>Introduction for article</a:t>
            </a:r>
            <a:endParaRPr lang="en-US" b="1" dirty="0" smtClean="0">
              <a:solidFill>
                <a:srgbClr val="E12BA4"/>
              </a:solidFill>
            </a:endParaRPr>
          </a:p>
        </p:txBody>
      </p:sp>
    </p:spTree>
    <p:extLst>
      <p:ext uri="{BB962C8B-B14F-4D97-AF65-F5344CB8AC3E}">
        <p14:creationId xmlns:p14="http://schemas.microsoft.com/office/powerpoint/2010/main" xmlns="" val="353083838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48965" y="2362200"/>
            <a:ext cx="8229600" cy="3611258"/>
          </a:xfrm>
        </p:spPr>
        <p:txBody>
          <a:bodyPr/>
          <a:lstStyle/>
          <a:p>
            <a:pPr eaLnBrk="1" hangingPunct="1"/>
            <a:r>
              <a:rPr lang="en-US" dirty="0" smtClean="0"/>
              <a:t>Use present Tense for the statements that are currently true. Use Past Tense for findings of work done before</a:t>
            </a:r>
          </a:p>
          <a:p>
            <a:pPr eaLnBrk="1" hangingPunct="1"/>
            <a:r>
              <a:rPr lang="en-US" dirty="0" smtClean="0"/>
              <a:t>Avoid using I or We and write in third person and passive voice</a:t>
            </a:r>
          </a:p>
        </p:txBody>
      </p:sp>
      <p:sp>
        <p:nvSpPr>
          <p:cNvPr id="21506" name="Rectangle 2"/>
          <p:cNvSpPr>
            <a:spLocks noGrp="1" noChangeArrowheads="1"/>
          </p:cNvSpPr>
          <p:nvPr>
            <p:ph type="title"/>
          </p:nvPr>
        </p:nvSpPr>
        <p:spPr>
          <a:xfrm>
            <a:off x="381000" y="1524000"/>
            <a:ext cx="8229600" cy="458115"/>
          </a:xfrm>
        </p:spPr>
        <p:txBody>
          <a:bodyPr>
            <a:normAutofit fontScale="90000"/>
          </a:bodyPr>
          <a:lstStyle/>
          <a:p>
            <a:r>
              <a:rPr lang="en-US" b="1" dirty="0" smtClean="0"/>
              <a:t>Introduction for article</a:t>
            </a:r>
            <a:endParaRPr lang="en-US" dirty="0" smtClean="0"/>
          </a:p>
        </p:txBody>
      </p:sp>
    </p:spTree>
    <p:extLst>
      <p:ext uri="{BB962C8B-B14F-4D97-AF65-F5344CB8AC3E}">
        <p14:creationId xmlns:p14="http://schemas.microsoft.com/office/powerpoint/2010/main" xmlns="" val="410016102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644236" y="2586037"/>
            <a:ext cx="7848600" cy="831850"/>
          </a:xfrm>
          <a:prstGeom prst="rect">
            <a:avLst/>
          </a:prstGeom>
          <a:noFill/>
          <a:ln w="9525">
            <a:solidFill>
              <a:schemeClr val="tx1"/>
            </a:solidFill>
            <a:miter lim="800000"/>
            <a:headEnd/>
            <a:tailEnd/>
          </a:ln>
          <a:effectLst/>
        </p:spPr>
        <p:txBody>
          <a:bodyPr>
            <a:spAutoFit/>
          </a:bodyPr>
          <a:lstStyle/>
          <a:p>
            <a:pPr algn="just" eaLnBrk="1" hangingPunct="1">
              <a:spcBef>
                <a:spcPct val="50000"/>
              </a:spcBef>
            </a:pPr>
            <a:r>
              <a:rPr lang="en-US" sz="2400" b="1">
                <a:latin typeface="Arial" charset="0"/>
                <a:cs typeface="Arial" charset="0"/>
              </a:rPr>
              <a:t>It has the aim of giving a brief vision of the state-of-art of the matter and justifying the study.</a:t>
            </a:r>
          </a:p>
        </p:txBody>
      </p:sp>
      <p:sp>
        <p:nvSpPr>
          <p:cNvPr id="22532" name="Text Box 4"/>
          <p:cNvSpPr txBox="1">
            <a:spLocks noChangeArrowheads="1"/>
          </p:cNvSpPr>
          <p:nvPr/>
        </p:nvSpPr>
        <p:spPr bwMode="auto">
          <a:xfrm>
            <a:off x="644236" y="3729037"/>
            <a:ext cx="7848600" cy="1196975"/>
          </a:xfrm>
          <a:prstGeom prst="rect">
            <a:avLst/>
          </a:prstGeom>
          <a:noFill/>
          <a:ln w="9525">
            <a:solidFill>
              <a:schemeClr val="tx1"/>
            </a:solidFill>
            <a:miter lim="800000"/>
            <a:headEnd/>
            <a:tailEnd/>
          </a:ln>
          <a:effectLst/>
        </p:spPr>
        <p:txBody>
          <a:bodyPr>
            <a:spAutoFit/>
          </a:bodyPr>
          <a:lstStyle/>
          <a:p>
            <a:pPr algn="just" eaLnBrk="1" hangingPunct="1">
              <a:spcBef>
                <a:spcPct val="50000"/>
              </a:spcBef>
            </a:pPr>
            <a:r>
              <a:rPr lang="en-US" sz="2400" b="1" i="1">
                <a:latin typeface="Arial" charset="0"/>
                <a:cs typeface="Arial" charset="0"/>
              </a:rPr>
              <a:t>“The situation about the matter is A.....There is a blank of the knowledge with respect to B......so...we did C”</a:t>
            </a:r>
          </a:p>
        </p:txBody>
      </p:sp>
      <p:sp>
        <p:nvSpPr>
          <p:cNvPr id="22533" name="Text Box 5"/>
          <p:cNvSpPr txBox="1">
            <a:spLocks noChangeArrowheads="1"/>
          </p:cNvSpPr>
          <p:nvPr/>
        </p:nvSpPr>
        <p:spPr bwMode="auto">
          <a:xfrm>
            <a:off x="720436" y="5259387"/>
            <a:ext cx="7772400" cy="831850"/>
          </a:xfrm>
          <a:prstGeom prst="rect">
            <a:avLst/>
          </a:prstGeom>
          <a:noFill/>
          <a:ln w="9525">
            <a:solidFill>
              <a:schemeClr val="tx1"/>
            </a:solidFill>
            <a:miter lim="800000"/>
            <a:headEnd/>
            <a:tailEnd/>
          </a:ln>
          <a:effectLst/>
        </p:spPr>
        <p:txBody>
          <a:bodyPr>
            <a:spAutoFit/>
          </a:bodyPr>
          <a:lstStyle/>
          <a:p>
            <a:pPr algn="just" eaLnBrk="1" hangingPunct="1">
              <a:spcBef>
                <a:spcPct val="50000"/>
              </a:spcBef>
            </a:pPr>
            <a:r>
              <a:rPr lang="en-US" sz="2400" b="1">
                <a:latin typeface="Arial" charset="0"/>
                <a:cs typeface="Arial" charset="0"/>
              </a:rPr>
              <a:t>All the asseverations will have to be supported by bibliographical references</a:t>
            </a:r>
          </a:p>
        </p:txBody>
      </p:sp>
      <p:sp>
        <p:nvSpPr>
          <p:cNvPr id="22536" name="Text Box 8"/>
          <p:cNvSpPr txBox="1">
            <a:spLocks noChangeArrowheads="1"/>
          </p:cNvSpPr>
          <p:nvPr/>
        </p:nvSpPr>
        <p:spPr bwMode="auto">
          <a:xfrm>
            <a:off x="4953000" y="63150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 name="Title 1"/>
          <p:cNvSpPr>
            <a:spLocks noGrp="1"/>
          </p:cNvSpPr>
          <p:nvPr>
            <p:ph type="title"/>
          </p:nvPr>
        </p:nvSpPr>
        <p:spPr>
          <a:xfrm>
            <a:off x="644236" y="1752600"/>
            <a:ext cx="6871725" cy="610820"/>
          </a:xfrm>
        </p:spPr>
        <p:txBody>
          <a:bodyPr>
            <a:normAutofit fontScale="90000"/>
          </a:bodyPr>
          <a:lstStyle/>
          <a:p>
            <a:r>
              <a:rPr lang="en-US" b="1" dirty="0" smtClean="0"/>
              <a:t>Introduction for article</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13855" y="2667000"/>
            <a:ext cx="9144000" cy="2677656"/>
          </a:xfrm>
          <a:prstGeom prst="rect">
            <a:avLst/>
          </a:prstGeom>
          <a:noFill/>
          <a:ln w="9525">
            <a:noFill/>
            <a:miter lim="800000"/>
            <a:headEnd/>
            <a:tailEnd/>
          </a:ln>
          <a:effectLst/>
        </p:spPr>
        <p:txBody>
          <a:bodyPr>
            <a:spAutoFit/>
          </a:bodyPr>
          <a:lstStyle/>
          <a:p>
            <a:pPr algn="just" eaLnBrk="1" hangingPunct="1">
              <a:lnSpc>
                <a:spcPct val="120000"/>
              </a:lnSpc>
            </a:pPr>
            <a:r>
              <a:rPr lang="en-US" sz="2000" b="1" dirty="0">
                <a:latin typeface="Arial Narrow" pitchFamily="34" charset="0"/>
              </a:rPr>
              <a:t>Rheumatoid arthritis is a systemic autoimmune disease that affects</a:t>
            </a:r>
            <a:r>
              <a:rPr lang="en-US" sz="2000" b="1" baseline="30000" dirty="0">
                <a:latin typeface="Arial Narrow" pitchFamily="34" charset="0"/>
              </a:rPr>
              <a:t> </a:t>
            </a:r>
            <a:r>
              <a:rPr lang="en-US" sz="2000" b="1" dirty="0">
                <a:latin typeface="Arial Narrow" pitchFamily="34" charset="0"/>
              </a:rPr>
              <a:t>approximately 1 percent of the adult population.</a:t>
            </a:r>
            <a:r>
              <a:rPr lang="en-US" sz="2000" b="1" u="sng" baseline="30000" dirty="0">
                <a:latin typeface="Arial Narrow" pitchFamily="34" charset="0"/>
              </a:rPr>
              <a:t>1</a:t>
            </a:r>
            <a:r>
              <a:rPr lang="en-US" sz="2000" b="1" dirty="0">
                <a:latin typeface="Arial Narrow" pitchFamily="34" charset="0"/>
              </a:rPr>
              <a:t> It is characterized</a:t>
            </a:r>
            <a:r>
              <a:rPr lang="en-US" sz="2000" b="1" baseline="30000" dirty="0">
                <a:latin typeface="Arial Narrow" pitchFamily="34" charset="0"/>
              </a:rPr>
              <a:t> </a:t>
            </a:r>
            <a:r>
              <a:rPr lang="en-US" sz="2000" b="1" dirty="0">
                <a:latin typeface="Arial Narrow" pitchFamily="34" charset="0"/>
              </a:rPr>
              <a:t>by chronic inflammation in the synovial membrane of affected</a:t>
            </a:r>
            <a:r>
              <a:rPr lang="en-US" sz="2000" b="1" baseline="30000" dirty="0">
                <a:latin typeface="Arial Narrow" pitchFamily="34" charset="0"/>
              </a:rPr>
              <a:t> </a:t>
            </a:r>
            <a:r>
              <a:rPr lang="en-US" sz="2000" b="1" dirty="0">
                <a:latin typeface="Arial Narrow" pitchFamily="34" charset="0"/>
              </a:rPr>
              <a:t>joints that ultimately leads to loss of daily function due to</a:t>
            </a:r>
            <a:r>
              <a:rPr lang="en-US" sz="2000" b="1" baseline="30000" dirty="0">
                <a:latin typeface="Arial Narrow" pitchFamily="34" charset="0"/>
              </a:rPr>
              <a:t> </a:t>
            </a:r>
            <a:r>
              <a:rPr lang="en-US" sz="2000" b="1" dirty="0">
                <a:latin typeface="Arial Narrow" pitchFamily="34" charset="0"/>
              </a:rPr>
              <a:t>chronic pain and fatigue. The majority of patients also have</a:t>
            </a:r>
            <a:r>
              <a:rPr lang="en-US" sz="2000" b="1" baseline="30000" dirty="0">
                <a:latin typeface="Arial Narrow" pitchFamily="34" charset="0"/>
              </a:rPr>
              <a:t> </a:t>
            </a:r>
            <a:r>
              <a:rPr lang="en-US" sz="2000" b="1" dirty="0">
                <a:latin typeface="Arial Narrow" pitchFamily="34" charset="0"/>
              </a:rPr>
              <a:t>deterioration of cartilage and bone in the affected joints,</a:t>
            </a:r>
            <a:r>
              <a:rPr lang="en-US" sz="2000" b="1" baseline="30000" dirty="0">
                <a:latin typeface="Arial Narrow" pitchFamily="34" charset="0"/>
              </a:rPr>
              <a:t> </a:t>
            </a:r>
            <a:r>
              <a:rPr lang="en-US" sz="2000" b="1" dirty="0">
                <a:latin typeface="Arial Narrow" pitchFamily="34" charset="0"/>
              </a:rPr>
              <a:t>which may eventually lead to permanent disability. Rheumatoid</a:t>
            </a:r>
            <a:r>
              <a:rPr lang="en-US" sz="2000" b="1" baseline="30000" dirty="0">
                <a:latin typeface="Arial Narrow" pitchFamily="34" charset="0"/>
              </a:rPr>
              <a:t> </a:t>
            </a:r>
            <a:r>
              <a:rPr lang="en-US" sz="2000" b="1" dirty="0">
                <a:latin typeface="Arial Narrow" pitchFamily="34" charset="0"/>
              </a:rPr>
              <a:t>arthritis is associated with increased morbidity and mortality.</a:t>
            </a:r>
            <a:r>
              <a:rPr lang="en-US" sz="2000" b="1" u="sng" baseline="30000" dirty="0">
                <a:latin typeface="Arial Narrow" pitchFamily="34" charset="0"/>
              </a:rPr>
              <a:t>2</a:t>
            </a:r>
            <a:r>
              <a:rPr lang="en-US" sz="2000" b="1" baseline="30000" dirty="0">
                <a:latin typeface="Arial Narrow" pitchFamily="34" charset="0"/>
              </a:rPr>
              <a:t> </a:t>
            </a:r>
          </a:p>
          <a:p>
            <a:pPr algn="just" eaLnBrk="1" hangingPunct="1">
              <a:lnSpc>
                <a:spcPct val="120000"/>
              </a:lnSpc>
            </a:pPr>
            <a:endParaRPr lang="en-US" sz="2000" b="1" dirty="0">
              <a:latin typeface="Arial Narrow" pitchFamily="34" charset="0"/>
            </a:endParaRPr>
          </a:p>
        </p:txBody>
      </p:sp>
      <p:sp>
        <p:nvSpPr>
          <p:cNvPr id="169987" name="Text Box 3"/>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Narrow" pitchFamily="34" charset="0"/>
              </a:rPr>
              <a:t>Block II. Writing the article </a:t>
            </a:r>
          </a:p>
        </p:txBody>
      </p:sp>
      <p:sp>
        <p:nvSpPr>
          <p:cNvPr id="2" name="Title 1"/>
          <p:cNvSpPr>
            <a:spLocks noGrp="1"/>
          </p:cNvSpPr>
          <p:nvPr>
            <p:ph type="title"/>
          </p:nvPr>
        </p:nvSpPr>
        <p:spPr>
          <a:xfrm>
            <a:off x="142139" y="1752600"/>
            <a:ext cx="6871725" cy="610820"/>
          </a:xfrm>
        </p:spPr>
        <p:txBody>
          <a:bodyPr>
            <a:normAutofit fontScale="90000"/>
          </a:bodyPr>
          <a:lstStyle/>
          <a:p>
            <a:r>
              <a:rPr lang="en-US" b="1" dirty="0" smtClean="0"/>
              <a:t>Example: Introduction </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13855" y="2488874"/>
            <a:ext cx="9144000" cy="3750001"/>
          </a:xfrm>
          <a:prstGeom prst="rect">
            <a:avLst/>
          </a:prstGeom>
          <a:noFill/>
          <a:ln w="9525">
            <a:noFill/>
            <a:miter lim="800000"/>
            <a:headEnd/>
            <a:tailEnd/>
          </a:ln>
          <a:effectLst/>
        </p:spPr>
        <p:txBody>
          <a:bodyPr>
            <a:spAutoFit/>
          </a:bodyPr>
          <a:lstStyle/>
          <a:p>
            <a:pPr algn="just">
              <a:lnSpc>
                <a:spcPct val="120000"/>
              </a:lnSpc>
            </a:pPr>
            <a:r>
              <a:rPr lang="en-US" sz="2000" b="1" dirty="0" smtClean="0">
                <a:latin typeface="Arial Narrow" pitchFamily="34" charset="0"/>
              </a:rPr>
              <a:t>Although </a:t>
            </a:r>
            <a:r>
              <a:rPr lang="en-US" sz="2000" b="1" dirty="0">
                <a:latin typeface="Arial Narrow" pitchFamily="34" charset="0"/>
              </a:rPr>
              <a:t>the precise pathogenesis of rheumatoid arthritis remains</a:t>
            </a:r>
            <a:r>
              <a:rPr lang="en-US" sz="2000" b="1" baseline="30000" dirty="0">
                <a:latin typeface="Arial Narrow" pitchFamily="34" charset="0"/>
              </a:rPr>
              <a:t> </a:t>
            </a:r>
            <a:r>
              <a:rPr lang="en-US" sz="2000" b="1" dirty="0">
                <a:latin typeface="Arial Narrow" pitchFamily="34" charset="0"/>
              </a:rPr>
              <a:t>unclear, it has been postulated that multiple exogenous or endogenous</a:t>
            </a:r>
            <a:r>
              <a:rPr lang="en-US" sz="2000" b="1" baseline="30000" dirty="0">
                <a:latin typeface="Arial Narrow" pitchFamily="34" charset="0"/>
              </a:rPr>
              <a:t> </a:t>
            </a:r>
            <a:r>
              <a:rPr lang="en-US" sz="2000" b="1" dirty="0">
                <a:latin typeface="Arial Narrow" pitchFamily="34" charset="0"/>
              </a:rPr>
              <a:t>antigenic triggers, or both, act in the presence of a background</a:t>
            </a:r>
            <a:r>
              <a:rPr lang="en-US" sz="2000" b="1" baseline="30000" dirty="0">
                <a:latin typeface="Arial Narrow" pitchFamily="34" charset="0"/>
              </a:rPr>
              <a:t> </a:t>
            </a:r>
            <a:r>
              <a:rPr lang="en-US" sz="2000" b="1" dirty="0">
                <a:latin typeface="Arial Narrow" pitchFamily="34" charset="0"/>
              </a:rPr>
              <a:t>genetic predisposition to initiate a self-perpetuating series</a:t>
            </a:r>
            <a:r>
              <a:rPr lang="en-US" sz="2000" b="1" baseline="30000" dirty="0">
                <a:latin typeface="Arial Narrow" pitchFamily="34" charset="0"/>
              </a:rPr>
              <a:t> </a:t>
            </a:r>
            <a:r>
              <a:rPr lang="en-US" sz="2000" b="1" dirty="0">
                <a:latin typeface="Arial Narrow" pitchFamily="34" charset="0"/>
              </a:rPr>
              <a:t>of autoimmune responses in the synovial compartment</a:t>
            </a:r>
            <a:r>
              <a:rPr lang="en-US" sz="2000" b="1" dirty="0">
                <a:solidFill>
                  <a:srgbClr val="FF0000"/>
                </a:solidFill>
                <a:latin typeface="Arial Narrow" pitchFamily="34" charset="0"/>
              </a:rPr>
              <a:t>.</a:t>
            </a:r>
            <a:r>
              <a:rPr lang="en-US" sz="2000" b="1" u="sng" baseline="30000" dirty="0">
                <a:solidFill>
                  <a:srgbClr val="FF0000"/>
                </a:solidFill>
                <a:latin typeface="Arial Narrow" pitchFamily="34" charset="0"/>
              </a:rPr>
              <a:t>3,4</a:t>
            </a:r>
            <a:r>
              <a:rPr lang="en-US" sz="2000" b="1" dirty="0">
                <a:latin typeface="Arial Narrow" pitchFamily="34" charset="0"/>
              </a:rPr>
              <a:t> Many</a:t>
            </a:r>
            <a:r>
              <a:rPr lang="en-US" sz="2000" b="1" baseline="30000" dirty="0">
                <a:latin typeface="Arial Narrow" pitchFamily="34" charset="0"/>
              </a:rPr>
              <a:t> </a:t>
            </a:r>
            <a:r>
              <a:rPr lang="en-US" sz="2000" b="1" dirty="0">
                <a:latin typeface="Arial Narrow" pitchFamily="34" charset="0"/>
              </a:rPr>
              <a:t>cell populations, including monocytes, macrophages, B cells,</a:t>
            </a:r>
            <a:r>
              <a:rPr lang="en-US" sz="2000" b="1" baseline="30000" dirty="0">
                <a:latin typeface="Arial Narrow" pitchFamily="34" charset="0"/>
              </a:rPr>
              <a:t> </a:t>
            </a:r>
            <a:r>
              <a:rPr lang="en-US" sz="2000" b="1" dirty="0">
                <a:latin typeface="Arial Narrow" pitchFamily="34" charset="0"/>
              </a:rPr>
              <a:t>T cells, endothelial cells, and fibroblasts, participate in</a:t>
            </a:r>
            <a:r>
              <a:rPr lang="en-US" sz="2000" b="1" baseline="30000" dirty="0">
                <a:latin typeface="Arial Narrow" pitchFamily="34" charset="0"/>
              </a:rPr>
              <a:t> </a:t>
            </a:r>
            <a:r>
              <a:rPr lang="en-US" sz="2000" b="1" dirty="0">
                <a:latin typeface="Arial Narrow" pitchFamily="34" charset="0"/>
              </a:rPr>
              <a:t>the ongoing inflammatory process.</a:t>
            </a:r>
            <a:r>
              <a:rPr lang="en-US" sz="2000" b="1" u="sng" baseline="30000" dirty="0">
                <a:latin typeface="Arial Narrow" pitchFamily="34" charset="0"/>
              </a:rPr>
              <a:t>3</a:t>
            </a:r>
            <a:r>
              <a:rPr lang="en-US" sz="2000" b="1" dirty="0">
                <a:latin typeface="Arial Narrow" pitchFamily="34" charset="0"/>
              </a:rPr>
              <a:t> The precise contribution</a:t>
            </a:r>
            <a:r>
              <a:rPr lang="en-US" sz="2000" b="1" baseline="30000" dirty="0">
                <a:latin typeface="Arial Narrow" pitchFamily="34" charset="0"/>
              </a:rPr>
              <a:t> </a:t>
            </a:r>
            <a:r>
              <a:rPr lang="en-US" sz="2000" b="1" dirty="0">
                <a:latin typeface="Arial Narrow" pitchFamily="34" charset="0"/>
              </a:rPr>
              <a:t>of B cells to the </a:t>
            </a:r>
            <a:r>
              <a:rPr lang="en-US" sz="2000" b="1" dirty="0" err="1">
                <a:latin typeface="Arial Narrow" pitchFamily="34" charset="0"/>
              </a:rPr>
              <a:t>immunopathogenesis</a:t>
            </a:r>
            <a:r>
              <a:rPr lang="en-US" sz="2000" b="1" dirty="0">
                <a:latin typeface="Arial Narrow" pitchFamily="34" charset="0"/>
              </a:rPr>
              <a:t> of rheumatoid arthritis</a:t>
            </a:r>
            <a:r>
              <a:rPr lang="en-US" sz="2000" b="1" baseline="30000" dirty="0">
                <a:latin typeface="Arial Narrow" pitchFamily="34" charset="0"/>
              </a:rPr>
              <a:t> </a:t>
            </a:r>
            <a:r>
              <a:rPr lang="en-US" sz="2000" b="1" dirty="0">
                <a:latin typeface="Arial Narrow" pitchFamily="34" charset="0"/>
              </a:rPr>
              <a:t>is not fully understood, although a number of mechanisms have</a:t>
            </a:r>
            <a:r>
              <a:rPr lang="en-US" sz="2000" b="1" baseline="30000" dirty="0">
                <a:latin typeface="Arial Narrow" pitchFamily="34" charset="0"/>
              </a:rPr>
              <a:t> </a:t>
            </a:r>
            <a:r>
              <a:rPr lang="en-US" sz="2000" b="1" dirty="0">
                <a:latin typeface="Arial Narrow" pitchFamily="34" charset="0"/>
              </a:rPr>
              <a:t>been proposed.</a:t>
            </a:r>
            <a:r>
              <a:rPr lang="en-US" sz="2000" b="1" u="sng" baseline="30000" dirty="0">
                <a:solidFill>
                  <a:srgbClr val="FF0000"/>
                </a:solidFill>
                <a:latin typeface="Arial Narrow" pitchFamily="34" charset="0"/>
              </a:rPr>
              <a:t>5,6,7</a:t>
            </a:r>
            <a:r>
              <a:rPr lang="en-US" sz="2000" b="1" dirty="0">
                <a:latin typeface="Arial Narrow" pitchFamily="34" charset="0"/>
              </a:rPr>
              <a:t> However, strong evidence for a critical</a:t>
            </a:r>
            <a:r>
              <a:rPr lang="en-US" sz="2000" b="1" baseline="30000" dirty="0">
                <a:latin typeface="Arial Narrow" pitchFamily="34" charset="0"/>
              </a:rPr>
              <a:t> </a:t>
            </a:r>
            <a:r>
              <a:rPr lang="en-US" sz="2000" b="1" dirty="0">
                <a:latin typeface="Arial Narrow" pitchFamily="34" charset="0"/>
              </a:rPr>
              <a:t>role of B cells in rheumatoid arthritis came from a small open-label</a:t>
            </a:r>
            <a:r>
              <a:rPr lang="en-US" sz="2000" b="1" baseline="30000" dirty="0">
                <a:latin typeface="Arial Narrow" pitchFamily="34" charset="0"/>
              </a:rPr>
              <a:t> </a:t>
            </a:r>
            <a:r>
              <a:rPr lang="en-US" sz="2000" b="1" dirty="0">
                <a:latin typeface="Arial Narrow" pitchFamily="34" charset="0"/>
              </a:rPr>
              <a:t>study of rituximab in combination with cyclophosphamide and</a:t>
            </a:r>
            <a:r>
              <a:rPr lang="en-US" sz="2000" b="1" baseline="30000" dirty="0">
                <a:latin typeface="Arial Narrow" pitchFamily="34" charset="0"/>
              </a:rPr>
              <a:t> </a:t>
            </a:r>
            <a:r>
              <a:rPr lang="en-US" sz="2000" b="1" dirty="0">
                <a:latin typeface="Arial Narrow" pitchFamily="34" charset="0"/>
              </a:rPr>
              <a:t>corticosteroids.</a:t>
            </a:r>
            <a:r>
              <a:rPr lang="en-US" sz="2000" b="1" u="sng" baseline="30000" dirty="0">
                <a:latin typeface="Arial Narrow" pitchFamily="34" charset="0"/>
              </a:rPr>
              <a:t>7</a:t>
            </a:r>
            <a:r>
              <a:rPr lang="en-US" sz="2000" b="1" baseline="30000" dirty="0">
                <a:latin typeface="Arial Narrow" pitchFamily="34" charset="0"/>
              </a:rPr>
              <a:t> </a:t>
            </a:r>
            <a:endParaRPr lang="en-US" sz="2000" b="1" dirty="0">
              <a:latin typeface="Arial Narrow" pitchFamily="34" charset="0"/>
            </a:endParaRPr>
          </a:p>
        </p:txBody>
      </p:sp>
      <p:sp>
        <p:nvSpPr>
          <p:cNvPr id="169987" name="Text Box 3"/>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Narrow" pitchFamily="34" charset="0"/>
              </a:rPr>
              <a:t>Block II. Writing the article </a:t>
            </a:r>
          </a:p>
        </p:txBody>
      </p:sp>
      <p:sp>
        <p:nvSpPr>
          <p:cNvPr id="7" name="Title 1"/>
          <p:cNvSpPr>
            <a:spLocks noGrp="1"/>
          </p:cNvSpPr>
          <p:nvPr>
            <p:ph type="title"/>
          </p:nvPr>
        </p:nvSpPr>
        <p:spPr>
          <a:xfrm>
            <a:off x="176213" y="1676400"/>
            <a:ext cx="6872287" cy="611188"/>
          </a:xfrm>
        </p:spPr>
        <p:txBody>
          <a:bodyPr>
            <a:normAutofit fontScale="90000"/>
          </a:bodyPr>
          <a:lstStyle/>
          <a:p>
            <a:r>
              <a:rPr lang="en-US" b="1" dirty="0" smtClean="0"/>
              <a:t>Example: Introduction (Cont.) </a:t>
            </a:r>
            <a:endParaRPr lang="en-US" b="1" dirty="0"/>
          </a:p>
        </p:txBody>
      </p:sp>
    </p:spTree>
    <p:extLst>
      <p:ext uri="{BB962C8B-B14F-4D97-AF65-F5344CB8AC3E}">
        <p14:creationId xmlns:p14="http://schemas.microsoft.com/office/powerpoint/2010/main" xmlns="" val="99064794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Study design</a:t>
            </a:r>
            <a:endParaRPr lang="en-US" sz="5400" dirty="0">
              <a:solidFill>
                <a:schemeClr val="bg2">
                  <a:lumMod val="10000"/>
                </a:schemeClr>
              </a:solidFill>
              <a:latin typeface="Algerian" pitchFamily="82"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456333" y="1457980"/>
            <a:ext cx="3442161" cy="584775"/>
          </a:xfrm>
          <a:prstGeom prst="rect">
            <a:avLst/>
          </a:prstGeom>
          <a:noFill/>
          <a:ln w="9525">
            <a:noFill/>
            <a:miter lim="800000"/>
            <a:headEnd/>
            <a:tailEnd/>
          </a:ln>
          <a:effectLst/>
        </p:spPr>
        <p:txBody>
          <a:bodyPr wrap="none">
            <a:spAutoFit/>
          </a:bodyPr>
          <a:lstStyle/>
          <a:p>
            <a:r>
              <a:rPr lang="en-US" sz="3200" b="1" u="sng" dirty="0">
                <a:solidFill>
                  <a:srgbClr val="FF0000"/>
                </a:solidFill>
                <a:latin typeface="+mj-lt"/>
              </a:rPr>
              <a:t>Basic study designs</a:t>
            </a:r>
          </a:p>
        </p:txBody>
      </p:sp>
      <p:sp>
        <p:nvSpPr>
          <p:cNvPr id="168963" name="Text Box 3"/>
          <p:cNvSpPr txBox="1">
            <a:spLocks noChangeArrowheads="1"/>
          </p:cNvSpPr>
          <p:nvPr/>
        </p:nvSpPr>
        <p:spPr bwMode="auto">
          <a:xfrm>
            <a:off x="228600" y="1498600"/>
            <a:ext cx="1377108" cy="400110"/>
          </a:xfrm>
          <a:prstGeom prst="rect">
            <a:avLst/>
          </a:prstGeom>
          <a:noFill/>
          <a:ln w="9525">
            <a:solidFill>
              <a:schemeClr val="tx1"/>
            </a:solidFill>
            <a:miter lim="800000"/>
            <a:headEnd/>
            <a:tailEnd/>
          </a:ln>
          <a:effectLst/>
        </p:spPr>
        <p:txBody>
          <a:bodyPr wrap="none">
            <a:spAutoFit/>
          </a:bodyPr>
          <a:lstStyle/>
          <a:p>
            <a:r>
              <a:rPr lang="en-US" sz="2000" b="1" dirty="0">
                <a:solidFill>
                  <a:srgbClr val="FF0000"/>
                </a:solidFill>
              </a:rPr>
              <a:t>Descriptive</a:t>
            </a:r>
          </a:p>
        </p:txBody>
      </p:sp>
      <p:sp>
        <p:nvSpPr>
          <p:cNvPr id="168964" name="Text Box 4"/>
          <p:cNvSpPr txBox="1">
            <a:spLocks noChangeArrowheads="1"/>
          </p:cNvSpPr>
          <p:nvPr/>
        </p:nvSpPr>
        <p:spPr bwMode="auto">
          <a:xfrm>
            <a:off x="381000" y="4511675"/>
            <a:ext cx="2286000" cy="1887538"/>
          </a:xfrm>
          <a:prstGeom prst="rect">
            <a:avLst/>
          </a:prstGeom>
          <a:noFill/>
          <a:ln w="9525">
            <a:solidFill>
              <a:schemeClr val="tx1"/>
            </a:solidFill>
            <a:miter lim="800000"/>
            <a:headEnd/>
            <a:tailEnd/>
          </a:ln>
          <a:effectLst/>
        </p:spPr>
        <p:txBody>
          <a:bodyPr>
            <a:spAutoFit/>
          </a:bodyPr>
          <a:lstStyle/>
          <a:p>
            <a:pPr>
              <a:lnSpc>
                <a:spcPct val="130000"/>
              </a:lnSpc>
            </a:pPr>
            <a:r>
              <a:rPr lang="en-US" b="1" dirty="0"/>
              <a:t>Examples:</a:t>
            </a:r>
          </a:p>
          <a:p>
            <a:pPr>
              <a:lnSpc>
                <a:spcPct val="130000"/>
              </a:lnSpc>
            </a:pPr>
            <a:r>
              <a:rPr lang="en-US" b="1" dirty="0">
                <a:solidFill>
                  <a:srgbClr val="FF0000"/>
                </a:solidFill>
                <a:sym typeface="Wingdings" pitchFamily="2" charset="2"/>
              </a:rPr>
              <a:t></a:t>
            </a:r>
            <a:r>
              <a:rPr lang="en-US" b="1" dirty="0">
                <a:solidFill>
                  <a:srgbClr val="FF0000"/>
                </a:solidFill>
                <a:latin typeface="Arial Narrow" pitchFamily="34" charset="0"/>
                <a:sym typeface="Wingdings" pitchFamily="2" charset="2"/>
              </a:rPr>
              <a:t> </a:t>
            </a:r>
            <a:r>
              <a:rPr lang="en-US" b="1" dirty="0">
                <a:solidFill>
                  <a:srgbClr val="FF0000"/>
                </a:solidFill>
                <a:latin typeface="Arial Narrow" pitchFamily="34" charset="0"/>
              </a:rPr>
              <a:t>Case report or series</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Population</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Clinical series</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Program or course</a:t>
            </a:r>
          </a:p>
        </p:txBody>
      </p:sp>
      <p:sp>
        <p:nvSpPr>
          <p:cNvPr id="168965" name="Text Box 5"/>
          <p:cNvSpPr txBox="1">
            <a:spLocks noChangeArrowheads="1"/>
          </p:cNvSpPr>
          <p:nvPr/>
        </p:nvSpPr>
        <p:spPr bwMode="auto">
          <a:xfrm>
            <a:off x="76200" y="2227263"/>
            <a:ext cx="3048000" cy="1887537"/>
          </a:xfrm>
          <a:prstGeom prst="rect">
            <a:avLst/>
          </a:prstGeom>
          <a:noFill/>
          <a:ln w="9525">
            <a:solidFill>
              <a:schemeClr val="tx1"/>
            </a:solidFill>
            <a:miter lim="800000"/>
            <a:headEnd/>
            <a:tailEnd/>
          </a:ln>
          <a:effectLst/>
        </p:spPr>
        <p:txBody>
          <a:bodyPr>
            <a:spAutoFit/>
          </a:bodyPr>
          <a:lstStyle/>
          <a:p>
            <a:pPr algn="just">
              <a:lnSpc>
                <a:spcPct val="130000"/>
              </a:lnSpc>
            </a:pPr>
            <a:r>
              <a:rPr lang="en-US" b="1">
                <a:latin typeface="Arial Narrow" pitchFamily="34" charset="0"/>
              </a:rPr>
              <a:t>Document &amp; communicate experience: share ideas, programs, treatments, unusual events &amp; observations. Begin search for explanations </a:t>
            </a:r>
          </a:p>
        </p:txBody>
      </p:sp>
      <p:sp>
        <p:nvSpPr>
          <p:cNvPr id="168966" name="Line 6"/>
          <p:cNvSpPr>
            <a:spLocks noChangeShapeType="1"/>
          </p:cNvSpPr>
          <p:nvPr/>
        </p:nvSpPr>
        <p:spPr bwMode="auto">
          <a:xfrm>
            <a:off x="1066800" y="1905000"/>
            <a:ext cx="0" cy="304800"/>
          </a:xfrm>
          <a:prstGeom prst="line">
            <a:avLst/>
          </a:prstGeom>
          <a:noFill/>
          <a:ln w="9525">
            <a:solidFill>
              <a:schemeClr val="tx1"/>
            </a:solidFill>
            <a:round/>
            <a:headEnd/>
            <a:tailEnd type="triangle" w="med" len="med"/>
          </a:ln>
          <a:effectLst/>
        </p:spPr>
        <p:txBody>
          <a:bodyPr/>
          <a:lstStyle/>
          <a:p>
            <a:endParaRPr lang="en-US"/>
          </a:p>
        </p:txBody>
      </p:sp>
      <p:sp>
        <p:nvSpPr>
          <p:cNvPr id="168967" name="Line 7"/>
          <p:cNvSpPr>
            <a:spLocks noChangeShapeType="1"/>
          </p:cNvSpPr>
          <p:nvPr/>
        </p:nvSpPr>
        <p:spPr bwMode="auto">
          <a:xfrm>
            <a:off x="1447800" y="4114800"/>
            <a:ext cx="0" cy="304800"/>
          </a:xfrm>
          <a:prstGeom prst="line">
            <a:avLst/>
          </a:prstGeom>
          <a:noFill/>
          <a:ln w="9525">
            <a:solidFill>
              <a:schemeClr val="tx1"/>
            </a:solidFill>
            <a:round/>
            <a:headEnd/>
            <a:tailEnd type="triangle" w="med" len="med"/>
          </a:ln>
          <a:effectLst/>
        </p:spPr>
        <p:txBody>
          <a:bodyPr/>
          <a:lstStyle/>
          <a:p>
            <a:endParaRPr lang="en-US"/>
          </a:p>
        </p:txBody>
      </p:sp>
      <p:sp>
        <p:nvSpPr>
          <p:cNvPr id="168968" name="Text Box 8"/>
          <p:cNvSpPr txBox="1">
            <a:spLocks noChangeArrowheads="1"/>
          </p:cNvSpPr>
          <p:nvPr/>
        </p:nvSpPr>
        <p:spPr bwMode="auto">
          <a:xfrm>
            <a:off x="6353175" y="1445491"/>
            <a:ext cx="1455335" cy="400110"/>
          </a:xfrm>
          <a:prstGeom prst="rect">
            <a:avLst/>
          </a:prstGeom>
          <a:noFill/>
          <a:ln w="9525">
            <a:solidFill>
              <a:schemeClr val="tx1"/>
            </a:solidFill>
            <a:miter lim="800000"/>
            <a:headEnd/>
            <a:tailEnd/>
          </a:ln>
          <a:effectLst/>
        </p:spPr>
        <p:txBody>
          <a:bodyPr wrap="none">
            <a:spAutoFit/>
          </a:bodyPr>
          <a:lstStyle/>
          <a:p>
            <a:r>
              <a:rPr lang="en-US" sz="2000" b="1">
                <a:solidFill>
                  <a:srgbClr val="FF0000"/>
                </a:solidFill>
              </a:rPr>
              <a:t>Explanatory</a:t>
            </a:r>
          </a:p>
        </p:txBody>
      </p:sp>
      <p:sp>
        <p:nvSpPr>
          <p:cNvPr id="168969" name="Text Box 9"/>
          <p:cNvSpPr txBox="1">
            <a:spLocks noChangeArrowheads="1"/>
          </p:cNvSpPr>
          <p:nvPr/>
        </p:nvSpPr>
        <p:spPr bwMode="auto">
          <a:xfrm>
            <a:off x="4572000" y="2151063"/>
            <a:ext cx="3048000" cy="1173162"/>
          </a:xfrm>
          <a:prstGeom prst="rect">
            <a:avLst/>
          </a:prstGeom>
          <a:noFill/>
          <a:ln w="9525">
            <a:solidFill>
              <a:schemeClr val="tx1"/>
            </a:solidFill>
            <a:miter lim="800000"/>
            <a:headEnd/>
            <a:tailEnd/>
          </a:ln>
          <a:effectLst/>
        </p:spPr>
        <p:txBody>
          <a:bodyPr>
            <a:spAutoFit/>
          </a:bodyPr>
          <a:lstStyle/>
          <a:p>
            <a:pPr algn="just">
              <a:lnSpc>
                <a:spcPct val="130000"/>
              </a:lnSpc>
            </a:pPr>
            <a:r>
              <a:rPr lang="en-US" b="1">
                <a:latin typeface="Arial Narrow" pitchFamily="34" charset="0"/>
              </a:rPr>
              <a:t>Examine etiology, cause, efficacy, using the strategy of comparisons</a:t>
            </a:r>
          </a:p>
        </p:txBody>
      </p:sp>
      <p:sp>
        <p:nvSpPr>
          <p:cNvPr id="168970" name="Text Box 10"/>
          <p:cNvSpPr txBox="1">
            <a:spLocks noChangeArrowheads="1"/>
          </p:cNvSpPr>
          <p:nvPr/>
        </p:nvSpPr>
        <p:spPr bwMode="auto">
          <a:xfrm>
            <a:off x="3251200" y="3949700"/>
            <a:ext cx="2895600" cy="1006475"/>
          </a:xfrm>
          <a:prstGeom prst="rect">
            <a:avLst/>
          </a:prstGeom>
          <a:noFill/>
          <a:ln w="9525">
            <a:solidFill>
              <a:schemeClr val="tx1"/>
            </a:solidFill>
            <a:miter lim="800000"/>
            <a:headEnd/>
            <a:tailEnd/>
          </a:ln>
          <a:effectLst/>
        </p:spPr>
        <p:txBody>
          <a:bodyPr>
            <a:spAutoFit/>
          </a:bodyPr>
          <a:lstStyle/>
          <a:p>
            <a:pPr algn="ctr">
              <a:lnSpc>
                <a:spcPct val="110000"/>
              </a:lnSpc>
            </a:pPr>
            <a:r>
              <a:rPr lang="en-US" b="1">
                <a:latin typeface="Arial Narrow" pitchFamily="34" charset="0"/>
              </a:rPr>
              <a:t>Evaluation of therapeutic, educational, administrative interventions</a:t>
            </a:r>
          </a:p>
        </p:txBody>
      </p:sp>
      <p:sp>
        <p:nvSpPr>
          <p:cNvPr id="168971" name="Text Box 11"/>
          <p:cNvSpPr txBox="1">
            <a:spLocks noChangeArrowheads="1"/>
          </p:cNvSpPr>
          <p:nvPr/>
        </p:nvSpPr>
        <p:spPr bwMode="auto">
          <a:xfrm>
            <a:off x="6248400" y="3932238"/>
            <a:ext cx="2743200" cy="815975"/>
          </a:xfrm>
          <a:prstGeom prst="rect">
            <a:avLst/>
          </a:prstGeom>
          <a:noFill/>
          <a:ln w="9525">
            <a:solidFill>
              <a:schemeClr val="tx1"/>
            </a:solidFill>
            <a:miter lim="800000"/>
            <a:headEnd/>
            <a:tailEnd/>
          </a:ln>
          <a:effectLst/>
        </p:spPr>
        <p:txBody>
          <a:bodyPr>
            <a:spAutoFit/>
          </a:bodyPr>
          <a:lstStyle/>
          <a:p>
            <a:pPr algn="ctr">
              <a:lnSpc>
                <a:spcPct val="130000"/>
              </a:lnSpc>
            </a:pPr>
            <a:r>
              <a:rPr lang="en-US" b="1">
                <a:latin typeface="Arial Narrow" pitchFamily="34" charset="0"/>
              </a:rPr>
              <a:t>Etiologies, predictors, better diagnosis</a:t>
            </a:r>
          </a:p>
        </p:txBody>
      </p:sp>
      <p:sp>
        <p:nvSpPr>
          <p:cNvPr id="168972" name="Text Box 12"/>
          <p:cNvSpPr txBox="1">
            <a:spLocks noChangeArrowheads="1"/>
          </p:cNvSpPr>
          <p:nvPr/>
        </p:nvSpPr>
        <p:spPr bwMode="auto">
          <a:xfrm>
            <a:off x="6565900" y="3505200"/>
            <a:ext cx="1678280" cy="400110"/>
          </a:xfrm>
          <a:prstGeom prst="rect">
            <a:avLst/>
          </a:prstGeom>
          <a:noFill/>
          <a:ln w="9525">
            <a:solidFill>
              <a:schemeClr val="tx1"/>
            </a:solidFill>
            <a:miter lim="800000"/>
            <a:headEnd/>
            <a:tailEnd/>
          </a:ln>
          <a:effectLst/>
        </p:spPr>
        <p:txBody>
          <a:bodyPr wrap="none">
            <a:spAutoFit/>
          </a:bodyPr>
          <a:lstStyle/>
          <a:p>
            <a:r>
              <a:rPr lang="en-US" sz="2000" b="1">
                <a:solidFill>
                  <a:srgbClr val="FF0000"/>
                </a:solidFill>
              </a:rPr>
              <a:t>Observational</a:t>
            </a:r>
          </a:p>
        </p:txBody>
      </p:sp>
      <p:sp>
        <p:nvSpPr>
          <p:cNvPr id="168973" name="Text Box 13"/>
          <p:cNvSpPr txBox="1">
            <a:spLocks noChangeArrowheads="1"/>
          </p:cNvSpPr>
          <p:nvPr/>
        </p:nvSpPr>
        <p:spPr bwMode="auto">
          <a:xfrm>
            <a:off x="3657600" y="3505200"/>
            <a:ext cx="1598451" cy="400110"/>
          </a:xfrm>
          <a:prstGeom prst="rect">
            <a:avLst/>
          </a:prstGeom>
          <a:noFill/>
          <a:ln w="9525">
            <a:solidFill>
              <a:schemeClr val="tx1"/>
            </a:solidFill>
            <a:miter lim="800000"/>
            <a:headEnd/>
            <a:tailEnd/>
          </a:ln>
          <a:effectLst/>
        </p:spPr>
        <p:txBody>
          <a:bodyPr wrap="none">
            <a:spAutoFit/>
          </a:bodyPr>
          <a:lstStyle/>
          <a:p>
            <a:r>
              <a:rPr lang="en-US" sz="2000" b="1" dirty="0">
                <a:solidFill>
                  <a:srgbClr val="FF0000"/>
                </a:solidFill>
              </a:rPr>
              <a:t>Experimental</a:t>
            </a:r>
          </a:p>
        </p:txBody>
      </p:sp>
      <p:sp>
        <p:nvSpPr>
          <p:cNvPr id="168974" name="Text Box 14"/>
          <p:cNvSpPr txBox="1">
            <a:spLocks noChangeArrowheads="1"/>
          </p:cNvSpPr>
          <p:nvPr/>
        </p:nvSpPr>
        <p:spPr bwMode="auto">
          <a:xfrm>
            <a:off x="3352800" y="5283200"/>
            <a:ext cx="2667000" cy="1530350"/>
          </a:xfrm>
          <a:prstGeom prst="rect">
            <a:avLst/>
          </a:prstGeom>
          <a:noFill/>
          <a:ln w="9525">
            <a:solidFill>
              <a:schemeClr val="tx1"/>
            </a:solidFill>
            <a:miter lim="800000"/>
            <a:headEnd/>
            <a:tailEnd/>
          </a:ln>
          <a:effectLst/>
        </p:spPr>
        <p:txBody>
          <a:bodyPr>
            <a:spAutoFit/>
          </a:bodyPr>
          <a:lstStyle/>
          <a:p>
            <a:pPr>
              <a:lnSpc>
                <a:spcPct val="130000"/>
              </a:lnSpc>
            </a:pPr>
            <a:r>
              <a:rPr lang="en-US" b="1" dirty="0"/>
              <a:t>Examples:</a:t>
            </a:r>
          </a:p>
          <a:p>
            <a:pPr>
              <a:lnSpc>
                <a:spcPct val="130000"/>
              </a:lnSpc>
            </a:pPr>
            <a:r>
              <a:rPr lang="en-US" b="1" dirty="0">
                <a:solidFill>
                  <a:srgbClr val="FF0000"/>
                </a:solidFill>
                <a:sym typeface="Wingdings" pitchFamily="2" charset="2"/>
              </a:rPr>
              <a:t></a:t>
            </a:r>
            <a:r>
              <a:rPr lang="en-US" b="1" dirty="0">
                <a:solidFill>
                  <a:srgbClr val="FF0000"/>
                </a:solidFill>
                <a:latin typeface="Arial Narrow" pitchFamily="34" charset="0"/>
                <a:sym typeface="Wingdings" pitchFamily="2" charset="2"/>
              </a:rPr>
              <a:t> </a:t>
            </a:r>
            <a:r>
              <a:rPr lang="en-US" b="1" dirty="0">
                <a:solidFill>
                  <a:srgbClr val="FF0000"/>
                </a:solidFill>
                <a:latin typeface="Arial Narrow" pitchFamily="34" charset="0"/>
              </a:rPr>
              <a:t>Clinical trial</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Educational intervention</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Health care trial</a:t>
            </a:r>
          </a:p>
        </p:txBody>
      </p:sp>
      <p:sp>
        <p:nvSpPr>
          <p:cNvPr id="168975" name="Text Box 15"/>
          <p:cNvSpPr txBox="1">
            <a:spLocks noChangeArrowheads="1"/>
          </p:cNvSpPr>
          <p:nvPr/>
        </p:nvSpPr>
        <p:spPr bwMode="auto">
          <a:xfrm>
            <a:off x="6477000" y="5100638"/>
            <a:ext cx="2286000" cy="1530350"/>
          </a:xfrm>
          <a:prstGeom prst="rect">
            <a:avLst/>
          </a:prstGeom>
          <a:noFill/>
          <a:ln w="9525">
            <a:solidFill>
              <a:schemeClr val="tx1"/>
            </a:solidFill>
            <a:miter lim="800000"/>
            <a:headEnd/>
            <a:tailEnd/>
          </a:ln>
          <a:effectLst/>
        </p:spPr>
        <p:txBody>
          <a:bodyPr>
            <a:spAutoFit/>
          </a:bodyPr>
          <a:lstStyle/>
          <a:p>
            <a:pPr>
              <a:lnSpc>
                <a:spcPct val="130000"/>
              </a:lnSpc>
            </a:pPr>
            <a:r>
              <a:rPr lang="en-US" b="1" dirty="0"/>
              <a:t>Examples:</a:t>
            </a:r>
          </a:p>
          <a:p>
            <a:pPr>
              <a:lnSpc>
                <a:spcPct val="130000"/>
              </a:lnSpc>
            </a:pPr>
            <a:r>
              <a:rPr lang="en-US" b="1" dirty="0">
                <a:solidFill>
                  <a:srgbClr val="FF0000"/>
                </a:solidFill>
                <a:sym typeface="Wingdings" pitchFamily="2" charset="2"/>
              </a:rPr>
              <a:t></a:t>
            </a:r>
            <a:r>
              <a:rPr lang="en-US" b="1" dirty="0">
                <a:solidFill>
                  <a:srgbClr val="FF0000"/>
                </a:solidFill>
                <a:latin typeface="Arial Narrow" pitchFamily="34" charset="0"/>
                <a:sym typeface="Wingdings" pitchFamily="2" charset="2"/>
              </a:rPr>
              <a:t> </a:t>
            </a:r>
            <a:r>
              <a:rPr lang="en-US" b="1" dirty="0">
                <a:solidFill>
                  <a:srgbClr val="FF0000"/>
                </a:solidFill>
                <a:latin typeface="Arial Narrow" pitchFamily="34" charset="0"/>
              </a:rPr>
              <a:t>Case control</a:t>
            </a:r>
          </a:p>
          <a:p>
            <a:pPr>
              <a:lnSpc>
                <a:spcPct val="130000"/>
              </a:lnSpc>
            </a:pPr>
            <a:r>
              <a:rPr lang="en-US" b="1" dirty="0">
                <a:solidFill>
                  <a:srgbClr val="FF0000"/>
                </a:solidFill>
                <a:sym typeface="Wingdings" pitchFamily="2" charset="2"/>
              </a:rPr>
              <a:t></a:t>
            </a:r>
            <a:r>
              <a:rPr lang="en-US" b="1" dirty="0">
                <a:solidFill>
                  <a:srgbClr val="FF0000"/>
                </a:solidFill>
                <a:latin typeface="Arial Narrow" pitchFamily="34" charset="0"/>
              </a:rPr>
              <a:t> Follow up / cohort</a:t>
            </a:r>
          </a:p>
          <a:p>
            <a:pPr>
              <a:lnSpc>
                <a:spcPct val="130000"/>
              </a:lnSpc>
            </a:pPr>
            <a:r>
              <a:rPr lang="en-US" b="1" dirty="0">
                <a:solidFill>
                  <a:srgbClr val="FF0000"/>
                </a:solidFill>
                <a:sym typeface="Wingdings" pitchFamily="2" charset="2"/>
              </a:rPr>
              <a:t></a:t>
            </a:r>
            <a:r>
              <a:rPr lang="en-US" dirty="0">
                <a:solidFill>
                  <a:srgbClr val="FF0000"/>
                </a:solidFill>
              </a:rPr>
              <a:t> </a:t>
            </a:r>
            <a:r>
              <a:rPr lang="en-US" b="1" dirty="0">
                <a:solidFill>
                  <a:srgbClr val="FF0000"/>
                </a:solidFill>
                <a:latin typeface="Arial Narrow" pitchFamily="34" charset="0"/>
              </a:rPr>
              <a:t>Cross sectional</a:t>
            </a:r>
          </a:p>
        </p:txBody>
      </p:sp>
      <p:sp>
        <p:nvSpPr>
          <p:cNvPr id="168976" name="Line 16"/>
          <p:cNvSpPr>
            <a:spLocks noChangeShapeType="1"/>
          </p:cNvSpPr>
          <p:nvPr/>
        </p:nvSpPr>
        <p:spPr bwMode="auto">
          <a:xfrm>
            <a:off x="7292975" y="1851891"/>
            <a:ext cx="0" cy="304800"/>
          </a:xfrm>
          <a:prstGeom prst="line">
            <a:avLst/>
          </a:prstGeom>
          <a:noFill/>
          <a:ln w="9525">
            <a:solidFill>
              <a:schemeClr val="tx1"/>
            </a:solidFill>
            <a:round/>
            <a:headEnd/>
            <a:tailEnd type="triangle" w="med" len="med"/>
          </a:ln>
          <a:effectLst/>
        </p:spPr>
        <p:txBody>
          <a:bodyPr/>
          <a:lstStyle/>
          <a:p>
            <a:endParaRPr lang="en-US"/>
          </a:p>
        </p:txBody>
      </p:sp>
      <p:sp>
        <p:nvSpPr>
          <p:cNvPr id="168977" name="Line 17"/>
          <p:cNvSpPr>
            <a:spLocks noChangeShapeType="1"/>
          </p:cNvSpPr>
          <p:nvPr/>
        </p:nvSpPr>
        <p:spPr bwMode="auto">
          <a:xfrm>
            <a:off x="4572000" y="4953000"/>
            <a:ext cx="0" cy="304800"/>
          </a:xfrm>
          <a:prstGeom prst="line">
            <a:avLst/>
          </a:prstGeom>
          <a:noFill/>
          <a:ln w="9525">
            <a:solidFill>
              <a:schemeClr val="tx1"/>
            </a:solidFill>
            <a:round/>
            <a:headEnd/>
            <a:tailEnd type="triangle" w="med" len="med"/>
          </a:ln>
          <a:effectLst/>
        </p:spPr>
        <p:txBody>
          <a:bodyPr/>
          <a:lstStyle/>
          <a:p>
            <a:endParaRPr lang="en-US"/>
          </a:p>
        </p:txBody>
      </p:sp>
      <p:sp>
        <p:nvSpPr>
          <p:cNvPr id="168978" name="Line 18"/>
          <p:cNvSpPr>
            <a:spLocks noChangeShapeType="1"/>
          </p:cNvSpPr>
          <p:nvPr/>
        </p:nvSpPr>
        <p:spPr bwMode="auto">
          <a:xfrm>
            <a:off x="7467600" y="4749800"/>
            <a:ext cx="0" cy="304800"/>
          </a:xfrm>
          <a:prstGeom prst="line">
            <a:avLst/>
          </a:prstGeom>
          <a:noFill/>
          <a:ln w="9525">
            <a:solidFill>
              <a:schemeClr val="tx1"/>
            </a:solidFill>
            <a:round/>
            <a:headEnd/>
            <a:tailEnd type="triangle" w="med" len="med"/>
          </a:ln>
          <a:effectLst/>
        </p:spPr>
        <p:txBody>
          <a:bodyPr/>
          <a:lstStyle/>
          <a:p>
            <a:endParaRPr lang="en-US"/>
          </a:p>
        </p:txBody>
      </p:sp>
      <p:sp>
        <p:nvSpPr>
          <p:cNvPr id="168979" name="Line 19"/>
          <p:cNvSpPr>
            <a:spLocks noChangeShapeType="1"/>
          </p:cNvSpPr>
          <p:nvPr/>
        </p:nvSpPr>
        <p:spPr bwMode="auto">
          <a:xfrm>
            <a:off x="4114800" y="2590800"/>
            <a:ext cx="0" cy="914400"/>
          </a:xfrm>
          <a:prstGeom prst="line">
            <a:avLst/>
          </a:prstGeom>
          <a:noFill/>
          <a:ln w="9525">
            <a:solidFill>
              <a:schemeClr val="tx1"/>
            </a:solidFill>
            <a:round/>
            <a:headEnd/>
            <a:tailEnd/>
          </a:ln>
          <a:effectLst/>
        </p:spPr>
        <p:txBody>
          <a:bodyPr/>
          <a:lstStyle/>
          <a:p>
            <a:endParaRPr lang="en-US"/>
          </a:p>
        </p:txBody>
      </p:sp>
      <p:sp>
        <p:nvSpPr>
          <p:cNvPr id="168980" name="Line 20"/>
          <p:cNvSpPr>
            <a:spLocks noChangeShapeType="1"/>
          </p:cNvSpPr>
          <p:nvPr/>
        </p:nvSpPr>
        <p:spPr bwMode="auto">
          <a:xfrm>
            <a:off x="8077200" y="2590800"/>
            <a:ext cx="0" cy="914400"/>
          </a:xfrm>
          <a:prstGeom prst="line">
            <a:avLst/>
          </a:prstGeom>
          <a:noFill/>
          <a:ln w="9525">
            <a:solidFill>
              <a:schemeClr val="tx1"/>
            </a:solidFill>
            <a:round/>
            <a:headEnd/>
            <a:tailEnd/>
          </a:ln>
          <a:effectLst/>
        </p:spPr>
        <p:txBody>
          <a:bodyPr/>
          <a:lstStyle/>
          <a:p>
            <a:endParaRPr lang="en-US"/>
          </a:p>
        </p:txBody>
      </p:sp>
      <p:sp>
        <p:nvSpPr>
          <p:cNvPr id="168981" name="Line 21"/>
          <p:cNvSpPr>
            <a:spLocks noChangeShapeType="1"/>
          </p:cNvSpPr>
          <p:nvPr/>
        </p:nvSpPr>
        <p:spPr bwMode="auto">
          <a:xfrm>
            <a:off x="4114800" y="2590800"/>
            <a:ext cx="457200" cy="0"/>
          </a:xfrm>
          <a:prstGeom prst="line">
            <a:avLst/>
          </a:prstGeom>
          <a:noFill/>
          <a:ln w="9525">
            <a:solidFill>
              <a:schemeClr val="tx1"/>
            </a:solidFill>
            <a:round/>
            <a:headEnd/>
            <a:tailEnd/>
          </a:ln>
          <a:effectLst/>
        </p:spPr>
        <p:txBody>
          <a:bodyPr/>
          <a:lstStyle/>
          <a:p>
            <a:endParaRPr lang="en-US"/>
          </a:p>
        </p:txBody>
      </p:sp>
      <p:sp>
        <p:nvSpPr>
          <p:cNvPr id="168982" name="Line 22"/>
          <p:cNvSpPr>
            <a:spLocks noChangeShapeType="1"/>
          </p:cNvSpPr>
          <p:nvPr/>
        </p:nvSpPr>
        <p:spPr bwMode="auto">
          <a:xfrm>
            <a:off x="7620000" y="2590800"/>
            <a:ext cx="457200" cy="0"/>
          </a:xfrm>
          <a:prstGeom prst="line">
            <a:avLst/>
          </a:prstGeom>
          <a:noFill/>
          <a:ln w="9525">
            <a:solidFill>
              <a:schemeClr val="tx1"/>
            </a:solidFill>
            <a:round/>
            <a:headEnd/>
            <a:tailEnd/>
          </a:ln>
          <a:effectLst/>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918803"/>
          </a:xfrm>
        </p:spPr>
        <p:txBody>
          <a:bodyPr>
            <a:normAutofit/>
          </a:bodyPr>
          <a:lstStyle/>
          <a:p>
            <a:r>
              <a:rPr lang="en-GB" dirty="0" smtClean="0"/>
              <a:t>Task of writing a research paper can be </a:t>
            </a:r>
            <a:r>
              <a:rPr lang="en-GB" dirty="0" smtClean="0">
                <a:solidFill>
                  <a:srgbClr val="FF0000"/>
                </a:solidFill>
              </a:rPr>
              <a:t>daunting </a:t>
            </a:r>
          </a:p>
          <a:p>
            <a:r>
              <a:rPr lang="en-GB" dirty="0" smtClean="0"/>
              <a:t>Even with groundbreaking research,  unless the paper is correctly written:</a:t>
            </a:r>
          </a:p>
          <a:p>
            <a:pPr lvl="1"/>
            <a:r>
              <a:rPr lang="en-GB" dirty="0" smtClean="0"/>
              <a:t> at best, publication will be </a:t>
            </a:r>
            <a:r>
              <a:rPr lang="en-GB" dirty="0" smtClean="0">
                <a:solidFill>
                  <a:srgbClr val="FF0000"/>
                </a:solidFill>
              </a:rPr>
              <a:t>delayed</a:t>
            </a:r>
          </a:p>
          <a:p>
            <a:pPr lvl="1"/>
            <a:r>
              <a:rPr lang="en-GB" dirty="0" smtClean="0"/>
              <a:t> at worse, </a:t>
            </a:r>
            <a:r>
              <a:rPr lang="en-GB" dirty="0" smtClean="0">
                <a:solidFill>
                  <a:srgbClr val="FF0000"/>
                </a:solidFill>
              </a:rPr>
              <a:t>never</a:t>
            </a:r>
            <a:r>
              <a:rPr lang="en-GB" dirty="0" smtClean="0"/>
              <a:t> published </a:t>
            </a:r>
          </a:p>
          <a:p>
            <a:r>
              <a:rPr lang="en-GB" dirty="0" smtClean="0"/>
              <a:t>Presentation will provide an overview of ‘how to write a well-structured research paper for publication’</a:t>
            </a:r>
            <a:endParaRPr lang="en-US" dirty="0" smtClean="0"/>
          </a:p>
          <a:p>
            <a:endParaRPr lang="en-US" dirty="0"/>
          </a:p>
        </p:txBody>
      </p:sp>
      <p:sp>
        <p:nvSpPr>
          <p:cNvPr id="2" name="Title 1"/>
          <p:cNvSpPr>
            <a:spLocks noGrp="1"/>
          </p:cNvSpPr>
          <p:nvPr>
            <p:ph type="title"/>
          </p:nvPr>
        </p:nvSpPr>
        <p:spPr/>
        <p:txBody>
          <a:bodyPr>
            <a:noAutofit/>
          </a:bodyPr>
          <a:lstStyle/>
          <a:p>
            <a:r>
              <a:rPr lang="en-US" sz="4000" b="1" dirty="0" smtClean="0"/>
              <a:t>                            Overview</a:t>
            </a:r>
            <a:endParaRPr lang="en-US" sz="4000"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Untitled-03"/>
          <p:cNvPicPr>
            <a:picLocks noChangeAspect="1" noChangeArrowheads="1"/>
          </p:cNvPicPr>
          <p:nvPr/>
        </p:nvPicPr>
        <p:blipFill>
          <a:blip r:embed="rId2"/>
          <a:srcRect l="6194" t="15692" r="12090" b="18391"/>
          <a:stretch>
            <a:fillRect/>
          </a:stretch>
        </p:blipFill>
        <p:spPr bwMode="auto">
          <a:xfrm>
            <a:off x="-13856" y="1"/>
            <a:ext cx="9157855" cy="6858000"/>
          </a:xfrm>
          <a:prstGeom prst="rect">
            <a:avLst/>
          </a:prstGeom>
          <a:noFill/>
        </p:spPr>
      </p:pic>
      <p:sp>
        <p:nvSpPr>
          <p:cNvPr id="173059" name="Text Box 3"/>
          <p:cNvSpPr txBox="1">
            <a:spLocks noChangeArrowheads="1"/>
          </p:cNvSpPr>
          <p:nvPr/>
        </p:nvSpPr>
        <p:spPr bwMode="auto">
          <a:xfrm>
            <a:off x="1447800" y="3136613"/>
            <a:ext cx="6724148" cy="584775"/>
          </a:xfrm>
          <a:prstGeom prst="rect">
            <a:avLst/>
          </a:prstGeom>
          <a:noFill/>
          <a:ln w="9525">
            <a:noFill/>
            <a:miter lim="800000"/>
            <a:headEnd/>
            <a:tailEnd/>
          </a:ln>
          <a:effectLst/>
        </p:spPr>
        <p:txBody>
          <a:bodyPr wrap="none">
            <a:spAutoFit/>
          </a:bodyPr>
          <a:lstStyle/>
          <a:p>
            <a:r>
              <a:rPr lang="en-US" sz="3200" b="1" u="sng" dirty="0">
                <a:solidFill>
                  <a:srgbClr val="E12BA4"/>
                </a:solidFill>
                <a:latin typeface="+mj-lt"/>
              </a:rPr>
              <a:t>Design of a Cohort (prospective) Study</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Untitled-02"/>
          <p:cNvPicPr>
            <a:picLocks noChangeAspect="1" noChangeArrowheads="1"/>
          </p:cNvPicPr>
          <p:nvPr/>
        </p:nvPicPr>
        <p:blipFill>
          <a:blip r:embed="rId2"/>
          <a:srcRect l="25858" t="17532" r="10818" b="21428"/>
          <a:stretch>
            <a:fillRect/>
          </a:stretch>
        </p:blipFill>
        <p:spPr bwMode="auto">
          <a:xfrm>
            <a:off x="0" y="0"/>
            <a:ext cx="9144000" cy="6873280"/>
          </a:xfrm>
          <a:prstGeom prst="rect">
            <a:avLst/>
          </a:prstGeom>
          <a:noFill/>
        </p:spPr>
      </p:pic>
      <p:sp>
        <p:nvSpPr>
          <p:cNvPr id="172037" name="Text Box 5"/>
          <p:cNvSpPr txBox="1">
            <a:spLocks noChangeArrowheads="1"/>
          </p:cNvSpPr>
          <p:nvPr/>
        </p:nvSpPr>
        <p:spPr bwMode="auto">
          <a:xfrm>
            <a:off x="27709" y="3276600"/>
            <a:ext cx="4750339" cy="523220"/>
          </a:xfrm>
          <a:prstGeom prst="rect">
            <a:avLst/>
          </a:prstGeom>
          <a:noFill/>
          <a:ln w="9525">
            <a:noFill/>
            <a:miter lim="800000"/>
            <a:headEnd/>
            <a:tailEnd/>
          </a:ln>
          <a:effectLst/>
        </p:spPr>
        <p:txBody>
          <a:bodyPr wrap="none">
            <a:spAutoFit/>
          </a:bodyPr>
          <a:lstStyle/>
          <a:p>
            <a:r>
              <a:rPr lang="en-US" sz="2800" b="1" u="sng" dirty="0">
                <a:solidFill>
                  <a:srgbClr val="E12BA4"/>
                </a:solidFill>
                <a:latin typeface="+mj-lt"/>
              </a:rPr>
              <a:t>Design of a Case-Control Study</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Untitled-04"/>
          <p:cNvPicPr>
            <a:picLocks noChangeAspect="1" noChangeArrowheads="1"/>
          </p:cNvPicPr>
          <p:nvPr/>
        </p:nvPicPr>
        <p:blipFill>
          <a:blip r:embed="rId2"/>
          <a:srcRect l="9474" t="40401" r="24205" b="20238"/>
          <a:stretch>
            <a:fillRect/>
          </a:stretch>
        </p:blipFill>
        <p:spPr bwMode="auto">
          <a:xfrm>
            <a:off x="0" y="0"/>
            <a:ext cx="9144000" cy="6858000"/>
          </a:xfrm>
          <a:prstGeom prst="rect">
            <a:avLst/>
          </a:prstGeom>
          <a:noFill/>
        </p:spPr>
      </p:pic>
      <p:sp>
        <p:nvSpPr>
          <p:cNvPr id="174083" name="Text Box 3"/>
          <p:cNvSpPr txBox="1">
            <a:spLocks noChangeArrowheads="1"/>
          </p:cNvSpPr>
          <p:nvPr/>
        </p:nvSpPr>
        <p:spPr bwMode="auto">
          <a:xfrm>
            <a:off x="4572000" y="6172200"/>
            <a:ext cx="4392485" cy="523220"/>
          </a:xfrm>
          <a:prstGeom prst="rect">
            <a:avLst/>
          </a:prstGeom>
          <a:noFill/>
          <a:ln w="9525">
            <a:noFill/>
            <a:miter lim="800000"/>
            <a:headEnd/>
            <a:tailEnd/>
          </a:ln>
          <a:effectLst/>
        </p:spPr>
        <p:txBody>
          <a:bodyPr wrap="none">
            <a:spAutoFit/>
          </a:bodyPr>
          <a:lstStyle/>
          <a:p>
            <a:r>
              <a:rPr lang="en-US" sz="2800" b="1" u="sng" dirty="0">
                <a:solidFill>
                  <a:srgbClr val="E12BA4"/>
                </a:solidFill>
                <a:latin typeface="+mj-lt"/>
              </a:rPr>
              <a:t>Flow chart of an experiment</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Untitled-05"/>
          <p:cNvPicPr>
            <a:picLocks noChangeAspect="1" noChangeArrowheads="1"/>
          </p:cNvPicPr>
          <p:nvPr/>
        </p:nvPicPr>
        <p:blipFill>
          <a:blip r:embed="rId2"/>
          <a:srcRect l="15668" t="32986" r="9721" b="32143"/>
          <a:stretch>
            <a:fillRect/>
          </a:stretch>
        </p:blipFill>
        <p:spPr bwMode="auto">
          <a:xfrm>
            <a:off x="0" y="0"/>
            <a:ext cx="9143999" cy="6858000"/>
          </a:xfrm>
          <a:prstGeom prst="rect">
            <a:avLst/>
          </a:prstGeom>
          <a:noFill/>
        </p:spPr>
      </p:pic>
      <p:sp>
        <p:nvSpPr>
          <p:cNvPr id="175107" name="Text Box 3"/>
          <p:cNvSpPr txBox="1">
            <a:spLocks noChangeArrowheads="1"/>
          </p:cNvSpPr>
          <p:nvPr/>
        </p:nvSpPr>
        <p:spPr bwMode="auto">
          <a:xfrm>
            <a:off x="18399" y="381000"/>
            <a:ext cx="9125599" cy="492443"/>
          </a:xfrm>
          <a:prstGeom prst="rect">
            <a:avLst/>
          </a:prstGeom>
          <a:noFill/>
          <a:ln w="9525">
            <a:noFill/>
            <a:miter lim="800000"/>
            <a:headEnd/>
            <a:tailEnd/>
          </a:ln>
          <a:effectLst/>
        </p:spPr>
        <p:txBody>
          <a:bodyPr wrap="square">
            <a:spAutoFit/>
          </a:bodyPr>
          <a:lstStyle/>
          <a:p>
            <a:r>
              <a:rPr lang="en-US" sz="2600" b="1" u="sng" dirty="0">
                <a:solidFill>
                  <a:srgbClr val="E12BA4"/>
                </a:solidFill>
                <a:latin typeface="+mj-lt"/>
              </a:rPr>
              <a:t>Design of a Randomized, Controlled, Double Blind Clinical Trial</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Materials and Methods</a:t>
            </a:r>
            <a:endParaRPr lang="en-US" sz="5400" dirty="0">
              <a:solidFill>
                <a:schemeClr val="bg2">
                  <a:lumMod val="10000"/>
                </a:schemeClr>
              </a:solidFill>
              <a:latin typeface="Algerian" pitchFamily="82"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Text Box 3"/>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01733" name="Rectangle 5"/>
          <p:cNvSpPr>
            <a:spLocks noChangeArrowheads="1"/>
          </p:cNvSpPr>
          <p:nvPr/>
        </p:nvSpPr>
        <p:spPr bwMode="auto">
          <a:xfrm>
            <a:off x="374073" y="2205037"/>
            <a:ext cx="8229600" cy="4267200"/>
          </a:xfrm>
          <a:prstGeom prst="rect">
            <a:avLst/>
          </a:prstGeom>
          <a:noFill/>
          <a:ln w="9525">
            <a:noFill/>
            <a:miter lim="800000"/>
            <a:headEnd/>
            <a:tailEnd/>
          </a:ln>
          <a:effectLst/>
        </p:spPr>
        <p:txBody>
          <a:bodyPr lIns="92075" tIns="46038" rIns="92075" bIns="46038"/>
          <a:lstStyle/>
          <a:p>
            <a:pPr marL="57150" eaLnBrk="1" hangingPunct="1">
              <a:lnSpc>
                <a:spcPct val="125000"/>
              </a:lnSpc>
              <a:spcBef>
                <a:spcPct val="20000"/>
              </a:spcBef>
            </a:pPr>
            <a:r>
              <a:rPr lang="en-GB" sz="2800" dirty="0">
                <a:latin typeface="Arial" charset="0"/>
                <a:cs typeface="Arial" charset="0"/>
                <a:sym typeface="Wingdings" pitchFamily="2" charset="2"/>
              </a:rPr>
              <a:t> </a:t>
            </a:r>
            <a:r>
              <a:rPr lang="en-GB" sz="2800" dirty="0">
                <a:latin typeface="Arial" charset="0"/>
                <a:cs typeface="Arial" charset="0"/>
              </a:rPr>
              <a:t>Study design</a:t>
            </a:r>
          </a:p>
          <a:p>
            <a:pPr marL="57150" eaLnBrk="1" hangingPunct="1">
              <a:lnSpc>
                <a:spcPct val="125000"/>
              </a:lnSpc>
              <a:spcBef>
                <a:spcPct val="20000"/>
              </a:spcBef>
            </a:pPr>
            <a:r>
              <a:rPr lang="en-GB" sz="2800" dirty="0">
                <a:latin typeface="Arial" charset="0"/>
                <a:cs typeface="Arial" charset="0"/>
                <a:sym typeface="Wingdings" pitchFamily="2" charset="2"/>
              </a:rPr>
              <a:t></a:t>
            </a:r>
            <a:r>
              <a:rPr lang="en-GB" sz="2800" dirty="0">
                <a:latin typeface="Arial" charset="0"/>
                <a:cs typeface="Arial" charset="0"/>
              </a:rPr>
              <a:t> Subject selection procedure</a:t>
            </a:r>
          </a:p>
          <a:p>
            <a:pPr marL="57150" eaLnBrk="1" hangingPunct="1">
              <a:lnSpc>
                <a:spcPct val="125000"/>
              </a:lnSpc>
              <a:spcBef>
                <a:spcPct val="20000"/>
              </a:spcBef>
            </a:pPr>
            <a:r>
              <a:rPr lang="en-GB" sz="2800" dirty="0">
                <a:latin typeface="Arial" charset="0"/>
                <a:cs typeface="Arial" charset="0"/>
                <a:sym typeface="Wingdings" pitchFamily="2" charset="2"/>
              </a:rPr>
              <a:t></a:t>
            </a:r>
            <a:r>
              <a:rPr lang="en-GB" sz="2800" dirty="0">
                <a:latin typeface="Arial" charset="0"/>
                <a:cs typeface="Arial" charset="0"/>
              </a:rPr>
              <a:t> Reason for selecting the experimental  </a:t>
            </a:r>
          </a:p>
          <a:p>
            <a:pPr marL="57150" eaLnBrk="1" hangingPunct="1">
              <a:lnSpc>
                <a:spcPct val="125000"/>
              </a:lnSpc>
              <a:spcBef>
                <a:spcPct val="20000"/>
              </a:spcBef>
            </a:pPr>
            <a:r>
              <a:rPr lang="en-GB" sz="2800" dirty="0">
                <a:latin typeface="Arial" charset="0"/>
                <a:cs typeface="Arial" charset="0"/>
              </a:rPr>
              <a:t>    design of the study</a:t>
            </a:r>
          </a:p>
          <a:p>
            <a:pPr marL="57150" eaLnBrk="1" hangingPunct="1">
              <a:lnSpc>
                <a:spcPct val="125000"/>
              </a:lnSpc>
              <a:spcBef>
                <a:spcPct val="20000"/>
              </a:spcBef>
            </a:pPr>
            <a:r>
              <a:rPr lang="en-GB" sz="2800" dirty="0">
                <a:latin typeface="Arial" charset="0"/>
                <a:cs typeface="Arial" charset="0"/>
                <a:sym typeface="Wingdings" pitchFamily="2" charset="2"/>
              </a:rPr>
              <a:t></a:t>
            </a:r>
            <a:r>
              <a:rPr lang="en-GB" sz="2800" dirty="0">
                <a:latin typeface="Arial" charset="0"/>
                <a:cs typeface="Arial" charset="0"/>
              </a:rPr>
              <a:t> Methods of measurement </a:t>
            </a:r>
          </a:p>
          <a:p>
            <a:pPr marL="57150" eaLnBrk="1" hangingPunct="1">
              <a:lnSpc>
                <a:spcPct val="125000"/>
              </a:lnSpc>
              <a:spcBef>
                <a:spcPct val="20000"/>
              </a:spcBef>
            </a:pPr>
            <a:r>
              <a:rPr lang="en-GB" sz="2800" dirty="0">
                <a:latin typeface="Arial" charset="0"/>
                <a:cs typeface="Arial" charset="0"/>
                <a:sym typeface="Wingdings" pitchFamily="2" charset="2"/>
              </a:rPr>
              <a:t></a:t>
            </a:r>
            <a:r>
              <a:rPr lang="en-GB" sz="2800" dirty="0">
                <a:latin typeface="Arial" charset="0"/>
                <a:cs typeface="Arial" charset="0"/>
              </a:rPr>
              <a:t> Statistical methods used for analytical    </a:t>
            </a:r>
          </a:p>
          <a:p>
            <a:pPr marL="57150" eaLnBrk="1" hangingPunct="1">
              <a:lnSpc>
                <a:spcPct val="125000"/>
              </a:lnSpc>
              <a:spcBef>
                <a:spcPct val="20000"/>
              </a:spcBef>
            </a:pPr>
            <a:r>
              <a:rPr lang="en-GB" sz="2800" dirty="0">
                <a:latin typeface="Arial" charset="0"/>
                <a:cs typeface="Arial" charset="0"/>
              </a:rPr>
              <a:t>    technique</a:t>
            </a:r>
          </a:p>
        </p:txBody>
      </p:sp>
      <p:sp>
        <p:nvSpPr>
          <p:cNvPr id="2" name="Title 1"/>
          <p:cNvSpPr>
            <a:spLocks noGrp="1"/>
          </p:cNvSpPr>
          <p:nvPr>
            <p:ph type="title"/>
          </p:nvPr>
        </p:nvSpPr>
        <p:spPr>
          <a:xfrm>
            <a:off x="457200" y="1447800"/>
            <a:ext cx="6871725" cy="610820"/>
          </a:xfrm>
        </p:spPr>
        <p:txBody>
          <a:bodyPr>
            <a:noAutofit/>
          </a:bodyPr>
          <a:lstStyle/>
          <a:p>
            <a:r>
              <a:rPr lang="en-US" b="1" dirty="0"/>
              <a:t>Materials and Methods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03781" name="Text Box 5"/>
          <p:cNvSpPr txBox="1">
            <a:spLocks noChangeArrowheads="1"/>
          </p:cNvSpPr>
          <p:nvPr/>
        </p:nvSpPr>
        <p:spPr bwMode="auto">
          <a:xfrm>
            <a:off x="443345" y="2108632"/>
            <a:ext cx="8458200" cy="4116388"/>
          </a:xfrm>
          <a:prstGeom prst="rect">
            <a:avLst/>
          </a:prstGeom>
          <a:noFill/>
          <a:ln w="12700" cap="sq">
            <a:noFill/>
            <a:miter lim="800000"/>
            <a:headEnd type="none" w="sm" len="sm"/>
            <a:tailEnd type="none" w="sm" len="sm"/>
          </a:ln>
          <a:effectLst/>
        </p:spPr>
        <p:txBody>
          <a:bodyPr>
            <a:spAutoFit/>
          </a:bodyPr>
          <a:lstStyle/>
          <a:p>
            <a:pPr>
              <a:lnSpc>
                <a:spcPct val="165000"/>
              </a:lnSpc>
            </a:pPr>
            <a:r>
              <a:rPr lang="en-GB" sz="3200" dirty="0">
                <a:latin typeface="Arial" charset="0"/>
                <a:cs typeface="Arial" charset="0"/>
              </a:rPr>
              <a:t>Patients / Animals / Specimens </a:t>
            </a:r>
          </a:p>
          <a:p>
            <a:pPr>
              <a:lnSpc>
                <a:spcPct val="165000"/>
              </a:lnSpc>
            </a:pPr>
            <a:r>
              <a:rPr lang="en-GB" sz="3200" dirty="0">
                <a:latin typeface="Arial" charset="0"/>
                <a:cs typeface="Arial" charset="0"/>
                <a:sym typeface="Wingdings" pitchFamily="2" charset="2"/>
              </a:rPr>
              <a:t></a:t>
            </a:r>
            <a:r>
              <a:rPr lang="en-GB" sz="3200" dirty="0">
                <a:latin typeface="Arial" charset="0"/>
                <a:cs typeface="Arial" charset="0"/>
              </a:rPr>
              <a:t> Numbers</a:t>
            </a:r>
          </a:p>
          <a:p>
            <a:pPr>
              <a:lnSpc>
                <a:spcPct val="165000"/>
              </a:lnSpc>
            </a:pPr>
            <a:r>
              <a:rPr lang="en-GB" sz="3200" dirty="0">
                <a:latin typeface="Arial" charset="0"/>
                <a:cs typeface="Arial" charset="0"/>
                <a:sym typeface="Wingdings" pitchFamily="2" charset="2"/>
              </a:rPr>
              <a:t></a:t>
            </a:r>
            <a:r>
              <a:rPr lang="en-GB" sz="3200" dirty="0">
                <a:latin typeface="Arial" charset="0"/>
                <a:cs typeface="Arial" charset="0"/>
              </a:rPr>
              <a:t> How are they grouped (cases /controls)</a:t>
            </a:r>
          </a:p>
          <a:p>
            <a:pPr>
              <a:lnSpc>
                <a:spcPct val="165000"/>
              </a:lnSpc>
            </a:pPr>
            <a:r>
              <a:rPr lang="en-GB" sz="3200" dirty="0">
                <a:latin typeface="Arial" charset="0"/>
                <a:cs typeface="Arial" charset="0"/>
                <a:sym typeface="Wingdings" pitchFamily="2" charset="2"/>
              </a:rPr>
              <a:t></a:t>
            </a:r>
            <a:r>
              <a:rPr lang="en-GB" sz="3200" dirty="0">
                <a:latin typeface="Arial" charset="0"/>
                <a:cs typeface="Arial" charset="0"/>
              </a:rPr>
              <a:t> Criteria (inclusion/exclusion)</a:t>
            </a:r>
          </a:p>
          <a:p>
            <a:pPr>
              <a:lnSpc>
                <a:spcPct val="165000"/>
              </a:lnSpc>
            </a:pPr>
            <a:r>
              <a:rPr lang="en-GB" sz="3200" dirty="0">
                <a:latin typeface="Arial" charset="0"/>
                <a:cs typeface="Arial" charset="0"/>
                <a:sym typeface="Wingdings" pitchFamily="2" charset="2"/>
              </a:rPr>
              <a:t> </a:t>
            </a:r>
            <a:r>
              <a:rPr lang="en-GB" sz="3200" dirty="0">
                <a:latin typeface="Arial" charset="0"/>
                <a:cs typeface="Arial" charset="0"/>
              </a:rPr>
              <a:t>Informed consent obtained</a:t>
            </a:r>
            <a:endParaRPr lang="en-US" sz="3200" dirty="0">
              <a:latin typeface="Arial" charset="0"/>
              <a:cs typeface="Arial" charset="0"/>
            </a:endParaRPr>
          </a:p>
        </p:txBody>
      </p:sp>
      <p:sp>
        <p:nvSpPr>
          <p:cNvPr id="2" name="Title 1"/>
          <p:cNvSpPr>
            <a:spLocks noGrp="1"/>
          </p:cNvSpPr>
          <p:nvPr>
            <p:ph type="title"/>
          </p:nvPr>
        </p:nvSpPr>
        <p:spPr>
          <a:xfrm>
            <a:off x="533400" y="1676400"/>
            <a:ext cx="6871725" cy="610820"/>
          </a:xfrm>
        </p:spPr>
        <p:txBody>
          <a:bodyPr>
            <a:noAutofit/>
          </a:bodyPr>
          <a:lstStyle/>
          <a:p>
            <a:r>
              <a:rPr lang="en-US" b="1" dirty="0"/>
              <a:t>Materials and </a:t>
            </a:r>
            <a:r>
              <a:rPr lang="en-US" b="1" dirty="0" smtClean="0"/>
              <a:t>Methods</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48965" y="2209800"/>
            <a:ext cx="8229600" cy="3763658"/>
          </a:xfrm>
        </p:spPr>
        <p:txBody>
          <a:bodyPr>
            <a:normAutofit/>
          </a:bodyPr>
          <a:lstStyle/>
          <a:p>
            <a:pPr>
              <a:lnSpc>
                <a:spcPct val="90000"/>
              </a:lnSpc>
            </a:pPr>
            <a:r>
              <a:rPr lang="en-US" sz="3200" dirty="0"/>
              <a:t>Provide the reader enough details so they can understand and replicate your research </a:t>
            </a:r>
            <a:endParaRPr lang="en-US" sz="3200" dirty="0" smtClean="0"/>
          </a:p>
          <a:p>
            <a:pPr>
              <a:lnSpc>
                <a:spcPct val="90000"/>
              </a:lnSpc>
            </a:pPr>
            <a:endParaRPr lang="en-US" sz="3200" dirty="0"/>
          </a:p>
          <a:p>
            <a:pPr>
              <a:lnSpc>
                <a:spcPct val="90000"/>
              </a:lnSpc>
            </a:pPr>
            <a:r>
              <a:rPr lang="en-US" sz="3200" dirty="0"/>
              <a:t>Explain how you studied the problem, identify the procedures you followed, and order these chronologically where possible </a:t>
            </a:r>
          </a:p>
        </p:txBody>
      </p:sp>
      <p:sp>
        <p:nvSpPr>
          <p:cNvPr id="65538" name="Rectangle 2"/>
          <p:cNvSpPr>
            <a:spLocks noGrp="1" noChangeArrowheads="1"/>
          </p:cNvSpPr>
          <p:nvPr>
            <p:ph type="title"/>
          </p:nvPr>
        </p:nvSpPr>
        <p:spPr/>
        <p:txBody>
          <a:bodyPr>
            <a:normAutofit/>
          </a:bodyPr>
          <a:lstStyle/>
          <a:p>
            <a:r>
              <a:rPr lang="en-US" b="1" dirty="0"/>
              <a:t>Methods</a:t>
            </a:r>
          </a:p>
        </p:txBody>
      </p:sp>
    </p:spTree>
    <p:extLst>
      <p:ext uri="{BB962C8B-B14F-4D97-AF65-F5344CB8AC3E}">
        <p14:creationId xmlns:p14="http://schemas.microsoft.com/office/powerpoint/2010/main" xmlns="" val="147977171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48965" y="2209800"/>
            <a:ext cx="8229600" cy="3763658"/>
          </a:xfrm>
        </p:spPr>
        <p:txBody>
          <a:bodyPr>
            <a:normAutofit lnSpcReduction="10000"/>
          </a:bodyPr>
          <a:lstStyle/>
          <a:p>
            <a:pPr>
              <a:lnSpc>
                <a:spcPct val="90000"/>
              </a:lnSpc>
            </a:pPr>
            <a:r>
              <a:rPr lang="en-US" dirty="0" smtClean="0"/>
              <a:t>Explain </a:t>
            </a:r>
            <a:r>
              <a:rPr lang="en-US" dirty="0"/>
              <a:t>new methodology in detail; otherwise name the method and cite the previously published work </a:t>
            </a:r>
            <a:endParaRPr lang="en-US" dirty="0" smtClean="0"/>
          </a:p>
          <a:p>
            <a:pPr>
              <a:lnSpc>
                <a:spcPct val="90000"/>
              </a:lnSpc>
            </a:pPr>
            <a:endParaRPr lang="en-US" dirty="0"/>
          </a:p>
          <a:p>
            <a:pPr>
              <a:lnSpc>
                <a:spcPct val="90000"/>
              </a:lnSpc>
            </a:pPr>
            <a:r>
              <a:rPr lang="en-US" dirty="0"/>
              <a:t>Include the frequency of observations, what types of data were recorded, etc. </a:t>
            </a:r>
          </a:p>
          <a:p>
            <a:pPr>
              <a:lnSpc>
                <a:spcPct val="90000"/>
              </a:lnSpc>
            </a:pPr>
            <a:endParaRPr lang="en-US" dirty="0" smtClean="0"/>
          </a:p>
          <a:p>
            <a:pPr>
              <a:lnSpc>
                <a:spcPct val="90000"/>
              </a:lnSpc>
            </a:pPr>
            <a:r>
              <a:rPr lang="en-US" dirty="0" smtClean="0"/>
              <a:t>Be </a:t>
            </a:r>
            <a:r>
              <a:rPr lang="en-US" dirty="0"/>
              <a:t>precise in describing measurements and include errors of measurement or research design limits </a:t>
            </a:r>
            <a:endParaRPr lang="en-GB" dirty="0">
              <a:latin typeface="Verdana" pitchFamily="34" charset="0"/>
              <a:cs typeface="Times New Roman" pitchFamily="18" charset="0"/>
            </a:endParaRPr>
          </a:p>
          <a:p>
            <a:pPr>
              <a:lnSpc>
                <a:spcPct val="90000"/>
              </a:lnSpc>
              <a:buFontTx/>
              <a:buNone/>
            </a:pPr>
            <a:endParaRPr lang="en-US" dirty="0"/>
          </a:p>
        </p:txBody>
      </p:sp>
      <p:sp>
        <p:nvSpPr>
          <p:cNvPr id="65538" name="Rectangle 2"/>
          <p:cNvSpPr>
            <a:spLocks noGrp="1" noChangeArrowheads="1"/>
          </p:cNvSpPr>
          <p:nvPr>
            <p:ph type="title"/>
          </p:nvPr>
        </p:nvSpPr>
        <p:spPr/>
        <p:txBody>
          <a:bodyPr>
            <a:normAutofit/>
          </a:bodyPr>
          <a:lstStyle/>
          <a:p>
            <a:r>
              <a:rPr lang="en-US" b="1" dirty="0"/>
              <a:t>Methods</a:t>
            </a:r>
          </a:p>
        </p:txBody>
      </p:sp>
    </p:spTree>
    <p:extLst>
      <p:ext uri="{BB962C8B-B14F-4D97-AF65-F5344CB8AC3E}">
        <p14:creationId xmlns:p14="http://schemas.microsoft.com/office/powerpoint/2010/main" xmlns="" val="253678807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228600" y="2209800"/>
            <a:ext cx="6871725" cy="4275740"/>
          </a:xfrm>
        </p:spPr>
        <p:txBody>
          <a:bodyPr/>
          <a:lstStyle/>
          <a:p>
            <a:pPr lvl="1">
              <a:buFont typeface="Wingdings" pitchFamily="2" charset="2"/>
              <a:buChar char="§"/>
            </a:pPr>
            <a:r>
              <a:rPr lang="en-US" dirty="0" smtClean="0"/>
              <a:t>Selection criteria</a:t>
            </a:r>
          </a:p>
          <a:p>
            <a:pPr marL="857250" lvl="2" indent="0">
              <a:buNone/>
            </a:pPr>
            <a:r>
              <a:rPr lang="en-US" dirty="0" smtClean="0"/>
              <a:t>-inclusion criteria</a:t>
            </a:r>
          </a:p>
          <a:p>
            <a:pPr marL="857250" lvl="2" indent="0">
              <a:buNone/>
            </a:pPr>
            <a:r>
              <a:rPr lang="en-US" dirty="0" smtClean="0"/>
              <a:t>-exclusion criteria</a:t>
            </a:r>
          </a:p>
          <a:p>
            <a:pPr lvl="1">
              <a:lnSpc>
                <a:spcPct val="90000"/>
              </a:lnSpc>
              <a:buFont typeface="Wingdings" pitchFamily="2" charset="2"/>
              <a:buChar char="§"/>
            </a:pPr>
            <a:r>
              <a:rPr lang="en-US" dirty="0" smtClean="0"/>
              <a:t>Operational definition </a:t>
            </a:r>
          </a:p>
          <a:p>
            <a:pPr lvl="1">
              <a:lnSpc>
                <a:spcPct val="90000"/>
              </a:lnSpc>
              <a:buFont typeface="Wingdings" pitchFamily="2" charset="2"/>
              <a:buChar char="§"/>
            </a:pPr>
            <a:r>
              <a:rPr lang="en-US" dirty="0" smtClean="0"/>
              <a:t>Grouping of study subjects (if applicable)</a:t>
            </a:r>
          </a:p>
          <a:p>
            <a:pPr lvl="1">
              <a:buFont typeface="Wingdings" pitchFamily="2" charset="2"/>
              <a:buChar char="§"/>
            </a:pPr>
            <a:r>
              <a:rPr lang="en-US" dirty="0" smtClean="0"/>
              <a:t>Data collection technique</a:t>
            </a:r>
          </a:p>
          <a:p>
            <a:pPr lvl="1">
              <a:buFont typeface="Wingdings" pitchFamily="2" charset="2"/>
              <a:buChar char="§"/>
            </a:pPr>
            <a:r>
              <a:rPr lang="en-US" dirty="0" smtClean="0"/>
              <a:t>Intervention</a:t>
            </a:r>
          </a:p>
        </p:txBody>
      </p:sp>
      <p:sp>
        <p:nvSpPr>
          <p:cNvPr id="26626" name="Title 1"/>
          <p:cNvSpPr>
            <a:spLocks noGrp="1"/>
          </p:cNvSpPr>
          <p:nvPr>
            <p:ph type="title"/>
          </p:nvPr>
        </p:nvSpPr>
        <p:spPr>
          <a:xfrm>
            <a:off x="228599" y="1598981"/>
            <a:ext cx="6871725" cy="610820"/>
          </a:xfrm>
        </p:spPr>
        <p:txBody>
          <a:bodyPr anchor="ctr">
            <a:noAutofit/>
          </a:bodyPr>
          <a:lstStyle/>
          <a:p>
            <a:pPr eaLnBrk="1" hangingPunct="1"/>
            <a:r>
              <a:rPr lang="en-US" b="1" dirty="0" smtClean="0"/>
              <a:t>Method (Cont.)</a:t>
            </a:r>
          </a:p>
        </p:txBody>
      </p:sp>
    </p:spTree>
    <p:extLst>
      <p:ext uri="{BB962C8B-B14F-4D97-AF65-F5344CB8AC3E}">
        <p14:creationId xmlns:p14="http://schemas.microsoft.com/office/powerpoint/2010/main" xmlns="" val="53448913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4191000"/>
          </a:xfrm>
        </p:spPr>
        <p:txBody>
          <a:bodyPr>
            <a:normAutofit/>
          </a:bodyPr>
          <a:lstStyle/>
          <a:p>
            <a:pPr>
              <a:lnSpc>
                <a:spcPct val="90000"/>
              </a:lnSpc>
              <a:buFontTx/>
              <a:buNone/>
            </a:pPr>
            <a:r>
              <a:rPr lang="en-US" dirty="0" smtClean="0"/>
              <a:t>Motivation to publish:</a:t>
            </a:r>
          </a:p>
          <a:p>
            <a:pPr lvl="1">
              <a:lnSpc>
                <a:spcPct val="90000"/>
              </a:lnSpc>
            </a:pPr>
            <a:r>
              <a:rPr lang="en-GB" dirty="0" smtClean="0"/>
              <a:t>Dissemination (54% 1st choice)</a:t>
            </a:r>
          </a:p>
          <a:p>
            <a:pPr lvl="1">
              <a:lnSpc>
                <a:spcPct val="90000"/>
              </a:lnSpc>
            </a:pPr>
            <a:r>
              <a:rPr lang="en-GB" dirty="0" smtClean="0"/>
              <a:t>Career prospects (20% 1st choice)</a:t>
            </a:r>
          </a:p>
          <a:p>
            <a:pPr lvl="1">
              <a:lnSpc>
                <a:spcPct val="90000"/>
              </a:lnSpc>
            </a:pPr>
            <a:r>
              <a:rPr lang="en-GB" dirty="0" smtClean="0"/>
              <a:t>Improved funding (13% 1st choice)</a:t>
            </a:r>
          </a:p>
          <a:p>
            <a:pPr lvl="1">
              <a:lnSpc>
                <a:spcPct val="90000"/>
              </a:lnSpc>
            </a:pPr>
            <a:r>
              <a:rPr lang="en-GB" dirty="0" smtClean="0"/>
              <a:t>Ego (9% 1st choice)</a:t>
            </a:r>
          </a:p>
          <a:p>
            <a:pPr lvl="1">
              <a:lnSpc>
                <a:spcPct val="90000"/>
              </a:lnSpc>
            </a:pPr>
            <a:r>
              <a:rPr lang="en-GB" dirty="0" smtClean="0"/>
              <a:t>Patent protection (4% 1st choice)</a:t>
            </a:r>
          </a:p>
          <a:p>
            <a:pPr lvl="1">
              <a:lnSpc>
                <a:spcPct val="90000"/>
              </a:lnSpc>
            </a:pPr>
            <a:r>
              <a:rPr lang="en-GB" dirty="0" smtClean="0"/>
              <a:t>Other (5% 1st choice)</a:t>
            </a:r>
          </a:p>
          <a:p>
            <a:pPr>
              <a:lnSpc>
                <a:spcPct val="90000"/>
              </a:lnSpc>
              <a:buFontTx/>
              <a:buNone/>
            </a:pPr>
            <a:r>
              <a:rPr lang="en-GB" sz="2400" dirty="0" smtClean="0"/>
              <a:t>    </a:t>
            </a:r>
          </a:p>
          <a:p>
            <a:pPr>
              <a:lnSpc>
                <a:spcPct val="90000"/>
              </a:lnSpc>
              <a:buFontTx/>
              <a:buNone/>
            </a:pPr>
            <a:r>
              <a:rPr lang="en-GB" sz="2000" dirty="0" smtClean="0"/>
              <a:t>     Bryan Coles (ed.) The STM Information System in the UK, BL Report 6123, Royal Society, BL, ALPSP, 1993</a:t>
            </a:r>
            <a:endParaRPr lang="en-US" sz="2400" dirty="0" smtClean="0"/>
          </a:p>
          <a:p>
            <a:endParaRPr lang="en-US" dirty="0"/>
          </a:p>
        </p:txBody>
      </p:sp>
      <p:sp>
        <p:nvSpPr>
          <p:cNvPr id="2" name="Title 1"/>
          <p:cNvSpPr>
            <a:spLocks noGrp="1"/>
          </p:cNvSpPr>
          <p:nvPr>
            <p:ph type="title"/>
          </p:nvPr>
        </p:nvSpPr>
        <p:spPr/>
        <p:txBody>
          <a:bodyPr>
            <a:noAutofit/>
          </a:bodyPr>
          <a:lstStyle/>
          <a:p>
            <a:r>
              <a:rPr lang="en-US" sz="4000" b="1" dirty="0" smtClean="0"/>
              <a:t>Background:  Author’s Perspective</a:t>
            </a:r>
            <a:endParaRPr lang="en-US" sz="4000"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381000" y="2133600"/>
            <a:ext cx="8229600" cy="4572000"/>
          </a:xfrm>
        </p:spPr>
        <p:txBody>
          <a:bodyPr>
            <a:noAutofit/>
          </a:bodyPr>
          <a:lstStyle/>
          <a:p>
            <a:pPr eaLnBrk="1" hangingPunct="1">
              <a:lnSpc>
                <a:spcPct val="80000"/>
              </a:lnSpc>
            </a:pPr>
            <a:r>
              <a:rPr lang="en-US" sz="3200" dirty="0" smtClean="0"/>
              <a:t>all drugs and chemicals used should be Identified precisely , including generic name(s), dose(s) and route(s) of administration </a:t>
            </a:r>
          </a:p>
          <a:p>
            <a:pPr eaLnBrk="1" hangingPunct="1">
              <a:lnSpc>
                <a:spcPct val="80000"/>
              </a:lnSpc>
            </a:pPr>
            <a:r>
              <a:rPr lang="en-US" sz="3200" dirty="0" smtClean="0"/>
              <a:t>Details about Randomization</a:t>
            </a:r>
          </a:p>
          <a:p>
            <a:pPr eaLnBrk="1" hangingPunct="1">
              <a:lnSpc>
                <a:spcPct val="80000"/>
              </a:lnSpc>
            </a:pPr>
            <a:r>
              <a:rPr lang="en-US" sz="3200" dirty="0" smtClean="0"/>
              <a:t>Any losses to observation/drop out</a:t>
            </a:r>
          </a:p>
          <a:p>
            <a:pPr eaLnBrk="1" hangingPunct="1">
              <a:lnSpc>
                <a:spcPct val="80000"/>
              </a:lnSpc>
            </a:pPr>
            <a:r>
              <a:rPr lang="en-US" sz="3200" dirty="0" smtClean="0"/>
              <a:t>Data processing, analysis including statistical analysis</a:t>
            </a:r>
          </a:p>
          <a:p>
            <a:pPr eaLnBrk="1" hangingPunct="1">
              <a:lnSpc>
                <a:spcPct val="80000"/>
              </a:lnSpc>
            </a:pPr>
            <a:r>
              <a:rPr lang="en-US" sz="3200" dirty="0" smtClean="0"/>
              <a:t>Study plan with a flow chart</a:t>
            </a:r>
          </a:p>
          <a:p>
            <a:pPr eaLnBrk="1" hangingPunct="1">
              <a:lnSpc>
                <a:spcPct val="80000"/>
              </a:lnSpc>
            </a:pPr>
            <a:r>
              <a:rPr lang="en-US" sz="3200" dirty="0" smtClean="0"/>
              <a:t>Time Table</a:t>
            </a:r>
          </a:p>
          <a:p>
            <a:pPr eaLnBrk="1" hangingPunct="1">
              <a:lnSpc>
                <a:spcPct val="80000"/>
              </a:lnSpc>
            </a:pPr>
            <a:endParaRPr lang="en-US" sz="3200" dirty="0" smtClean="0"/>
          </a:p>
        </p:txBody>
      </p:sp>
      <p:sp>
        <p:nvSpPr>
          <p:cNvPr id="27650" name="Rectangle 2"/>
          <p:cNvSpPr>
            <a:spLocks noGrp="1" noChangeArrowheads="1"/>
          </p:cNvSpPr>
          <p:nvPr>
            <p:ph type="title"/>
          </p:nvPr>
        </p:nvSpPr>
        <p:spPr/>
        <p:txBody>
          <a:bodyPr>
            <a:normAutofit/>
          </a:bodyPr>
          <a:lstStyle/>
          <a:p>
            <a:r>
              <a:rPr lang="en-US" b="1" dirty="0"/>
              <a:t>Method (Cont.)</a:t>
            </a:r>
            <a:endParaRPr lang="en-US" dirty="0" smtClean="0"/>
          </a:p>
        </p:txBody>
      </p:sp>
    </p:spTree>
    <p:extLst>
      <p:ext uri="{BB962C8B-B14F-4D97-AF65-F5344CB8AC3E}">
        <p14:creationId xmlns:p14="http://schemas.microsoft.com/office/powerpoint/2010/main" xmlns="" val="57049225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228601" y="2134818"/>
            <a:ext cx="8458199" cy="4418381"/>
          </a:xfrm>
        </p:spPr>
        <p:txBody>
          <a:bodyPr>
            <a:normAutofit/>
          </a:bodyPr>
          <a:lstStyle/>
          <a:p>
            <a:pPr eaLnBrk="1" hangingPunct="1"/>
            <a:endParaRPr lang="en-US" sz="3200" dirty="0" smtClean="0"/>
          </a:p>
          <a:p>
            <a:pPr eaLnBrk="1" hangingPunct="1"/>
            <a:r>
              <a:rPr lang="en-US" sz="3200" dirty="0" smtClean="0"/>
              <a:t>Quality control measures</a:t>
            </a:r>
          </a:p>
          <a:p>
            <a:pPr eaLnBrk="1" hangingPunct="1"/>
            <a:r>
              <a:rPr lang="en-US" sz="3200" dirty="0" smtClean="0"/>
              <a:t>Ethical clearance</a:t>
            </a:r>
          </a:p>
          <a:p>
            <a:pPr eaLnBrk="1" hangingPunct="1"/>
            <a:r>
              <a:rPr lang="en-US" sz="3200" dirty="0" smtClean="0"/>
              <a:t>Ethical implication</a:t>
            </a:r>
          </a:p>
          <a:p>
            <a:pPr eaLnBrk="1" hangingPunct="1"/>
            <a:r>
              <a:rPr lang="en-US" sz="3200" dirty="0" smtClean="0"/>
              <a:t>Consent of participants.</a:t>
            </a:r>
          </a:p>
          <a:p>
            <a:pPr eaLnBrk="1" hangingPunct="1"/>
            <a:endParaRPr lang="en-US" sz="3200" dirty="0" smtClean="0"/>
          </a:p>
          <a:p>
            <a:pPr eaLnBrk="1" hangingPunct="1">
              <a:buFont typeface="Wingdings" pitchFamily="2" charset="2"/>
              <a:buNone/>
            </a:pPr>
            <a:r>
              <a:rPr lang="en-GB" sz="3200" dirty="0" smtClean="0">
                <a:solidFill>
                  <a:schemeClr val="tx2"/>
                </a:solidFill>
              </a:rPr>
              <a:t>All should be described in past tense</a:t>
            </a:r>
            <a:endParaRPr lang="en-US" sz="3200" dirty="0" smtClean="0">
              <a:solidFill>
                <a:schemeClr val="tx2"/>
              </a:solidFill>
            </a:endParaRPr>
          </a:p>
        </p:txBody>
      </p:sp>
      <p:sp>
        <p:nvSpPr>
          <p:cNvPr id="28674" name="Title 1"/>
          <p:cNvSpPr>
            <a:spLocks noGrp="1"/>
          </p:cNvSpPr>
          <p:nvPr>
            <p:ph type="title"/>
          </p:nvPr>
        </p:nvSpPr>
        <p:spPr>
          <a:xfrm>
            <a:off x="228600" y="1523999"/>
            <a:ext cx="8458199" cy="631197"/>
          </a:xfrm>
        </p:spPr>
        <p:txBody>
          <a:bodyPr anchor="ctr">
            <a:normAutofit fontScale="90000"/>
          </a:bodyPr>
          <a:lstStyle/>
          <a:p>
            <a:r>
              <a:rPr lang="en-US" b="1" dirty="0"/>
              <a:t>Method (Cont.)</a:t>
            </a:r>
            <a:endParaRPr lang="en-US" dirty="0" smtClean="0"/>
          </a:p>
        </p:txBody>
      </p:sp>
    </p:spTree>
    <p:extLst>
      <p:ext uri="{BB962C8B-B14F-4D97-AF65-F5344CB8AC3E}">
        <p14:creationId xmlns:p14="http://schemas.microsoft.com/office/powerpoint/2010/main" xmlns="" val="54850771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3" name="Text Box 7"/>
          <p:cNvSpPr txBox="1">
            <a:spLocks noChangeArrowheads="1"/>
          </p:cNvSpPr>
          <p:nvPr/>
        </p:nvSpPr>
        <p:spPr bwMode="auto">
          <a:xfrm>
            <a:off x="1905000" y="5410200"/>
            <a:ext cx="5629275"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800"/>
              <a:t>Gerald had begun to think that his </a:t>
            </a:r>
          </a:p>
          <a:p>
            <a:r>
              <a:rPr lang="en-GB" sz="2800"/>
              <a:t>methodology was too detailed.</a:t>
            </a:r>
          </a:p>
        </p:txBody>
      </p:sp>
      <p:pic>
        <p:nvPicPr>
          <p:cNvPr id="101384" name="Picture 8" descr="cluttered des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854" y="13854"/>
            <a:ext cx="9130145" cy="53963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860213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4294967295"/>
          </p:nvPr>
        </p:nvSpPr>
        <p:spPr>
          <a:xfrm>
            <a:off x="0" y="1752600"/>
            <a:ext cx="7696200" cy="3886200"/>
          </a:xfrm>
        </p:spPr>
        <p:txBody>
          <a:bodyPr/>
          <a:lstStyle/>
          <a:p>
            <a:pPr eaLnBrk="1" hangingPunct="1">
              <a:lnSpc>
                <a:spcPct val="90000"/>
              </a:lnSpc>
            </a:pPr>
            <a:r>
              <a:rPr lang="en-US" sz="2800" smtClean="0"/>
              <a:t>The patient has the right to refuse or withdraw to the extent permitted by law and to be informed of  the medical consequences of his action</a:t>
            </a:r>
          </a:p>
          <a:p>
            <a:pPr eaLnBrk="1" hangingPunct="1">
              <a:lnSpc>
                <a:spcPct val="90000"/>
              </a:lnSpc>
            </a:pPr>
            <a:r>
              <a:rPr lang="en-US" sz="2800" smtClean="0"/>
              <a:t>Privacy and Confidentiality should be strictly followed</a:t>
            </a:r>
          </a:p>
          <a:p>
            <a:pPr eaLnBrk="1" hangingPunct="1">
              <a:lnSpc>
                <a:spcPct val="90000"/>
              </a:lnSpc>
            </a:pPr>
            <a:r>
              <a:rPr lang="en-US" sz="2800" smtClean="0"/>
              <a:t>Patients’ names, initials or hospital numbers, should not be used especially in illustrative materials</a:t>
            </a:r>
          </a:p>
          <a:p>
            <a:pPr eaLnBrk="1" hangingPunct="1">
              <a:lnSpc>
                <a:spcPct val="90000"/>
              </a:lnSpc>
            </a:pPr>
            <a:endParaRPr lang="en-US" sz="2800" smtClean="0"/>
          </a:p>
        </p:txBody>
      </p:sp>
      <p:pic>
        <p:nvPicPr>
          <p:cNvPr id="30723" name="Picture 4" descr="Cambodia HIV 150 bit"/>
          <p:cNvPicPr>
            <a:picLocks noChangeAspect="1" noChangeArrowheads="1"/>
          </p:cNvPicPr>
          <p:nvPr/>
        </p:nvPicPr>
        <p:blipFill>
          <a:blip r:embed="rId2"/>
          <a:srcRect/>
          <a:stretch>
            <a:fillRect/>
          </a:stretch>
        </p:blipFill>
        <p:spPr bwMode="auto">
          <a:xfrm>
            <a:off x="5715000" y="4779818"/>
            <a:ext cx="3429000" cy="2057400"/>
          </a:xfrm>
          <a:prstGeom prst="rect">
            <a:avLst/>
          </a:prstGeom>
          <a:noFill/>
          <a:ln w="9525">
            <a:noFill/>
            <a:miter lim="800000"/>
            <a:headEnd/>
            <a:tailEnd/>
          </a:ln>
        </p:spPr>
      </p:pic>
    </p:spTree>
    <p:extLst>
      <p:ext uri="{BB962C8B-B14F-4D97-AF65-F5344CB8AC3E}">
        <p14:creationId xmlns:p14="http://schemas.microsoft.com/office/powerpoint/2010/main" xmlns="" val="106999106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1" y="2590800"/>
            <a:ext cx="9060873" cy="3637919"/>
          </a:xfrm>
          <a:prstGeom prst="rect">
            <a:avLst/>
          </a:prstGeom>
          <a:noFill/>
          <a:ln w="9525">
            <a:noFill/>
            <a:miter lim="800000"/>
            <a:headEnd/>
            <a:tailEnd/>
          </a:ln>
          <a:effectLst/>
        </p:spPr>
        <p:txBody>
          <a:bodyPr wrap="square">
            <a:spAutoFit/>
          </a:bodyPr>
          <a:lstStyle/>
          <a:p>
            <a:pPr algn="just">
              <a:lnSpc>
                <a:spcPct val="160000"/>
              </a:lnSpc>
            </a:pPr>
            <a:r>
              <a:rPr lang="en-US" sz="2400" b="1" dirty="0">
                <a:latin typeface="Arial Narrow" pitchFamily="34" charset="0"/>
              </a:rPr>
              <a:t>Rituximab is a genetically engineered chimeric anti-CD20 monoclonal</a:t>
            </a:r>
            <a:r>
              <a:rPr lang="en-US" sz="2400" b="1" baseline="30000" dirty="0">
                <a:latin typeface="Arial Narrow" pitchFamily="34" charset="0"/>
              </a:rPr>
              <a:t> </a:t>
            </a:r>
            <a:r>
              <a:rPr lang="en-US" sz="2400" b="1" dirty="0">
                <a:latin typeface="Arial Narrow" pitchFamily="34" charset="0"/>
              </a:rPr>
              <a:t>antibody that is approved for the treatment of relapsed or refractory,</a:t>
            </a:r>
            <a:r>
              <a:rPr lang="en-US" sz="2400" b="1" baseline="30000" dirty="0">
                <a:latin typeface="Arial Narrow" pitchFamily="34" charset="0"/>
              </a:rPr>
              <a:t> </a:t>
            </a:r>
            <a:r>
              <a:rPr lang="en-US" sz="2400" b="1" dirty="0">
                <a:latin typeface="Arial Narrow" pitchFamily="34" charset="0"/>
              </a:rPr>
              <a:t>low-grade or follicular, CD20+ B-cell non-Hodgkin's lymphoma.</a:t>
            </a:r>
            <a:r>
              <a:rPr lang="en-US" sz="2400" b="1" baseline="30000" dirty="0">
                <a:latin typeface="Arial Narrow" pitchFamily="34" charset="0"/>
              </a:rPr>
              <a:t> </a:t>
            </a:r>
            <a:r>
              <a:rPr lang="en-US" sz="2400" b="1" dirty="0">
                <a:latin typeface="Arial Narrow" pitchFamily="34" charset="0"/>
              </a:rPr>
              <a:t>CD20 is a B-cell surface antigen that is expressed only on pre-B</a:t>
            </a:r>
            <a:r>
              <a:rPr lang="en-US" sz="2400" b="1" baseline="30000" dirty="0">
                <a:latin typeface="Arial Narrow" pitchFamily="34" charset="0"/>
              </a:rPr>
              <a:t> </a:t>
            </a:r>
            <a:r>
              <a:rPr lang="en-US" sz="2400" b="1" dirty="0">
                <a:latin typeface="Arial Narrow" pitchFamily="34" charset="0"/>
              </a:rPr>
              <a:t>and mature B cells. It is not present on stem cells and is lost</a:t>
            </a:r>
            <a:r>
              <a:rPr lang="en-US" sz="2400" b="1" baseline="30000" dirty="0">
                <a:latin typeface="Arial Narrow" pitchFamily="34" charset="0"/>
              </a:rPr>
              <a:t> </a:t>
            </a:r>
            <a:r>
              <a:rPr lang="en-US" sz="2400" b="1" dirty="0">
                <a:latin typeface="Arial Narrow" pitchFamily="34" charset="0"/>
              </a:rPr>
              <a:t>before differentiation of B cells into plasma cells.</a:t>
            </a:r>
            <a:r>
              <a:rPr lang="en-US" sz="2400" b="1" dirty="0">
                <a:solidFill>
                  <a:srgbClr val="FF9933"/>
                </a:solidFill>
                <a:latin typeface="Arial Narrow" pitchFamily="34" charset="0"/>
              </a:rPr>
              <a:t> </a:t>
            </a:r>
          </a:p>
        </p:txBody>
      </p:sp>
      <p:sp>
        <p:nvSpPr>
          <p:cNvPr id="145413" name="Text Box 5"/>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 name="Title 1"/>
          <p:cNvSpPr>
            <a:spLocks noGrp="1"/>
          </p:cNvSpPr>
          <p:nvPr>
            <p:ph type="title"/>
          </p:nvPr>
        </p:nvSpPr>
        <p:spPr>
          <a:xfrm>
            <a:off x="183702" y="1828800"/>
            <a:ext cx="6871725" cy="610820"/>
          </a:xfrm>
        </p:spPr>
        <p:txBody>
          <a:bodyPr>
            <a:normAutofit fontScale="90000"/>
          </a:bodyPr>
          <a:lstStyle/>
          <a:p>
            <a:r>
              <a:rPr lang="en-US" b="1" dirty="0" smtClean="0"/>
              <a:t>Example: Writing Methodology</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0" y="2895600"/>
            <a:ext cx="9144000" cy="2376292"/>
          </a:xfrm>
          <a:prstGeom prst="rect">
            <a:avLst/>
          </a:prstGeom>
          <a:noFill/>
          <a:ln w="9525">
            <a:noFill/>
            <a:miter lim="800000"/>
            <a:headEnd/>
            <a:tailEnd/>
          </a:ln>
          <a:effectLst/>
        </p:spPr>
        <p:txBody>
          <a:bodyPr>
            <a:spAutoFit/>
          </a:bodyPr>
          <a:lstStyle/>
          <a:p>
            <a:pPr algn="just">
              <a:lnSpc>
                <a:spcPct val="160000"/>
              </a:lnSpc>
            </a:pPr>
            <a:r>
              <a:rPr lang="en-US" sz="2400" b="1" dirty="0" smtClean="0">
                <a:solidFill>
                  <a:srgbClr val="FF9933"/>
                </a:solidFill>
                <a:latin typeface="Arial Narrow" pitchFamily="34" charset="0"/>
              </a:rPr>
              <a:t>Therefore</a:t>
            </a:r>
            <a:r>
              <a:rPr lang="en-US" sz="2400" b="1" dirty="0">
                <a:solidFill>
                  <a:srgbClr val="FF9933"/>
                </a:solidFill>
                <a:latin typeface="Arial Narrow" pitchFamily="34" charset="0"/>
              </a:rPr>
              <a:t>,</a:t>
            </a:r>
            <a:r>
              <a:rPr lang="en-US" sz="2400" b="1" baseline="30000" dirty="0">
                <a:solidFill>
                  <a:srgbClr val="FF9933"/>
                </a:solidFill>
                <a:latin typeface="Arial Narrow" pitchFamily="34" charset="0"/>
              </a:rPr>
              <a:t> </a:t>
            </a:r>
            <a:r>
              <a:rPr lang="en-US" sz="2400" b="1" dirty="0">
                <a:solidFill>
                  <a:srgbClr val="FF9933"/>
                </a:solidFill>
                <a:latin typeface="Arial Narrow" pitchFamily="34" charset="0"/>
              </a:rPr>
              <a:t>rituximab causes a selective transient depletion of the CD20+</a:t>
            </a:r>
            <a:r>
              <a:rPr lang="en-US" sz="2400" b="1" baseline="30000" dirty="0">
                <a:solidFill>
                  <a:srgbClr val="FF9933"/>
                </a:solidFill>
                <a:latin typeface="Arial Narrow" pitchFamily="34" charset="0"/>
              </a:rPr>
              <a:t> </a:t>
            </a:r>
            <a:r>
              <a:rPr lang="en-US" sz="2400" b="1" dirty="0">
                <a:solidFill>
                  <a:srgbClr val="FF9933"/>
                </a:solidFill>
                <a:latin typeface="Arial Narrow" pitchFamily="34" charset="0"/>
              </a:rPr>
              <a:t>B-cell subpopulation.</a:t>
            </a:r>
            <a:r>
              <a:rPr lang="en-US" sz="2400" b="1" u="sng" baseline="30000" dirty="0">
                <a:solidFill>
                  <a:srgbClr val="FF9933"/>
                </a:solidFill>
                <a:latin typeface="Arial Narrow" pitchFamily="34" charset="0"/>
              </a:rPr>
              <a:t>7</a:t>
            </a:r>
            <a:r>
              <a:rPr lang="en-US" sz="2400" b="1" dirty="0">
                <a:solidFill>
                  <a:srgbClr val="FF9933"/>
                </a:solidFill>
                <a:latin typeface="Arial Narrow" pitchFamily="34" charset="0"/>
              </a:rPr>
              <a:t> To confirm the role of B cells in rheumatoid</a:t>
            </a:r>
            <a:r>
              <a:rPr lang="en-US" sz="2400" b="1" baseline="30000" dirty="0">
                <a:solidFill>
                  <a:srgbClr val="FF9933"/>
                </a:solidFill>
                <a:latin typeface="Arial Narrow" pitchFamily="34" charset="0"/>
              </a:rPr>
              <a:t> </a:t>
            </a:r>
            <a:r>
              <a:rPr lang="en-US" sz="2400" b="1" dirty="0">
                <a:solidFill>
                  <a:srgbClr val="FF9933"/>
                </a:solidFill>
                <a:latin typeface="Arial Narrow" pitchFamily="34" charset="0"/>
              </a:rPr>
              <a:t>arthritis, we evaluated the effect of rituximab in patients</a:t>
            </a:r>
            <a:r>
              <a:rPr lang="en-US" sz="2400" b="1" baseline="30000" dirty="0">
                <a:solidFill>
                  <a:srgbClr val="FF9933"/>
                </a:solidFill>
                <a:latin typeface="Arial Narrow" pitchFamily="34" charset="0"/>
              </a:rPr>
              <a:t> </a:t>
            </a:r>
            <a:r>
              <a:rPr lang="en-US" sz="2400" b="1" dirty="0">
                <a:solidFill>
                  <a:srgbClr val="FF9933"/>
                </a:solidFill>
                <a:latin typeface="Arial Narrow" pitchFamily="34" charset="0"/>
              </a:rPr>
              <a:t>with active rheumatoid arthritis in a multicenter, randomized,</a:t>
            </a:r>
            <a:r>
              <a:rPr lang="en-US" sz="2400" b="1" baseline="30000" dirty="0">
                <a:solidFill>
                  <a:srgbClr val="FF9933"/>
                </a:solidFill>
                <a:latin typeface="Arial Narrow" pitchFamily="34" charset="0"/>
              </a:rPr>
              <a:t> </a:t>
            </a:r>
            <a:r>
              <a:rPr lang="en-US" sz="2400" b="1" dirty="0">
                <a:solidFill>
                  <a:srgbClr val="FF9933"/>
                </a:solidFill>
                <a:latin typeface="Arial Narrow" pitchFamily="34" charset="0"/>
              </a:rPr>
              <a:t>double-blind, controlled study.</a:t>
            </a:r>
            <a:r>
              <a:rPr lang="en-US" sz="2400" b="1" baseline="30000" dirty="0">
                <a:solidFill>
                  <a:srgbClr val="FF9933"/>
                </a:solidFill>
                <a:latin typeface="Arial Narrow" pitchFamily="34" charset="0"/>
              </a:rPr>
              <a:t> </a:t>
            </a:r>
            <a:endParaRPr lang="en-US" sz="2400" b="1" dirty="0">
              <a:solidFill>
                <a:srgbClr val="FF9933"/>
              </a:solidFill>
              <a:latin typeface="Arial Narrow" pitchFamily="34" charset="0"/>
            </a:endParaRPr>
          </a:p>
        </p:txBody>
      </p:sp>
      <p:sp>
        <p:nvSpPr>
          <p:cNvPr id="145413" name="Text Box 5"/>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 name="Title 1"/>
          <p:cNvSpPr>
            <a:spLocks noGrp="1"/>
          </p:cNvSpPr>
          <p:nvPr>
            <p:ph type="title"/>
          </p:nvPr>
        </p:nvSpPr>
        <p:spPr>
          <a:xfrm>
            <a:off x="176775" y="1981200"/>
            <a:ext cx="6871725" cy="610820"/>
          </a:xfrm>
        </p:spPr>
        <p:txBody>
          <a:bodyPr>
            <a:normAutofit fontScale="90000"/>
          </a:bodyPr>
          <a:lstStyle/>
          <a:p>
            <a:r>
              <a:rPr lang="en-US" b="1" dirty="0"/>
              <a:t>Example: Writing Methodology</a:t>
            </a:r>
            <a:endParaRPr lang="en-US" dirty="0"/>
          </a:p>
        </p:txBody>
      </p:sp>
    </p:spTree>
    <p:extLst>
      <p:ext uri="{BB962C8B-B14F-4D97-AF65-F5344CB8AC3E}">
        <p14:creationId xmlns:p14="http://schemas.microsoft.com/office/powerpoint/2010/main" xmlns="" val="125299990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381000" y="1676400"/>
            <a:ext cx="8229600" cy="2835275"/>
          </a:xfrm>
          <a:prstGeom prst="rect">
            <a:avLst/>
          </a:prstGeom>
          <a:noFill/>
          <a:ln w="9525">
            <a:noFill/>
            <a:miter lim="800000"/>
            <a:headEnd/>
            <a:tailEnd/>
          </a:ln>
          <a:effectLst/>
        </p:spPr>
        <p:txBody>
          <a:bodyPr>
            <a:spAutoFit/>
          </a:bodyPr>
          <a:lstStyle/>
          <a:p>
            <a:pPr algn="just" eaLnBrk="1" hangingPunct="1"/>
            <a:r>
              <a:rPr lang="en-US" sz="2000" b="1" dirty="0">
                <a:solidFill>
                  <a:srgbClr val="FF5050"/>
                </a:solidFill>
                <a:latin typeface="Times New Roman" pitchFamily="18" charset="0"/>
              </a:rPr>
              <a:t>Rheumatoid arthritis is a systemic autoimmune disease that affects</a:t>
            </a:r>
            <a:r>
              <a:rPr lang="en-US" sz="2000" b="1" baseline="30000" dirty="0">
                <a:solidFill>
                  <a:srgbClr val="FF5050"/>
                </a:solidFill>
                <a:latin typeface="Times New Roman" pitchFamily="18" charset="0"/>
              </a:rPr>
              <a:t> </a:t>
            </a:r>
            <a:r>
              <a:rPr lang="en-US" sz="2000" b="1" dirty="0">
                <a:solidFill>
                  <a:srgbClr val="FF5050"/>
                </a:solidFill>
                <a:latin typeface="Times New Roman" pitchFamily="18" charset="0"/>
              </a:rPr>
              <a:t>approximately 1 percent of the adult population.</a:t>
            </a:r>
            <a:r>
              <a:rPr lang="en-US" sz="2000" b="1" u="sng" baseline="30000" dirty="0">
                <a:latin typeface="Times New Roman" pitchFamily="18" charset="0"/>
              </a:rPr>
              <a:t>1</a:t>
            </a:r>
            <a:r>
              <a:rPr lang="en-US" sz="2000" b="1" dirty="0">
                <a:solidFill>
                  <a:srgbClr val="FF5050"/>
                </a:solidFill>
                <a:latin typeface="Times New Roman" pitchFamily="18" charset="0"/>
              </a:rPr>
              <a:t> It is characterized</a:t>
            </a:r>
            <a:r>
              <a:rPr lang="en-US" sz="2000" b="1" baseline="30000" dirty="0">
                <a:solidFill>
                  <a:srgbClr val="FF5050"/>
                </a:solidFill>
                <a:latin typeface="Times New Roman" pitchFamily="18" charset="0"/>
              </a:rPr>
              <a:t> </a:t>
            </a:r>
            <a:r>
              <a:rPr lang="en-US" sz="2000" b="1" dirty="0">
                <a:solidFill>
                  <a:srgbClr val="FF5050"/>
                </a:solidFill>
                <a:latin typeface="Times New Roman" pitchFamily="18" charset="0"/>
              </a:rPr>
              <a:t>by chronic inflammation in the synovial membrane of affected</a:t>
            </a:r>
            <a:r>
              <a:rPr lang="en-US" sz="2000" b="1" baseline="30000" dirty="0">
                <a:solidFill>
                  <a:srgbClr val="FF5050"/>
                </a:solidFill>
                <a:latin typeface="Times New Roman" pitchFamily="18" charset="0"/>
              </a:rPr>
              <a:t> </a:t>
            </a:r>
            <a:r>
              <a:rPr lang="en-US" sz="2000" b="1" dirty="0">
                <a:solidFill>
                  <a:srgbClr val="FF5050"/>
                </a:solidFill>
                <a:latin typeface="Times New Roman" pitchFamily="18" charset="0"/>
              </a:rPr>
              <a:t>joints that ultimately leads to loss of daily function due to</a:t>
            </a:r>
            <a:r>
              <a:rPr lang="en-US" sz="2000" b="1" baseline="30000" dirty="0">
                <a:solidFill>
                  <a:srgbClr val="FF5050"/>
                </a:solidFill>
                <a:latin typeface="Times New Roman" pitchFamily="18" charset="0"/>
              </a:rPr>
              <a:t> </a:t>
            </a:r>
            <a:r>
              <a:rPr lang="en-US" sz="2000" b="1" dirty="0">
                <a:solidFill>
                  <a:srgbClr val="FF5050"/>
                </a:solidFill>
                <a:latin typeface="Times New Roman" pitchFamily="18" charset="0"/>
              </a:rPr>
              <a:t>chronic pain and fatigue.</a:t>
            </a:r>
            <a:r>
              <a:rPr lang="en-US" sz="2000" b="1" dirty="0">
                <a:latin typeface="Times New Roman" pitchFamily="18" charset="0"/>
              </a:rPr>
              <a:t> </a:t>
            </a:r>
          </a:p>
          <a:p>
            <a:pPr algn="just" eaLnBrk="1" hangingPunct="1"/>
            <a:endParaRPr lang="en-US" sz="2000" b="1" dirty="0">
              <a:latin typeface="Times New Roman" pitchFamily="18" charset="0"/>
            </a:endParaRPr>
          </a:p>
          <a:p>
            <a:pPr algn="just" eaLnBrk="1" hangingPunct="1"/>
            <a:r>
              <a:rPr lang="en-US" sz="2000" b="1" dirty="0">
                <a:latin typeface="Times New Roman" pitchFamily="18" charset="0"/>
              </a:rPr>
              <a:t>The majority of patients also have</a:t>
            </a:r>
            <a:r>
              <a:rPr lang="en-US" sz="2000" b="1" baseline="30000" dirty="0">
                <a:latin typeface="Times New Roman" pitchFamily="18" charset="0"/>
              </a:rPr>
              <a:t> </a:t>
            </a:r>
            <a:r>
              <a:rPr lang="en-US" sz="2000" b="1" dirty="0">
                <a:latin typeface="Times New Roman" pitchFamily="18" charset="0"/>
              </a:rPr>
              <a:t>deterioration of cartilage and bone in the affected joints,</a:t>
            </a:r>
            <a:r>
              <a:rPr lang="en-US" sz="2000" b="1" baseline="30000" dirty="0">
                <a:latin typeface="Times New Roman" pitchFamily="18" charset="0"/>
              </a:rPr>
              <a:t> </a:t>
            </a:r>
            <a:r>
              <a:rPr lang="en-US" sz="2000" b="1" dirty="0">
                <a:latin typeface="Times New Roman" pitchFamily="18" charset="0"/>
              </a:rPr>
              <a:t>which may eventually lead to permanent disability. Rheumatoid</a:t>
            </a:r>
            <a:r>
              <a:rPr lang="en-US" sz="2000" b="1" baseline="30000" dirty="0">
                <a:latin typeface="Times New Roman" pitchFamily="18" charset="0"/>
              </a:rPr>
              <a:t> </a:t>
            </a:r>
            <a:r>
              <a:rPr lang="en-US" sz="2000" b="1" dirty="0">
                <a:latin typeface="Times New Roman" pitchFamily="18" charset="0"/>
              </a:rPr>
              <a:t>arthritis is associated with increased morbidity and mortality.</a:t>
            </a:r>
            <a:r>
              <a:rPr lang="en-US" sz="2000" b="1" u="sng" baseline="30000" dirty="0">
                <a:latin typeface="Times New Roman" pitchFamily="18" charset="0"/>
              </a:rPr>
              <a:t>2</a:t>
            </a:r>
            <a:r>
              <a:rPr lang="en-US" sz="2000" b="1" baseline="30000" dirty="0">
                <a:latin typeface="Times New Roman" pitchFamily="18" charset="0"/>
              </a:rPr>
              <a:t> </a:t>
            </a:r>
          </a:p>
        </p:txBody>
      </p:sp>
      <p:sp>
        <p:nvSpPr>
          <p:cNvPr id="24581" name="Rectangle 5"/>
          <p:cNvSpPr>
            <a:spLocks noChangeArrowheads="1"/>
          </p:cNvSpPr>
          <p:nvPr/>
        </p:nvSpPr>
        <p:spPr bwMode="auto">
          <a:xfrm>
            <a:off x="3352800" y="762000"/>
            <a:ext cx="5203825" cy="457200"/>
          </a:xfrm>
          <a:prstGeom prst="rect">
            <a:avLst/>
          </a:prstGeom>
          <a:solidFill>
            <a:srgbClr val="FFFF00"/>
          </a:solidFill>
          <a:ln w="9525">
            <a:solidFill>
              <a:schemeClr val="tx1"/>
            </a:solidFill>
            <a:miter lim="800000"/>
            <a:headEnd/>
            <a:tailEnd/>
          </a:ln>
          <a:effectLst/>
        </p:spPr>
        <p:txBody>
          <a:bodyPr wrap="none" anchor="ctr"/>
          <a:lstStyle/>
          <a:p>
            <a:pPr algn="ctr" eaLnBrk="1" hangingPunct="1">
              <a:lnSpc>
                <a:spcPct val="110000"/>
              </a:lnSpc>
              <a:spcBef>
                <a:spcPct val="50000"/>
              </a:spcBef>
            </a:pPr>
            <a:r>
              <a:rPr lang="en-GB" sz="2000" b="1">
                <a:solidFill>
                  <a:srgbClr val="FF5050"/>
                </a:solidFill>
                <a:latin typeface="Arial" charset="0"/>
                <a:cs typeface="Arial" charset="0"/>
              </a:rPr>
              <a:t>Says what is known about the disease</a:t>
            </a:r>
            <a:endParaRPr lang="pt-PT" sz="2400" b="1">
              <a:latin typeface="Arial" charset="0"/>
              <a:cs typeface="Arial" charset="0"/>
            </a:endParaRPr>
          </a:p>
        </p:txBody>
      </p:sp>
      <p:sp>
        <p:nvSpPr>
          <p:cNvPr id="24582" name="AutoShape 6"/>
          <p:cNvSpPr>
            <a:spLocks noChangeArrowheads="1"/>
          </p:cNvSpPr>
          <p:nvPr/>
        </p:nvSpPr>
        <p:spPr bwMode="auto">
          <a:xfrm>
            <a:off x="2057400" y="838200"/>
            <a:ext cx="1143000" cy="762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wrap="none" anchor="ctr"/>
          <a:lstStyle/>
          <a:p>
            <a:endParaRPr lang="en-US"/>
          </a:p>
        </p:txBody>
      </p:sp>
      <p:sp>
        <p:nvSpPr>
          <p:cNvPr id="24583" name="Rectangle 7"/>
          <p:cNvSpPr>
            <a:spLocks noChangeArrowheads="1"/>
          </p:cNvSpPr>
          <p:nvPr/>
        </p:nvSpPr>
        <p:spPr bwMode="auto">
          <a:xfrm>
            <a:off x="457200" y="4953000"/>
            <a:ext cx="4495800" cy="838200"/>
          </a:xfrm>
          <a:prstGeom prst="rect">
            <a:avLst/>
          </a:prstGeom>
          <a:solidFill>
            <a:srgbClr val="FF7C80"/>
          </a:solidFill>
          <a:ln w="9525">
            <a:solidFill>
              <a:schemeClr val="tx1"/>
            </a:solidFill>
            <a:miter lim="800000"/>
            <a:headEnd/>
            <a:tailEnd/>
          </a:ln>
          <a:effectLst/>
        </p:spPr>
        <p:txBody>
          <a:bodyPr wrap="none" anchor="ctr"/>
          <a:lstStyle/>
          <a:p>
            <a:pPr algn="ctr" eaLnBrk="1" hangingPunct="1"/>
            <a:r>
              <a:rPr lang="en-GB" sz="2000" b="1">
                <a:solidFill>
                  <a:srgbClr val="FFFF66"/>
                </a:solidFill>
                <a:latin typeface="Arial" charset="0"/>
                <a:cs typeface="Arial" charset="0"/>
              </a:rPr>
              <a:t>Highlights the importance of a fact</a:t>
            </a:r>
            <a:endParaRPr lang="pt-PT" sz="2000" b="1">
              <a:solidFill>
                <a:srgbClr val="FFFF66"/>
              </a:solidFill>
              <a:latin typeface="Arial" charset="0"/>
              <a:cs typeface="Arial" charset="0"/>
            </a:endParaRPr>
          </a:p>
        </p:txBody>
      </p:sp>
      <p:sp>
        <p:nvSpPr>
          <p:cNvPr id="24584" name="AutoShape 8"/>
          <p:cNvSpPr>
            <a:spLocks noChangeArrowheads="1"/>
          </p:cNvSpPr>
          <p:nvPr/>
        </p:nvSpPr>
        <p:spPr bwMode="auto">
          <a:xfrm>
            <a:off x="1905000" y="4191000"/>
            <a:ext cx="457200" cy="762000"/>
          </a:xfrm>
          <a:prstGeom prst="upArrow">
            <a:avLst>
              <a:gd name="adj1" fmla="val 50000"/>
              <a:gd name="adj2" fmla="val 41667"/>
            </a:avLst>
          </a:prstGeom>
          <a:solidFill>
            <a:srgbClr val="FFFF00"/>
          </a:solidFill>
          <a:ln w="9525">
            <a:solidFill>
              <a:schemeClr val="tx1"/>
            </a:solidFill>
            <a:miter lim="800000"/>
            <a:headEnd/>
            <a:tailEnd/>
          </a:ln>
          <a:effectLst/>
        </p:spPr>
        <p:txBody>
          <a:bodyPr wrap="none" anchor="ctr"/>
          <a:lstStyle/>
          <a:p>
            <a:endParaRPr lang="en-US"/>
          </a:p>
        </p:txBody>
      </p:sp>
      <p:sp>
        <p:nvSpPr>
          <p:cNvPr id="24585" name="Text Box 9"/>
          <p:cNvSpPr txBox="1">
            <a:spLocks noChangeArrowheads="1"/>
          </p:cNvSpPr>
          <p:nvPr/>
        </p:nvSpPr>
        <p:spPr bwMode="auto">
          <a:xfrm>
            <a:off x="4953000" y="63150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Narrow" pitchFamily="34"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28600" y="1752600"/>
            <a:ext cx="8610600" cy="3749675"/>
          </a:xfrm>
          <a:prstGeom prst="rect">
            <a:avLst/>
          </a:prstGeom>
          <a:noFill/>
          <a:ln w="9525">
            <a:noFill/>
            <a:miter lim="800000"/>
            <a:headEnd/>
            <a:tailEnd/>
          </a:ln>
          <a:effectLst/>
        </p:spPr>
        <p:txBody>
          <a:bodyPr wrap="square">
            <a:spAutoFit/>
          </a:bodyPr>
          <a:lstStyle/>
          <a:p>
            <a:pPr algn="just"/>
            <a:r>
              <a:rPr lang="en-US" sz="2000" b="1" dirty="0">
                <a:solidFill>
                  <a:srgbClr val="FF5050"/>
                </a:solidFill>
                <a:latin typeface="Times New Roman" pitchFamily="18" charset="0"/>
              </a:rPr>
              <a:t>Although</a:t>
            </a:r>
            <a:r>
              <a:rPr lang="en-US" sz="2000" b="1" dirty="0">
                <a:latin typeface="Times New Roman" pitchFamily="18" charset="0"/>
              </a:rPr>
              <a:t> the precise pathogenesis of rheumatoid arthritis </a:t>
            </a:r>
            <a:r>
              <a:rPr lang="en-US" sz="2000" b="1" dirty="0">
                <a:solidFill>
                  <a:srgbClr val="FF5050"/>
                </a:solidFill>
                <a:latin typeface="Times New Roman" pitchFamily="18" charset="0"/>
              </a:rPr>
              <a:t>remains</a:t>
            </a:r>
            <a:r>
              <a:rPr lang="en-US" sz="2000" b="1" baseline="30000" dirty="0">
                <a:solidFill>
                  <a:srgbClr val="FF5050"/>
                </a:solidFill>
                <a:latin typeface="Times New Roman" pitchFamily="18" charset="0"/>
              </a:rPr>
              <a:t> </a:t>
            </a:r>
            <a:r>
              <a:rPr lang="en-US" sz="2000" b="1" dirty="0">
                <a:solidFill>
                  <a:srgbClr val="FF5050"/>
                </a:solidFill>
                <a:latin typeface="Times New Roman" pitchFamily="18" charset="0"/>
              </a:rPr>
              <a:t>unclear</a:t>
            </a:r>
            <a:r>
              <a:rPr lang="en-US" sz="2000" b="1" dirty="0">
                <a:latin typeface="Times New Roman" pitchFamily="18" charset="0"/>
              </a:rPr>
              <a:t>, it has been postulated that multiple exogenous or endogenous</a:t>
            </a:r>
            <a:r>
              <a:rPr lang="en-US" sz="2000" b="1" baseline="30000" dirty="0">
                <a:latin typeface="Times New Roman" pitchFamily="18" charset="0"/>
              </a:rPr>
              <a:t> </a:t>
            </a:r>
            <a:r>
              <a:rPr lang="en-US" sz="2000" b="1" dirty="0">
                <a:latin typeface="Times New Roman" pitchFamily="18" charset="0"/>
              </a:rPr>
              <a:t>antigenic triggers, or both, act in the presence of a background</a:t>
            </a:r>
            <a:r>
              <a:rPr lang="en-US" sz="2000" b="1" baseline="30000" dirty="0">
                <a:latin typeface="Times New Roman" pitchFamily="18" charset="0"/>
              </a:rPr>
              <a:t> </a:t>
            </a:r>
            <a:r>
              <a:rPr lang="en-US" sz="2000" b="1" dirty="0">
                <a:latin typeface="Times New Roman" pitchFamily="18" charset="0"/>
              </a:rPr>
              <a:t>genetic predisposition to initiate a self-perpetuating series</a:t>
            </a:r>
            <a:r>
              <a:rPr lang="en-US" sz="2000" b="1" baseline="30000" dirty="0">
                <a:latin typeface="Times New Roman" pitchFamily="18" charset="0"/>
              </a:rPr>
              <a:t> </a:t>
            </a:r>
            <a:r>
              <a:rPr lang="en-US" sz="2000" b="1" dirty="0">
                <a:latin typeface="Times New Roman" pitchFamily="18" charset="0"/>
              </a:rPr>
              <a:t>of autoimmune responses in the synovial compartment.</a:t>
            </a:r>
            <a:r>
              <a:rPr lang="en-US" sz="2000" b="1" u="sng" baseline="30000" dirty="0">
                <a:latin typeface="Times New Roman" pitchFamily="18" charset="0"/>
              </a:rPr>
              <a:t>3,4</a:t>
            </a:r>
            <a:r>
              <a:rPr lang="en-US" sz="2000" b="1" dirty="0">
                <a:latin typeface="Times New Roman" pitchFamily="18" charset="0"/>
              </a:rPr>
              <a:t> Many</a:t>
            </a:r>
            <a:r>
              <a:rPr lang="en-US" sz="2000" b="1" baseline="30000" dirty="0">
                <a:latin typeface="Times New Roman" pitchFamily="18" charset="0"/>
              </a:rPr>
              <a:t> </a:t>
            </a:r>
            <a:r>
              <a:rPr lang="en-US" sz="2000" b="1" dirty="0">
                <a:latin typeface="Times New Roman" pitchFamily="18" charset="0"/>
              </a:rPr>
              <a:t>cell populations, including monocytes, macrophages, B cells,</a:t>
            </a:r>
            <a:r>
              <a:rPr lang="en-US" sz="2000" b="1" baseline="30000" dirty="0">
                <a:latin typeface="Times New Roman" pitchFamily="18" charset="0"/>
              </a:rPr>
              <a:t> </a:t>
            </a:r>
            <a:r>
              <a:rPr lang="en-US" sz="2000" b="1" dirty="0">
                <a:latin typeface="Times New Roman" pitchFamily="18" charset="0"/>
              </a:rPr>
              <a:t>T cells, endothelial cells, and fibroblasts, participate in</a:t>
            </a:r>
            <a:r>
              <a:rPr lang="en-US" sz="2000" b="1" baseline="30000" dirty="0">
                <a:latin typeface="Times New Roman" pitchFamily="18" charset="0"/>
              </a:rPr>
              <a:t> </a:t>
            </a:r>
            <a:r>
              <a:rPr lang="en-US" sz="2000" b="1" dirty="0">
                <a:latin typeface="Times New Roman" pitchFamily="18" charset="0"/>
              </a:rPr>
              <a:t>the ongoing inflammatory process.</a:t>
            </a:r>
            <a:r>
              <a:rPr lang="en-US" sz="2000" b="1" u="sng" baseline="30000" dirty="0">
                <a:latin typeface="Times New Roman" pitchFamily="18" charset="0"/>
              </a:rPr>
              <a:t>3</a:t>
            </a:r>
            <a:r>
              <a:rPr lang="en-US" sz="2000" b="1" dirty="0">
                <a:latin typeface="Times New Roman" pitchFamily="18" charset="0"/>
              </a:rPr>
              <a:t> The precise contribution</a:t>
            </a:r>
            <a:r>
              <a:rPr lang="en-US" sz="2000" b="1" baseline="30000" dirty="0">
                <a:latin typeface="Times New Roman" pitchFamily="18" charset="0"/>
              </a:rPr>
              <a:t> </a:t>
            </a:r>
            <a:r>
              <a:rPr lang="en-US" sz="2000" b="1" dirty="0">
                <a:latin typeface="Times New Roman" pitchFamily="18" charset="0"/>
              </a:rPr>
              <a:t>of B cells to the </a:t>
            </a:r>
            <a:r>
              <a:rPr lang="en-US" sz="2000" b="1" dirty="0" err="1">
                <a:latin typeface="Times New Roman" pitchFamily="18" charset="0"/>
              </a:rPr>
              <a:t>immunopathogenesis</a:t>
            </a:r>
            <a:r>
              <a:rPr lang="en-US" sz="2000" b="1" dirty="0">
                <a:latin typeface="Times New Roman" pitchFamily="18" charset="0"/>
              </a:rPr>
              <a:t> of rheumatoid arthritis</a:t>
            </a:r>
            <a:r>
              <a:rPr lang="en-US" sz="2000" b="1" baseline="30000" dirty="0">
                <a:latin typeface="Times New Roman" pitchFamily="18" charset="0"/>
              </a:rPr>
              <a:t> </a:t>
            </a:r>
            <a:r>
              <a:rPr lang="en-US" sz="2000" b="1" dirty="0">
                <a:solidFill>
                  <a:srgbClr val="FF5050"/>
                </a:solidFill>
                <a:latin typeface="Times New Roman" pitchFamily="18" charset="0"/>
              </a:rPr>
              <a:t>is not fully understood</a:t>
            </a:r>
            <a:r>
              <a:rPr lang="en-US" sz="2000" b="1" dirty="0">
                <a:latin typeface="Times New Roman" pitchFamily="18" charset="0"/>
              </a:rPr>
              <a:t>, although a number of mechanisms have</a:t>
            </a:r>
            <a:r>
              <a:rPr lang="en-US" sz="2000" b="1" baseline="30000" dirty="0">
                <a:latin typeface="Times New Roman" pitchFamily="18" charset="0"/>
              </a:rPr>
              <a:t> </a:t>
            </a:r>
            <a:r>
              <a:rPr lang="en-US" sz="2000" b="1" dirty="0">
                <a:latin typeface="Times New Roman" pitchFamily="18" charset="0"/>
              </a:rPr>
              <a:t>been proposed.</a:t>
            </a:r>
            <a:r>
              <a:rPr lang="en-US" sz="2000" b="1" u="sng" baseline="30000" dirty="0">
                <a:latin typeface="Times New Roman" pitchFamily="18" charset="0"/>
              </a:rPr>
              <a:t>4,5,6</a:t>
            </a:r>
            <a:r>
              <a:rPr lang="en-US" sz="2000" b="1" dirty="0">
                <a:latin typeface="Times New Roman" pitchFamily="18" charset="0"/>
              </a:rPr>
              <a:t> </a:t>
            </a:r>
            <a:r>
              <a:rPr lang="en-US" sz="2000" b="1" dirty="0">
                <a:solidFill>
                  <a:srgbClr val="FF5050"/>
                </a:solidFill>
                <a:latin typeface="Times New Roman" pitchFamily="18" charset="0"/>
              </a:rPr>
              <a:t>However,</a:t>
            </a:r>
            <a:r>
              <a:rPr lang="en-US" sz="2000" b="1" dirty="0">
                <a:latin typeface="Times New Roman" pitchFamily="18" charset="0"/>
              </a:rPr>
              <a:t> strong evidence for a critical</a:t>
            </a:r>
            <a:r>
              <a:rPr lang="en-US" sz="2000" b="1" baseline="30000" dirty="0">
                <a:latin typeface="Times New Roman" pitchFamily="18" charset="0"/>
              </a:rPr>
              <a:t> </a:t>
            </a:r>
            <a:r>
              <a:rPr lang="en-US" sz="2000" b="1" dirty="0">
                <a:latin typeface="Times New Roman" pitchFamily="18" charset="0"/>
              </a:rPr>
              <a:t>role of B cells in rheumatoid arthritis came from a small open-label</a:t>
            </a:r>
            <a:r>
              <a:rPr lang="en-US" sz="2000" b="1" baseline="30000" dirty="0">
                <a:latin typeface="Times New Roman" pitchFamily="18" charset="0"/>
              </a:rPr>
              <a:t> </a:t>
            </a:r>
            <a:r>
              <a:rPr lang="en-US" sz="2000" b="1" dirty="0">
                <a:latin typeface="Times New Roman" pitchFamily="18" charset="0"/>
              </a:rPr>
              <a:t>study of rituximab in combination with cyclophosphamide and</a:t>
            </a:r>
            <a:r>
              <a:rPr lang="en-US" sz="2000" b="1" baseline="30000" dirty="0">
                <a:latin typeface="Times New Roman" pitchFamily="18" charset="0"/>
              </a:rPr>
              <a:t> </a:t>
            </a:r>
            <a:r>
              <a:rPr lang="en-US" sz="2000" b="1" dirty="0">
                <a:latin typeface="Times New Roman" pitchFamily="18" charset="0"/>
              </a:rPr>
              <a:t>corticosteroids.</a:t>
            </a:r>
            <a:r>
              <a:rPr lang="en-US" sz="2000" b="1" u="sng" baseline="30000" dirty="0">
                <a:latin typeface="Times New Roman" pitchFamily="18" charset="0"/>
              </a:rPr>
              <a:t>7</a:t>
            </a:r>
            <a:r>
              <a:rPr lang="en-US" sz="2000" b="1" baseline="30000" dirty="0">
                <a:latin typeface="Times New Roman" pitchFamily="18" charset="0"/>
              </a:rPr>
              <a:t> </a:t>
            </a:r>
          </a:p>
        </p:txBody>
      </p:sp>
      <p:sp>
        <p:nvSpPr>
          <p:cNvPr id="25603" name="Rectangle 3"/>
          <p:cNvSpPr>
            <a:spLocks noChangeArrowheads="1"/>
          </p:cNvSpPr>
          <p:nvPr/>
        </p:nvSpPr>
        <p:spPr bwMode="auto">
          <a:xfrm>
            <a:off x="4953000" y="381000"/>
            <a:ext cx="3810000" cy="914400"/>
          </a:xfrm>
          <a:prstGeom prst="rect">
            <a:avLst/>
          </a:prstGeom>
          <a:solidFill>
            <a:srgbClr val="FF5050"/>
          </a:solidFill>
          <a:ln w="9525">
            <a:solidFill>
              <a:schemeClr val="tx1"/>
            </a:solidFill>
            <a:miter lim="800000"/>
            <a:headEnd/>
            <a:tailEnd/>
          </a:ln>
          <a:effectLst/>
        </p:spPr>
        <p:txBody>
          <a:bodyPr wrap="none" anchor="ctr"/>
          <a:lstStyle/>
          <a:p>
            <a:endParaRPr lang="en-US"/>
          </a:p>
        </p:txBody>
      </p:sp>
      <p:sp>
        <p:nvSpPr>
          <p:cNvPr id="25604" name="Text Box 4"/>
          <p:cNvSpPr txBox="1">
            <a:spLocks noChangeArrowheads="1"/>
          </p:cNvSpPr>
          <p:nvPr/>
        </p:nvSpPr>
        <p:spPr bwMode="auto">
          <a:xfrm>
            <a:off x="5105400" y="609600"/>
            <a:ext cx="3352800" cy="442913"/>
          </a:xfrm>
          <a:prstGeom prst="rect">
            <a:avLst/>
          </a:prstGeom>
          <a:noFill/>
          <a:ln w="9525">
            <a:noFill/>
            <a:miter lim="800000"/>
            <a:headEnd/>
            <a:tailEnd/>
          </a:ln>
          <a:effectLst/>
        </p:spPr>
        <p:txBody>
          <a:bodyPr>
            <a:spAutoFit/>
          </a:bodyPr>
          <a:lstStyle/>
          <a:p>
            <a:pPr eaLnBrk="1" hangingPunct="1">
              <a:spcBef>
                <a:spcPct val="50000"/>
              </a:spcBef>
            </a:pPr>
            <a:r>
              <a:rPr lang="en-US" sz="2300">
                <a:solidFill>
                  <a:srgbClr val="FFFF66"/>
                </a:solidFill>
                <a:latin typeface="Comic Sans MS" pitchFamily="66" charset="0"/>
              </a:rPr>
              <a:t>Blank in the knowledge</a:t>
            </a:r>
          </a:p>
        </p:txBody>
      </p:sp>
      <p:sp>
        <p:nvSpPr>
          <p:cNvPr id="25605" name="AutoShape 5"/>
          <p:cNvSpPr>
            <a:spLocks noChangeArrowheads="1"/>
          </p:cNvSpPr>
          <p:nvPr/>
        </p:nvSpPr>
        <p:spPr bwMode="auto">
          <a:xfrm>
            <a:off x="1981200" y="609600"/>
            <a:ext cx="2895600" cy="1066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chemeClr val="tx1"/>
            </a:solidFill>
            <a:miter lim="800000"/>
            <a:headEnd/>
            <a:tailEnd/>
          </a:ln>
          <a:effectLst/>
        </p:spPr>
        <p:txBody>
          <a:bodyPr wrap="none" anchor="ctr"/>
          <a:lstStyle/>
          <a:p>
            <a:endParaRPr lang="en-US"/>
          </a:p>
        </p:txBody>
      </p:sp>
      <p:sp>
        <p:nvSpPr>
          <p:cNvPr id="25606" name="Line 6"/>
          <p:cNvSpPr>
            <a:spLocks noChangeShapeType="1"/>
          </p:cNvSpPr>
          <p:nvPr/>
        </p:nvSpPr>
        <p:spPr bwMode="auto">
          <a:xfrm flipV="1">
            <a:off x="5410200" y="4495800"/>
            <a:ext cx="1600200" cy="1447800"/>
          </a:xfrm>
          <a:prstGeom prst="line">
            <a:avLst/>
          </a:prstGeom>
          <a:noFill/>
          <a:ln w="57150">
            <a:solidFill>
              <a:srgbClr val="FF0000"/>
            </a:solidFill>
            <a:prstDash val="sysDot"/>
            <a:round/>
            <a:headEnd/>
            <a:tailEnd type="triangle" w="med" len="med"/>
          </a:ln>
          <a:effectLst/>
        </p:spPr>
        <p:txBody>
          <a:bodyPr/>
          <a:lstStyle/>
          <a:p>
            <a:endParaRPr lang="en-US"/>
          </a:p>
        </p:txBody>
      </p:sp>
      <p:sp>
        <p:nvSpPr>
          <p:cNvPr id="25607" name="Text Box 7"/>
          <p:cNvSpPr txBox="1">
            <a:spLocks noChangeArrowheads="1"/>
          </p:cNvSpPr>
          <p:nvPr/>
        </p:nvSpPr>
        <p:spPr bwMode="auto">
          <a:xfrm>
            <a:off x="1092200" y="5715000"/>
            <a:ext cx="4267200" cy="466725"/>
          </a:xfrm>
          <a:prstGeom prst="rect">
            <a:avLst/>
          </a:prstGeom>
          <a:solidFill>
            <a:srgbClr val="FF7C80"/>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FF66"/>
                </a:solidFill>
                <a:latin typeface="Comic Sans MS" pitchFamily="66" charset="0"/>
              </a:rPr>
              <a:t>Transition to the “so...”</a:t>
            </a:r>
          </a:p>
        </p:txBody>
      </p:sp>
      <p:sp>
        <p:nvSpPr>
          <p:cNvPr id="25608" name="Text Box 8"/>
          <p:cNvSpPr txBox="1">
            <a:spLocks noChangeArrowheads="1"/>
          </p:cNvSpPr>
          <p:nvPr/>
        </p:nvSpPr>
        <p:spPr bwMode="auto">
          <a:xfrm>
            <a:off x="5029200" y="6324600"/>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45473" y="1431072"/>
            <a:ext cx="8839200" cy="4093428"/>
          </a:xfrm>
          <a:prstGeom prst="rect">
            <a:avLst/>
          </a:prstGeom>
          <a:noFill/>
          <a:ln w="9525">
            <a:noFill/>
            <a:miter lim="800000"/>
            <a:headEnd/>
            <a:tailEnd/>
          </a:ln>
          <a:effectLst/>
        </p:spPr>
        <p:txBody>
          <a:bodyPr wrap="square">
            <a:spAutoFit/>
          </a:bodyPr>
          <a:lstStyle/>
          <a:p>
            <a:pPr algn="just" eaLnBrk="1" hangingPunct="1">
              <a:lnSpc>
                <a:spcPct val="130000"/>
              </a:lnSpc>
            </a:pPr>
            <a:r>
              <a:rPr lang="en-US" sz="2000" b="1" dirty="0">
                <a:latin typeface="Arial" charset="0"/>
                <a:cs typeface="Arial" charset="0"/>
              </a:rPr>
              <a:t>Rituximab is a genetically engineered chimeric anti-CD20 monoclonal</a:t>
            </a:r>
            <a:r>
              <a:rPr lang="en-US" sz="2000" b="1" baseline="30000" dirty="0">
                <a:latin typeface="Arial" charset="0"/>
                <a:cs typeface="Arial" charset="0"/>
              </a:rPr>
              <a:t> </a:t>
            </a:r>
            <a:r>
              <a:rPr lang="en-US" sz="2000" b="1" dirty="0">
                <a:latin typeface="Arial" charset="0"/>
                <a:cs typeface="Arial" charset="0"/>
              </a:rPr>
              <a:t>antibody that is approved for the treatment of relapsed or refractory,</a:t>
            </a:r>
            <a:r>
              <a:rPr lang="en-US" sz="2000" b="1" baseline="30000" dirty="0">
                <a:latin typeface="Arial" charset="0"/>
                <a:cs typeface="Arial" charset="0"/>
              </a:rPr>
              <a:t> </a:t>
            </a:r>
            <a:r>
              <a:rPr lang="en-US" sz="2000" b="1" dirty="0">
                <a:latin typeface="Arial" charset="0"/>
                <a:cs typeface="Arial" charset="0"/>
              </a:rPr>
              <a:t>low-grade or follicular, CD20+ B-cell non-Hodgkin's lymphoma.</a:t>
            </a:r>
            <a:r>
              <a:rPr lang="en-US" sz="2000" b="1" baseline="30000" dirty="0">
                <a:latin typeface="Arial" charset="0"/>
                <a:cs typeface="Arial" charset="0"/>
              </a:rPr>
              <a:t> </a:t>
            </a:r>
            <a:r>
              <a:rPr lang="en-US" sz="2000" b="1" dirty="0">
                <a:latin typeface="Arial" charset="0"/>
                <a:cs typeface="Arial" charset="0"/>
              </a:rPr>
              <a:t>CD20 is a B-cell surface antigen that is expressed only on pre-B</a:t>
            </a:r>
            <a:r>
              <a:rPr lang="en-US" sz="2000" b="1" baseline="30000" dirty="0">
                <a:latin typeface="Arial" charset="0"/>
                <a:cs typeface="Arial" charset="0"/>
              </a:rPr>
              <a:t> </a:t>
            </a:r>
            <a:r>
              <a:rPr lang="en-US" sz="2000" b="1" dirty="0">
                <a:latin typeface="Arial" charset="0"/>
                <a:cs typeface="Arial" charset="0"/>
              </a:rPr>
              <a:t>and mature B cells. It is not present on stem cells and is lost</a:t>
            </a:r>
            <a:r>
              <a:rPr lang="en-US" sz="2000" b="1" baseline="30000" dirty="0">
                <a:latin typeface="Arial" charset="0"/>
                <a:cs typeface="Arial" charset="0"/>
              </a:rPr>
              <a:t> </a:t>
            </a:r>
            <a:r>
              <a:rPr lang="en-US" sz="2000" b="1" dirty="0">
                <a:latin typeface="Arial" charset="0"/>
                <a:cs typeface="Arial" charset="0"/>
              </a:rPr>
              <a:t>before differentiation of B cells into plasma cells. Therefore,</a:t>
            </a:r>
            <a:r>
              <a:rPr lang="en-US" sz="2000" b="1" baseline="30000" dirty="0">
                <a:latin typeface="Arial" charset="0"/>
                <a:cs typeface="Arial" charset="0"/>
              </a:rPr>
              <a:t> </a:t>
            </a:r>
            <a:r>
              <a:rPr lang="en-US" sz="2000" b="1" dirty="0">
                <a:latin typeface="Arial" charset="0"/>
                <a:cs typeface="Arial" charset="0"/>
              </a:rPr>
              <a:t>rituximab causes a selective transient depletion of the CD20+</a:t>
            </a:r>
            <a:r>
              <a:rPr lang="en-US" sz="2000" b="1" baseline="30000" dirty="0">
                <a:latin typeface="Arial" charset="0"/>
                <a:cs typeface="Arial" charset="0"/>
              </a:rPr>
              <a:t> </a:t>
            </a:r>
            <a:r>
              <a:rPr lang="en-US" sz="2000" b="1" dirty="0">
                <a:latin typeface="Arial" charset="0"/>
                <a:cs typeface="Arial" charset="0"/>
              </a:rPr>
              <a:t>B-cell subpopulation.</a:t>
            </a:r>
            <a:r>
              <a:rPr lang="en-US" sz="2000" b="1" u="sng" baseline="30000" dirty="0">
                <a:latin typeface="Arial" charset="0"/>
                <a:cs typeface="Arial" charset="0"/>
              </a:rPr>
              <a:t>7</a:t>
            </a:r>
            <a:r>
              <a:rPr lang="en-US" sz="2000" b="1" dirty="0">
                <a:latin typeface="Arial" charset="0"/>
                <a:cs typeface="Arial" charset="0"/>
              </a:rPr>
              <a:t> </a:t>
            </a:r>
            <a:r>
              <a:rPr lang="en-US" sz="2000" b="1" dirty="0">
                <a:solidFill>
                  <a:srgbClr val="FF5050"/>
                </a:solidFill>
                <a:latin typeface="Arial" charset="0"/>
                <a:cs typeface="Arial" charset="0"/>
              </a:rPr>
              <a:t>To confirm the role of B cells in rheumatoid</a:t>
            </a:r>
            <a:r>
              <a:rPr lang="en-US" sz="2000" b="1" baseline="30000" dirty="0">
                <a:solidFill>
                  <a:srgbClr val="FF5050"/>
                </a:solidFill>
                <a:latin typeface="Arial" charset="0"/>
                <a:cs typeface="Arial" charset="0"/>
              </a:rPr>
              <a:t> </a:t>
            </a:r>
            <a:r>
              <a:rPr lang="en-US" sz="2000" b="1" dirty="0">
                <a:solidFill>
                  <a:srgbClr val="FF5050"/>
                </a:solidFill>
                <a:latin typeface="Arial" charset="0"/>
                <a:cs typeface="Arial" charset="0"/>
              </a:rPr>
              <a:t>arthritis, we evaluated the effect of rituximab in patients</a:t>
            </a:r>
            <a:r>
              <a:rPr lang="en-US" sz="2000" b="1" baseline="30000" dirty="0">
                <a:solidFill>
                  <a:srgbClr val="FF5050"/>
                </a:solidFill>
                <a:latin typeface="Arial" charset="0"/>
                <a:cs typeface="Arial" charset="0"/>
              </a:rPr>
              <a:t> </a:t>
            </a:r>
            <a:r>
              <a:rPr lang="en-US" sz="2000" b="1" dirty="0">
                <a:solidFill>
                  <a:srgbClr val="FF5050"/>
                </a:solidFill>
                <a:latin typeface="Arial" charset="0"/>
                <a:cs typeface="Arial" charset="0"/>
              </a:rPr>
              <a:t>with active rheumatoid arthritis in a multicenter, randomized,</a:t>
            </a:r>
            <a:r>
              <a:rPr lang="en-US" sz="2000" b="1" baseline="30000" dirty="0">
                <a:solidFill>
                  <a:srgbClr val="FF5050"/>
                </a:solidFill>
                <a:latin typeface="Arial" charset="0"/>
                <a:cs typeface="Arial" charset="0"/>
              </a:rPr>
              <a:t> </a:t>
            </a:r>
            <a:r>
              <a:rPr lang="en-US" sz="2000" b="1" dirty="0">
                <a:solidFill>
                  <a:srgbClr val="FF5050"/>
                </a:solidFill>
                <a:latin typeface="Arial" charset="0"/>
                <a:cs typeface="Arial" charset="0"/>
              </a:rPr>
              <a:t>double-blind, controlled study</a:t>
            </a:r>
            <a:endParaRPr lang="pt-PT" sz="2000" b="1" dirty="0">
              <a:solidFill>
                <a:srgbClr val="FF5050"/>
              </a:solidFill>
              <a:latin typeface="Arial" charset="0"/>
              <a:cs typeface="Arial" charset="0"/>
            </a:endParaRPr>
          </a:p>
        </p:txBody>
      </p:sp>
      <p:sp>
        <p:nvSpPr>
          <p:cNvPr id="26627" name="Rectangle 3"/>
          <p:cNvSpPr>
            <a:spLocks noChangeArrowheads="1"/>
          </p:cNvSpPr>
          <p:nvPr/>
        </p:nvSpPr>
        <p:spPr bwMode="auto">
          <a:xfrm>
            <a:off x="2438400" y="5943600"/>
            <a:ext cx="2819400" cy="685800"/>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26628" name="Text Box 4"/>
          <p:cNvSpPr txBox="1">
            <a:spLocks noChangeArrowheads="1"/>
          </p:cNvSpPr>
          <p:nvPr/>
        </p:nvSpPr>
        <p:spPr bwMode="auto">
          <a:xfrm>
            <a:off x="2400300" y="6057900"/>
            <a:ext cx="2971800" cy="457200"/>
          </a:xfrm>
          <a:prstGeom prst="rect">
            <a:avLst/>
          </a:prstGeom>
          <a:noFill/>
          <a:ln w="9525">
            <a:noFill/>
            <a:miter lim="800000"/>
            <a:headEnd/>
            <a:tailEnd/>
          </a:ln>
          <a:effectLst/>
        </p:spPr>
        <p:txBody>
          <a:bodyPr>
            <a:spAutoFit/>
          </a:bodyPr>
          <a:lstStyle/>
          <a:p>
            <a:pPr eaLnBrk="1" hangingPunct="1">
              <a:spcBef>
                <a:spcPct val="50000"/>
              </a:spcBef>
            </a:pPr>
            <a:r>
              <a:rPr lang="pt-PT" sz="2400" b="1" dirty="0">
                <a:solidFill>
                  <a:srgbClr val="FF5050"/>
                </a:solidFill>
                <a:latin typeface="Arial" charset="0"/>
                <a:cs typeface="Arial" charset="0"/>
              </a:rPr>
              <a:t>So...What we did?</a:t>
            </a:r>
          </a:p>
        </p:txBody>
      </p:sp>
      <p:sp>
        <p:nvSpPr>
          <p:cNvPr id="26631" name="AutoShape 7"/>
          <p:cNvSpPr>
            <a:spLocks noChangeArrowheads="1"/>
          </p:cNvSpPr>
          <p:nvPr/>
        </p:nvSpPr>
        <p:spPr bwMode="auto">
          <a:xfrm>
            <a:off x="3429000" y="5372100"/>
            <a:ext cx="457200" cy="685800"/>
          </a:xfrm>
          <a:prstGeom prst="downArrow">
            <a:avLst>
              <a:gd name="adj1" fmla="val 50000"/>
              <a:gd name="adj2" fmla="val 37500"/>
            </a:avLst>
          </a:prstGeom>
          <a:solidFill>
            <a:srgbClr val="FF7C80"/>
          </a:solidFill>
          <a:ln w="9525">
            <a:solidFill>
              <a:schemeClr val="tx1"/>
            </a:solidFill>
            <a:miter lim="800000"/>
            <a:headEnd/>
            <a:tailEnd/>
          </a:ln>
          <a:effectLst/>
        </p:spPr>
        <p:txBody>
          <a:bodyPr wrap="none" anchor="ctr"/>
          <a:lstStyle/>
          <a:p>
            <a:endParaRPr lang="en-US"/>
          </a:p>
        </p:txBody>
      </p:sp>
      <p:sp>
        <p:nvSpPr>
          <p:cNvPr id="26632" name="Text Box 8"/>
          <p:cNvSpPr txBox="1">
            <a:spLocks noChangeArrowheads="1"/>
          </p:cNvSpPr>
          <p:nvPr/>
        </p:nvSpPr>
        <p:spPr bwMode="auto">
          <a:xfrm>
            <a:off x="5562600" y="6238875"/>
            <a:ext cx="3505200" cy="466725"/>
          </a:xfrm>
          <a:prstGeom prst="rect">
            <a:avLst/>
          </a:prstGeom>
          <a:noFill/>
          <a:ln w="9525">
            <a:solidFill>
              <a:schemeClr val="tx1"/>
            </a:solidFill>
            <a:miter lim="800000"/>
            <a:headEnd/>
            <a:tailEnd/>
          </a:ln>
          <a:effectLst/>
        </p:spPr>
        <p:txBody>
          <a:bodyPr>
            <a:spAutoFit/>
          </a:bodyPr>
          <a:lstStyle/>
          <a:p>
            <a:pPr algn="ctr" eaLnBrk="1" hangingPunct="1">
              <a:spcBef>
                <a:spcPct val="50000"/>
              </a:spcBef>
            </a:pPr>
            <a:r>
              <a:rPr lang="en-US" sz="2400" b="1" i="1">
                <a:latin typeface="Arial Narrow" pitchFamily="34"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1447800"/>
            <a:ext cx="9067800" cy="4483100"/>
          </a:xfrm>
          <a:prstGeom prst="rect">
            <a:avLst/>
          </a:prstGeom>
          <a:noFill/>
          <a:ln w="9525">
            <a:noFill/>
            <a:miter lim="800000"/>
            <a:headEnd/>
            <a:tailEnd/>
          </a:ln>
          <a:effectLst/>
        </p:spPr>
        <p:txBody>
          <a:bodyPr wrap="square">
            <a:spAutoFit/>
          </a:bodyPr>
          <a:lstStyle/>
          <a:p>
            <a:pPr algn="just" eaLnBrk="1" hangingPunct="1">
              <a:lnSpc>
                <a:spcPct val="150000"/>
              </a:lnSpc>
              <a:spcBef>
                <a:spcPct val="50000"/>
              </a:spcBef>
            </a:pPr>
            <a:r>
              <a:rPr lang="pt-PT" sz="3200" b="1" i="1" dirty="0">
                <a:latin typeface="Times New Roman" pitchFamily="18" charset="0"/>
                <a:cs typeface="Times New Roman" pitchFamily="18" charset="0"/>
              </a:rPr>
              <a:t>“We studied the patients with the characteristics A and excluded those with the item B. We measured C, D and F. We defined F as C+D.  To make the measurements we used the device ABC. To study if there were statistical difference between the patients, we did the test X...”  </a:t>
            </a:r>
          </a:p>
        </p:txBody>
      </p:sp>
      <p:sp>
        <p:nvSpPr>
          <p:cNvPr id="38916" name="Text Box 4"/>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8803"/>
          </a:xfrm>
        </p:spPr>
        <p:txBody>
          <a:bodyPr/>
          <a:lstStyle/>
          <a:p>
            <a:r>
              <a:rPr lang="en-GB" dirty="0" smtClean="0"/>
              <a:t>Quality and speed</a:t>
            </a:r>
          </a:p>
          <a:p>
            <a:pPr lvl="1"/>
            <a:r>
              <a:rPr lang="en-GB" dirty="0" smtClean="0"/>
              <a:t>Top items were</a:t>
            </a:r>
          </a:p>
          <a:p>
            <a:pPr lvl="2"/>
            <a:r>
              <a:rPr lang="en-GB" dirty="0" smtClean="0"/>
              <a:t>Refereeing speed</a:t>
            </a:r>
          </a:p>
          <a:p>
            <a:pPr lvl="2"/>
            <a:r>
              <a:rPr lang="en-GB" dirty="0" smtClean="0"/>
              <a:t>Refereeing standard</a:t>
            </a:r>
          </a:p>
          <a:p>
            <a:pPr lvl="2"/>
            <a:r>
              <a:rPr lang="en-GB" dirty="0" smtClean="0"/>
              <a:t>Journal reputation</a:t>
            </a:r>
          </a:p>
          <a:p>
            <a:pPr lvl="2">
              <a:buNone/>
            </a:pPr>
            <a:endParaRPr lang="en-GB" dirty="0" smtClean="0"/>
          </a:p>
          <a:p>
            <a:r>
              <a:rPr lang="en-GB" dirty="0" smtClean="0"/>
              <a:t>Editor/board, physical quality and publication services</a:t>
            </a:r>
          </a:p>
          <a:p>
            <a:endParaRPr lang="en-US" dirty="0"/>
          </a:p>
        </p:txBody>
      </p:sp>
      <p:sp>
        <p:nvSpPr>
          <p:cNvPr id="2" name="Title 1"/>
          <p:cNvSpPr>
            <a:spLocks noGrp="1"/>
          </p:cNvSpPr>
          <p:nvPr>
            <p:ph type="title"/>
          </p:nvPr>
        </p:nvSpPr>
        <p:spPr>
          <a:xfrm>
            <a:off x="533400" y="1600200"/>
            <a:ext cx="8229600" cy="458115"/>
          </a:xfrm>
        </p:spPr>
        <p:txBody>
          <a:bodyPr>
            <a:noAutofit/>
          </a:bodyPr>
          <a:lstStyle/>
          <a:p>
            <a:r>
              <a:rPr lang="en-GB" sz="4000" b="1" dirty="0" smtClean="0"/>
              <a:t>     Author Publishing Priorities</a:t>
            </a:r>
            <a:endParaRPr lang="en-US" sz="4000" dirty="0"/>
          </a:p>
        </p:txBody>
      </p:sp>
      <p:sp>
        <p:nvSpPr>
          <p:cNvPr id="4" name="Rectangle 3"/>
          <p:cNvSpPr/>
          <p:nvPr/>
        </p:nvSpPr>
        <p:spPr>
          <a:xfrm>
            <a:off x="8458200" y="6629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228600" y="1447800"/>
            <a:ext cx="8839200" cy="4708981"/>
          </a:xfrm>
          <a:prstGeom prst="rect">
            <a:avLst/>
          </a:prstGeom>
          <a:noFill/>
          <a:ln w="9525">
            <a:noFill/>
            <a:miter lim="800000"/>
            <a:headEnd/>
            <a:tailEnd/>
          </a:ln>
          <a:effectLst/>
        </p:spPr>
        <p:txBody>
          <a:bodyPr wrap="square">
            <a:spAutoFit/>
          </a:bodyPr>
          <a:lstStyle/>
          <a:p>
            <a:pPr algn="just" eaLnBrk="1" hangingPunct="1"/>
            <a:r>
              <a:rPr lang="es-ES" sz="2000" dirty="0">
                <a:latin typeface="Times New Roman" pitchFamily="18" charset="0"/>
              </a:rPr>
              <a:t> </a:t>
            </a:r>
          </a:p>
          <a:p>
            <a:pPr algn="just"/>
            <a:r>
              <a:rPr lang="es-ES" sz="2000" b="1" dirty="0" err="1">
                <a:latin typeface="Times New Roman" pitchFamily="18" charset="0"/>
              </a:rPr>
              <a:t>Patients</a:t>
            </a:r>
            <a:r>
              <a:rPr lang="es-ES" sz="2000" dirty="0">
                <a:latin typeface="Times New Roman" pitchFamily="18" charset="0"/>
              </a:rPr>
              <a:t> </a:t>
            </a:r>
          </a:p>
          <a:p>
            <a:pPr algn="just"/>
            <a:r>
              <a:rPr lang="es-ES" sz="2000" dirty="0" err="1">
                <a:latin typeface="Times New Roman" pitchFamily="18" charset="0"/>
              </a:rPr>
              <a:t>Patients</a:t>
            </a:r>
            <a:r>
              <a:rPr lang="es-ES" sz="2000" dirty="0">
                <a:latin typeface="Times New Roman" pitchFamily="18" charset="0"/>
              </a:rPr>
              <a:t> </a:t>
            </a:r>
            <a:r>
              <a:rPr lang="es-ES" sz="2000" dirty="0" err="1">
                <a:latin typeface="Times New Roman" pitchFamily="18" charset="0"/>
              </a:rPr>
              <a:t>were</a:t>
            </a:r>
            <a:r>
              <a:rPr lang="es-ES" sz="2000" dirty="0">
                <a:latin typeface="Times New Roman" pitchFamily="18" charset="0"/>
              </a:rPr>
              <a:t> </a:t>
            </a:r>
            <a:r>
              <a:rPr lang="es-ES" sz="2000" dirty="0" err="1">
                <a:latin typeface="Times New Roman" pitchFamily="18" charset="0"/>
              </a:rPr>
              <a:t>recruited</a:t>
            </a:r>
            <a:r>
              <a:rPr lang="es-ES" sz="2000" dirty="0">
                <a:latin typeface="Times New Roman" pitchFamily="18" charset="0"/>
              </a:rPr>
              <a:t> </a:t>
            </a:r>
            <a:r>
              <a:rPr lang="es-ES" sz="2000" dirty="0" err="1">
                <a:latin typeface="Times New Roman" pitchFamily="18" charset="0"/>
              </a:rPr>
              <a:t>from</a:t>
            </a:r>
            <a:r>
              <a:rPr lang="es-ES" sz="2000" dirty="0">
                <a:latin typeface="Times New Roman" pitchFamily="18" charset="0"/>
              </a:rPr>
              <a:t> 26 </a:t>
            </a:r>
            <a:r>
              <a:rPr lang="es-ES" sz="2000" dirty="0" err="1">
                <a:latin typeface="Times New Roman" pitchFamily="18" charset="0"/>
              </a:rPr>
              <a:t>rheumatology</a:t>
            </a:r>
            <a:r>
              <a:rPr lang="es-ES" sz="2000" dirty="0">
                <a:latin typeface="Times New Roman" pitchFamily="18" charset="0"/>
              </a:rPr>
              <a:t> centers in 11 </a:t>
            </a:r>
            <a:r>
              <a:rPr lang="es-ES" sz="2000" dirty="0" err="1">
                <a:latin typeface="Times New Roman" pitchFamily="18" charset="0"/>
              </a:rPr>
              <a:t>countries</a:t>
            </a:r>
            <a:r>
              <a:rPr lang="es-ES" sz="2000" baseline="30000" dirty="0">
                <a:latin typeface="Times New Roman" pitchFamily="18" charset="0"/>
              </a:rPr>
              <a:t> </a:t>
            </a:r>
            <a:r>
              <a:rPr lang="es-ES" sz="2000" dirty="0">
                <a:latin typeface="Times New Roman" pitchFamily="18" charset="0"/>
              </a:rPr>
              <a:t>(Australia, </a:t>
            </a:r>
            <a:r>
              <a:rPr lang="es-ES" sz="2000" dirty="0" err="1">
                <a:latin typeface="Times New Roman" pitchFamily="18" charset="0"/>
              </a:rPr>
              <a:t>Canada</a:t>
            </a:r>
            <a:r>
              <a:rPr lang="es-ES" sz="2000" dirty="0">
                <a:latin typeface="Times New Roman" pitchFamily="18" charset="0"/>
              </a:rPr>
              <a:t>, Israel, and 8 </a:t>
            </a:r>
            <a:r>
              <a:rPr lang="es-ES" sz="2000" dirty="0" err="1">
                <a:latin typeface="Times New Roman" pitchFamily="18" charset="0"/>
              </a:rPr>
              <a:t>European</a:t>
            </a:r>
            <a:r>
              <a:rPr lang="es-ES" sz="2000" dirty="0">
                <a:latin typeface="Times New Roman" pitchFamily="18" charset="0"/>
              </a:rPr>
              <a:t> </a:t>
            </a:r>
            <a:r>
              <a:rPr lang="es-ES" sz="2000" dirty="0" err="1">
                <a:latin typeface="Times New Roman" pitchFamily="18" charset="0"/>
              </a:rPr>
              <a:t>countries</a:t>
            </a:r>
            <a:r>
              <a:rPr lang="es-ES" sz="2000" dirty="0">
                <a:latin typeface="Times New Roman" pitchFamily="18" charset="0"/>
              </a:rPr>
              <a:t>).</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Eligible</a:t>
            </a:r>
            <a:r>
              <a:rPr lang="es-ES" sz="2000" baseline="30000" dirty="0">
                <a:solidFill>
                  <a:srgbClr val="FF5050"/>
                </a:solidFill>
                <a:latin typeface="Times New Roman" pitchFamily="18" charset="0"/>
              </a:rPr>
              <a:t> </a:t>
            </a:r>
            <a:r>
              <a:rPr lang="es-ES" sz="2000" dirty="0" err="1">
                <a:solidFill>
                  <a:srgbClr val="FF5050"/>
                </a:solidFill>
                <a:latin typeface="Times New Roman" pitchFamily="18" charset="0"/>
              </a:rPr>
              <a:t>patients</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were</a:t>
            </a:r>
            <a:r>
              <a:rPr lang="es-ES" sz="2000" dirty="0">
                <a:solidFill>
                  <a:srgbClr val="FF5050"/>
                </a:solidFill>
                <a:latin typeface="Times New Roman" pitchFamily="18" charset="0"/>
              </a:rPr>
              <a:t> at </a:t>
            </a:r>
            <a:r>
              <a:rPr lang="es-ES" sz="2000" dirty="0" err="1">
                <a:solidFill>
                  <a:srgbClr val="FF5050"/>
                </a:solidFill>
                <a:latin typeface="Times New Roman" pitchFamily="18" charset="0"/>
              </a:rPr>
              <a:t>least</a:t>
            </a:r>
            <a:r>
              <a:rPr lang="es-ES" sz="2000" dirty="0">
                <a:solidFill>
                  <a:srgbClr val="FF5050"/>
                </a:solidFill>
                <a:latin typeface="Times New Roman" pitchFamily="18" charset="0"/>
              </a:rPr>
              <a:t> 21 </a:t>
            </a:r>
            <a:r>
              <a:rPr lang="es-ES" sz="2000" dirty="0" err="1">
                <a:solidFill>
                  <a:srgbClr val="FF5050"/>
                </a:solidFill>
                <a:latin typeface="Times New Roman" pitchFamily="18" charset="0"/>
              </a:rPr>
              <a:t>years</a:t>
            </a:r>
            <a:r>
              <a:rPr lang="es-ES" sz="2000" dirty="0">
                <a:solidFill>
                  <a:srgbClr val="FF5050"/>
                </a:solidFill>
                <a:latin typeface="Times New Roman" pitchFamily="18" charset="0"/>
              </a:rPr>
              <a:t> of </a:t>
            </a:r>
            <a:r>
              <a:rPr lang="es-ES" sz="2000" dirty="0" err="1">
                <a:solidFill>
                  <a:srgbClr val="FF5050"/>
                </a:solidFill>
                <a:latin typeface="Times New Roman" pitchFamily="18" charset="0"/>
              </a:rPr>
              <a:t>age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fulfilled</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the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revised</a:t>
            </a:r>
            <a:r>
              <a:rPr lang="es-ES" sz="2000" baseline="30000" dirty="0">
                <a:solidFill>
                  <a:srgbClr val="FF5050"/>
                </a:solidFill>
                <a:latin typeface="Times New Roman" pitchFamily="18" charset="0"/>
              </a:rPr>
              <a:t> </a:t>
            </a:r>
            <a:r>
              <a:rPr lang="es-ES" sz="2000" dirty="0">
                <a:solidFill>
                  <a:srgbClr val="FF5050"/>
                </a:solidFill>
                <a:latin typeface="Times New Roman" pitchFamily="18" charset="0"/>
              </a:rPr>
              <a:t>1987 American </a:t>
            </a:r>
            <a:r>
              <a:rPr lang="es-ES" sz="2000" dirty="0" err="1">
                <a:solidFill>
                  <a:srgbClr val="FF5050"/>
                </a:solidFill>
                <a:latin typeface="Times New Roman" pitchFamily="18" charset="0"/>
              </a:rPr>
              <a:t>Rheumatism</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Association</a:t>
            </a:r>
            <a:r>
              <a:rPr lang="es-ES" sz="2000" dirty="0">
                <a:solidFill>
                  <a:srgbClr val="FF5050"/>
                </a:solidFill>
                <a:latin typeface="Times New Roman" pitchFamily="18" charset="0"/>
              </a:rPr>
              <a:t> criteria,</a:t>
            </a:r>
            <a:r>
              <a:rPr lang="es-ES" sz="2000" u="sng" baseline="30000" dirty="0">
                <a:latin typeface="Times New Roman" pitchFamily="18" charset="0"/>
              </a:rPr>
              <a:t>1</a:t>
            </a:r>
            <a:r>
              <a:rPr lang="es-ES" sz="2000" dirty="0">
                <a:solidFill>
                  <a:srgbClr val="FF5050"/>
                </a:solidFill>
                <a:latin typeface="Times New Roman" pitchFamily="18" charset="0"/>
              </a:rPr>
              <a:t> and </a:t>
            </a:r>
            <a:r>
              <a:rPr lang="es-ES" sz="2000" dirty="0" err="1">
                <a:solidFill>
                  <a:srgbClr val="FF5050"/>
                </a:solidFill>
                <a:latin typeface="Times New Roman" pitchFamily="18" charset="0"/>
              </a:rPr>
              <a:t>had</a:t>
            </a:r>
            <a:r>
              <a:rPr lang="es-ES" sz="2000" dirty="0">
                <a:solidFill>
                  <a:srgbClr val="FF5050"/>
                </a:solidFill>
                <a:latin typeface="Times New Roman" pitchFamily="18" charset="0"/>
              </a:rPr>
              <a:t> active</a:t>
            </a:r>
            <a:r>
              <a:rPr lang="es-ES" sz="2000" baseline="30000" dirty="0">
                <a:solidFill>
                  <a:srgbClr val="FF5050"/>
                </a:solidFill>
                <a:latin typeface="Times New Roman" pitchFamily="18" charset="0"/>
              </a:rPr>
              <a:t> </a:t>
            </a:r>
            <a:r>
              <a:rPr lang="es-ES" sz="2000" dirty="0" err="1">
                <a:solidFill>
                  <a:srgbClr val="FF5050"/>
                </a:solidFill>
                <a:latin typeface="Times New Roman" pitchFamily="18" charset="0"/>
              </a:rPr>
              <a:t>disease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despite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treatment</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with</a:t>
            </a:r>
            <a:r>
              <a:rPr lang="es-ES" sz="2000" dirty="0">
                <a:solidFill>
                  <a:srgbClr val="FF5050"/>
                </a:solidFill>
                <a:latin typeface="Times New Roman" pitchFamily="18" charset="0"/>
              </a:rPr>
              <a:t> at </a:t>
            </a:r>
            <a:r>
              <a:rPr lang="es-ES" sz="2000" dirty="0" err="1">
                <a:solidFill>
                  <a:srgbClr val="FF5050"/>
                </a:solidFill>
                <a:latin typeface="Times New Roman" pitchFamily="18" charset="0"/>
              </a:rPr>
              <a:t>least</a:t>
            </a:r>
            <a:r>
              <a:rPr lang="es-ES" sz="2000" dirty="0">
                <a:solidFill>
                  <a:srgbClr val="FF5050"/>
                </a:solidFill>
                <a:latin typeface="Times New Roman" pitchFamily="18" charset="0"/>
              </a:rPr>
              <a:t> 10 mg of </a:t>
            </a:r>
            <a:r>
              <a:rPr lang="es-ES" sz="2000" dirty="0" err="1">
                <a:solidFill>
                  <a:srgbClr val="FF5050"/>
                </a:solidFill>
                <a:latin typeface="Times New Roman" pitchFamily="18" charset="0"/>
              </a:rPr>
              <a:t>methotrexate</a:t>
            </a:r>
            <a:r>
              <a:rPr lang="es-ES" sz="2000" baseline="30000" dirty="0">
                <a:solidFill>
                  <a:srgbClr val="FF5050"/>
                </a:solidFill>
                <a:latin typeface="Times New Roman" pitchFamily="18" charset="0"/>
              </a:rPr>
              <a:t> </a:t>
            </a:r>
            <a:r>
              <a:rPr lang="es-ES" sz="2000" dirty="0">
                <a:solidFill>
                  <a:srgbClr val="FF5050"/>
                </a:solidFill>
                <a:latin typeface="Times New Roman" pitchFamily="18" charset="0"/>
              </a:rPr>
              <a:t>per </a:t>
            </a:r>
            <a:r>
              <a:rPr lang="es-ES" sz="2000" dirty="0" err="1">
                <a:solidFill>
                  <a:srgbClr val="FF5050"/>
                </a:solidFill>
                <a:latin typeface="Times New Roman" pitchFamily="18" charset="0"/>
              </a:rPr>
              <a:t>week</a:t>
            </a:r>
            <a:r>
              <a:rPr lang="es-ES" sz="2000" dirty="0">
                <a:solidFill>
                  <a:srgbClr val="FF5050"/>
                </a:solidFill>
                <a:latin typeface="Times New Roman" pitchFamily="18" charset="0"/>
              </a:rPr>
              <a:t>.</a:t>
            </a:r>
            <a:r>
              <a:rPr lang="es-ES" sz="2000" dirty="0">
                <a:latin typeface="Times New Roman" pitchFamily="18" charset="0"/>
              </a:rPr>
              <a:t> Active </a:t>
            </a:r>
            <a:r>
              <a:rPr lang="es-ES" sz="2000" dirty="0" err="1">
                <a:latin typeface="Times New Roman" pitchFamily="18" charset="0"/>
              </a:rPr>
              <a:t>disease</a:t>
            </a:r>
            <a:r>
              <a:rPr lang="es-ES" sz="2000" dirty="0">
                <a:latin typeface="Times New Roman" pitchFamily="18" charset="0"/>
              </a:rPr>
              <a:t> </a:t>
            </a:r>
            <a:r>
              <a:rPr lang="es-ES" sz="2000" dirty="0" err="1">
                <a:latin typeface="Times New Roman" pitchFamily="18" charset="0"/>
              </a:rPr>
              <a:t>was</a:t>
            </a:r>
            <a:r>
              <a:rPr lang="es-ES" sz="2000" dirty="0">
                <a:latin typeface="Times New Roman" pitchFamily="18" charset="0"/>
              </a:rPr>
              <a:t> </a:t>
            </a:r>
            <a:r>
              <a:rPr lang="es-ES" sz="2000" dirty="0" err="1">
                <a:latin typeface="Times New Roman" pitchFamily="18" charset="0"/>
              </a:rPr>
              <a:t>defined</a:t>
            </a:r>
            <a:r>
              <a:rPr lang="es-ES" sz="2000" dirty="0">
                <a:latin typeface="Times New Roman" pitchFamily="18" charset="0"/>
              </a:rPr>
              <a:t> </a:t>
            </a:r>
            <a:r>
              <a:rPr lang="es-ES" sz="2000" dirty="0" err="1">
                <a:latin typeface="Times New Roman" pitchFamily="18" charset="0"/>
              </a:rPr>
              <a:t>by</a:t>
            </a:r>
            <a:r>
              <a:rPr lang="es-ES" sz="2000" dirty="0">
                <a:latin typeface="Times New Roman" pitchFamily="18" charset="0"/>
              </a:rPr>
              <a:t> </a:t>
            </a:r>
            <a:r>
              <a:rPr lang="es-ES" sz="2000" dirty="0" err="1">
                <a:latin typeface="Times New Roman" pitchFamily="18" charset="0"/>
              </a:rPr>
              <a:t>the</a:t>
            </a:r>
            <a:r>
              <a:rPr lang="es-ES" sz="2000" dirty="0">
                <a:latin typeface="Times New Roman" pitchFamily="18" charset="0"/>
              </a:rPr>
              <a:t> </a:t>
            </a:r>
            <a:r>
              <a:rPr lang="es-ES" sz="2000" dirty="0" err="1">
                <a:latin typeface="Times New Roman" pitchFamily="18" charset="0"/>
              </a:rPr>
              <a:t>presence</a:t>
            </a:r>
            <a:r>
              <a:rPr lang="es-ES" sz="2000" dirty="0">
                <a:latin typeface="Times New Roman" pitchFamily="18" charset="0"/>
              </a:rPr>
              <a:t> of at </a:t>
            </a:r>
            <a:r>
              <a:rPr lang="es-ES" sz="2000" dirty="0" err="1">
                <a:latin typeface="Times New Roman" pitchFamily="18" charset="0"/>
              </a:rPr>
              <a:t>least</a:t>
            </a:r>
            <a:r>
              <a:rPr lang="es-ES" sz="2000" baseline="30000" dirty="0">
                <a:latin typeface="Times New Roman" pitchFamily="18" charset="0"/>
              </a:rPr>
              <a:t> </a:t>
            </a:r>
            <a:r>
              <a:rPr lang="es-ES" sz="2000" dirty="0" err="1">
                <a:latin typeface="Times New Roman" pitchFamily="18" charset="0"/>
              </a:rPr>
              <a:t>eight</a:t>
            </a:r>
            <a:r>
              <a:rPr lang="es-ES" sz="2000" dirty="0">
                <a:latin typeface="Times New Roman" pitchFamily="18" charset="0"/>
              </a:rPr>
              <a:t> </a:t>
            </a:r>
            <a:r>
              <a:rPr lang="es-ES" sz="2000" dirty="0" err="1">
                <a:latin typeface="Times New Roman" pitchFamily="18" charset="0"/>
              </a:rPr>
              <a:t>swollen</a:t>
            </a:r>
            <a:r>
              <a:rPr lang="es-ES" sz="2000" dirty="0">
                <a:latin typeface="Times New Roman" pitchFamily="18" charset="0"/>
              </a:rPr>
              <a:t> and </a:t>
            </a:r>
            <a:r>
              <a:rPr lang="es-ES" sz="2000" dirty="0" err="1">
                <a:latin typeface="Times New Roman" pitchFamily="18" charset="0"/>
              </a:rPr>
              <a:t>eight</a:t>
            </a:r>
            <a:r>
              <a:rPr lang="es-ES" sz="2000" dirty="0">
                <a:latin typeface="Times New Roman" pitchFamily="18" charset="0"/>
              </a:rPr>
              <a:t> tender </a:t>
            </a:r>
            <a:r>
              <a:rPr lang="es-ES" sz="2000" dirty="0" err="1">
                <a:latin typeface="Times New Roman" pitchFamily="18" charset="0"/>
              </a:rPr>
              <a:t>joints</a:t>
            </a:r>
            <a:r>
              <a:rPr lang="es-ES" sz="2000" dirty="0">
                <a:latin typeface="Times New Roman" pitchFamily="18" charset="0"/>
              </a:rPr>
              <a:t> and at </a:t>
            </a:r>
            <a:r>
              <a:rPr lang="es-ES" sz="2000" dirty="0" err="1">
                <a:latin typeface="Times New Roman" pitchFamily="18" charset="0"/>
              </a:rPr>
              <a:t>least</a:t>
            </a:r>
            <a:r>
              <a:rPr lang="es-ES" sz="2000" dirty="0">
                <a:latin typeface="Times New Roman" pitchFamily="18" charset="0"/>
              </a:rPr>
              <a:t> </a:t>
            </a:r>
            <a:r>
              <a:rPr lang="es-ES" sz="2000" dirty="0" err="1">
                <a:latin typeface="Times New Roman" pitchFamily="18" charset="0"/>
              </a:rPr>
              <a:t>two</a:t>
            </a:r>
            <a:r>
              <a:rPr lang="es-ES" sz="2000" dirty="0">
                <a:latin typeface="Times New Roman" pitchFamily="18" charset="0"/>
              </a:rPr>
              <a:t> of </a:t>
            </a:r>
            <a:r>
              <a:rPr lang="es-ES" sz="2000" dirty="0" err="1">
                <a:latin typeface="Times New Roman" pitchFamily="18" charset="0"/>
              </a:rPr>
              <a:t>the</a:t>
            </a:r>
            <a:r>
              <a:rPr lang="es-ES" sz="2000" baseline="30000" dirty="0">
                <a:latin typeface="Times New Roman" pitchFamily="18" charset="0"/>
              </a:rPr>
              <a:t> </a:t>
            </a:r>
            <a:r>
              <a:rPr lang="es-ES" sz="2000" dirty="0" err="1">
                <a:latin typeface="Times New Roman" pitchFamily="18" charset="0"/>
              </a:rPr>
              <a:t>following</a:t>
            </a:r>
            <a:r>
              <a:rPr lang="es-ES" sz="2000" dirty="0">
                <a:latin typeface="Times New Roman" pitchFamily="18" charset="0"/>
              </a:rPr>
              <a:t>: a </a:t>
            </a:r>
            <a:r>
              <a:rPr lang="es-ES" sz="2000" dirty="0" err="1">
                <a:latin typeface="Times New Roman" pitchFamily="18" charset="0"/>
              </a:rPr>
              <a:t>serum</a:t>
            </a:r>
            <a:r>
              <a:rPr lang="es-ES" sz="2000" dirty="0">
                <a:latin typeface="Times New Roman" pitchFamily="18" charset="0"/>
              </a:rPr>
              <a:t> C-reactive </a:t>
            </a:r>
            <a:r>
              <a:rPr lang="es-ES" sz="2000" dirty="0" err="1">
                <a:latin typeface="Times New Roman" pitchFamily="18" charset="0"/>
              </a:rPr>
              <a:t>protein</a:t>
            </a:r>
            <a:r>
              <a:rPr lang="es-ES" sz="2000" dirty="0">
                <a:latin typeface="Times New Roman" pitchFamily="18" charset="0"/>
              </a:rPr>
              <a:t> </a:t>
            </a:r>
            <a:r>
              <a:rPr lang="es-ES" sz="2000" dirty="0" err="1">
                <a:latin typeface="Times New Roman" pitchFamily="18" charset="0"/>
              </a:rPr>
              <a:t>level</a:t>
            </a:r>
            <a:r>
              <a:rPr lang="es-ES" sz="2000" dirty="0">
                <a:latin typeface="Times New Roman" pitchFamily="18" charset="0"/>
              </a:rPr>
              <a:t> of at </a:t>
            </a:r>
            <a:r>
              <a:rPr lang="es-ES" sz="2000" dirty="0" err="1">
                <a:latin typeface="Times New Roman" pitchFamily="18" charset="0"/>
              </a:rPr>
              <a:t>least</a:t>
            </a:r>
            <a:r>
              <a:rPr lang="es-ES" sz="2000" dirty="0">
                <a:latin typeface="Times New Roman" pitchFamily="18" charset="0"/>
              </a:rPr>
              <a:t> 15 mg</a:t>
            </a:r>
            <a:r>
              <a:rPr lang="es-ES" sz="2000" baseline="30000" dirty="0">
                <a:latin typeface="Times New Roman" pitchFamily="18" charset="0"/>
              </a:rPr>
              <a:t> </a:t>
            </a:r>
            <a:r>
              <a:rPr lang="es-ES" sz="2000" dirty="0">
                <a:latin typeface="Times New Roman" pitchFamily="18" charset="0"/>
              </a:rPr>
              <a:t>per </a:t>
            </a:r>
            <a:r>
              <a:rPr lang="es-ES" sz="2000" dirty="0" err="1">
                <a:latin typeface="Times New Roman" pitchFamily="18" charset="0"/>
              </a:rPr>
              <a:t>liter</a:t>
            </a:r>
            <a:r>
              <a:rPr lang="es-ES" sz="2000" dirty="0">
                <a:latin typeface="Times New Roman" pitchFamily="18" charset="0"/>
              </a:rPr>
              <a:t>, </a:t>
            </a:r>
            <a:r>
              <a:rPr lang="es-ES" sz="2000" dirty="0" err="1">
                <a:latin typeface="Times New Roman" pitchFamily="18" charset="0"/>
              </a:rPr>
              <a:t>an</a:t>
            </a:r>
            <a:r>
              <a:rPr lang="es-ES" sz="2000" dirty="0">
                <a:latin typeface="Times New Roman" pitchFamily="18" charset="0"/>
              </a:rPr>
              <a:t> </a:t>
            </a:r>
            <a:r>
              <a:rPr lang="es-ES" sz="2000" dirty="0" err="1">
                <a:latin typeface="Times New Roman" pitchFamily="18" charset="0"/>
              </a:rPr>
              <a:t>erythrocyte</a:t>
            </a:r>
            <a:r>
              <a:rPr lang="es-ES" sz="2000" dirty="0">
                <a:latin typeface="Times New Roman" pitchFamily="18" charset="0"/>
              </a:rPr>
              <a:t> </a:t>
            </a:r>
            <a:r>
              <a:rPr lang="es-ES" sz="2000" dirty="0" err="1">
                <a:latin typeface="Times New Roman" pitchFamily="18" charset="0"/>
              </a:rPr>
              <a:t>sedimentation</a:t>
            </a:r>
            <a:r>
              <a:rPr lang="es-ES" sz="2000" dirty="0">
                <a:latin typeface="Times New Roman" pitchFamily="18" charset="0"/>
              </a:rPr>
              <a:t> </a:t>
            </a:r>
            <a:r>
              <a:rPr lang="es-ES" sz="2000" dirty="0" err="1">
                <a:latin typeface="Times New Roman" pitchFamily="18" charset="0"/>
              </a:rPr>
              <a:t>rate</a:t>
            </a:r>
            <a:r>
              <a:rPr lang="es-ES" sz="2000" dirty="0">
                <a:latin typeface="Times New Roman" pitchFamily="18" charset="0"/>
              </a:rPr>
              <a:t> of at </a:t>
            </a:r>
            <a:r>
              <a:rPr lang="es-ES" sz="2000" dirty="0" err="1">
                <a:latin typeface="Times New Roman" pitchFamily="18" charset="0"/>
              </a:rPr>
              <a:t>least</a:t>
            </a:r>
            <a:r>
              <a:rPr lang="es-ES" sz="2000" dirty="0">
                <a:latin typeface="Times New Roman" pitchFamily="18" charset="0"/>
              </a:rPr>
              <a:t> 28</a:t>
            </a:r>
            <a:r>
              <a:rPr lang="es-ES" sz="2000" baseline="30000" dirty="0">
                <a:latin typeface="Times New Roman" pitchFamily="18" charset="0"/>
              </a:rPr>
              <a:t> </a:t>
            </a:r>
            <a:r>
              <a:rPr lang="es-ES" sz="2000" dirty="0">
                <a:latin typeface="Times New Roman" pitchFamily="18" charset="0"/>
              </a:rPr>
              <a:t>mm per </a:t>
            </a:r>
            <a:r>
              <a:rPr lang="es-ES" sz="2000" dirty="0" err="1">
                <a:latin typeface="Times New Roman" pitchFamily="18" charset="0"/>
              </a:rPr>
              <a:t>hour</a:t>
            </a:r>
            <a:r>
              <a:rPr lang="es-ES" sz="2000" dirty="0">
                <a:latin typeface="Times New Roman" pitchFamily="18" charset="0"/>
              </a:rPr>
              <a:t>, </a:t>
            </a:r>
            <a:r>
              <a:rPr lang="es-ES" sz="2000" dirty="0" err="1">
                <a:latin typeface="Times New Roman" pitchFamily="18" charset="0"/>
              </a:rPr>
              <a:t>or</a:t>
            </a:r>
            <a:r>
              <a:rPr lang="es-ES" sz="2000" dirty="0">
                <a:latin typeface="Times New Roman" pitchFamily="18" charset="0"/>
              </a:rPr>
              <a:t> </a:t>
            </a:r>
            <a:r>
              <a:rPr lang="es-ES" sz="2000" dirty="0" err="1">
                <a:latin typeface="Times New Roman" pitchFamily="18" charset="0"/>
              </a:rPr>
              <a:t>morning</a:t>
            </a:r>
            <a:r>
              <a:rPr lang="es-ES" sz="2000" dirty="0">
                <a:latin typeface="Times New Roman" pitchFamily="18" charset="0"/>
              </a:rPr>
              <a:t> </a:t>
            </a:r>
            <a:r>
              <a:rPr lang="es-ES" sz="2000" dirty="0" err="1">
                <a:latin typeface="Times New Roman" pitchFamily="18" charset="0"/>
              </a:rPr>
              <a:t>stiffness</a:t>
            </a:r>
            <a:r>
              <a:rPr lang="es-ES" sz="2000" dirty="0">
                <a:latin typeface="Times New Roman" pitchFamily="18" charset="0"/>
              </a:rPr>
              <a:t> </a:t>
            </a:r>
            <a:r>
              <a:rPr lang="es-ES" sz="2000" dirty="0" err="1">
                <a:latin typeface="Times New Roman" pitchFamily="18" charset="0"/>
              </a:rPr>
              <a:t>lasting</a:t>
            </a:r>
            <a:r>
              <a:rPr lang="es-ES" sz="2000" dirty="0">
                <a:latin typeface="Times New Roman" pitchFamily="18" charset="0"/>
              </a:rPr>
              <a:t> </a:t>
            </a:r>
            <a:r>
              <a:rPr lang="es-ES" sz="2000" dirty="0" err="1">
                <a:latin typeface="Times New Roman" pitchFamily="18" charset="0"/>
              </a:rPr>
              <a:t>longer</a:t>
            </a:r>
            <a:r>
              <a:rPr lang="es-ES" sz="2000" dirty="0">
                <a:latin typeface="Times New Roman" pitchFamily="18" charset="0"/>
              </a:rPr>
              <a:t> </a:t>
            </a:r>
            <a:r>
              <a:rPr lang="es-ES" sz="2000" dirty="0" err="1">
                <a:latin typeface="Times New Roman" pitchFamily="18" charset="0"/>
              </a:rPr>
              <a:t>than</a:t>
            </a:r>
            <a:r>
              <a:rPr lang="es-ES" sz="2000" dirty="0">
                <a:latin typeface="Times New Roman" pitchFamily="18" charset="0"/>
              </a:rPr>
              <a:t> 45 minutes.</a:t>
            </a:r>
            <a:r>
              <a:rPr lang="es-ES" sz="2000" baseline="30000" dirty="0">
                <a:latin typeface="Times New Roman" pitchFamily="18" charset="0"/>
              </a:rPr>
              <a:t> </a:t>
            </a:r>
            <a:r>
              <a:rPr lang="es-ES" sz="2000" dirty="0">
                <a:solidFill>
                  <a:srgbClr val="FF5050"/>
                </a:solidFill>
                <a:latin typeface="Times New Roman" pitchFamily="18" charset="0"/>
              </a:rPr>
              <a:t>In </a:t>
            </a:r>
            <a:r>
              <a:rPr lang="es-ES" sz="2000" dirty="0" err="1">
                <a:solidFill>
                  <a:srgbClr val="FF5050"/>
                </a:solidFill>
                <a:latin typeface="Times New Roman" pitchFamily="18" charset="0"/>
              </a:rPr>
              <a:t>addition</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eligible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patients</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were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seropositive</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for</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rheumatoid</a:t>
            </a:r>
            <a:r>
              <a:rPr lang="es-ES" sz="2000" baseline="30000" dirty="0">
                <a:solidFill>
                  <a:srgbClr val="FF5050"/>
                </a:solidFill>
                <a:latin typeface="Times New Roman" pitchFamily="18" charset="0"/>
              </a:rPr>
              <a:t> </a:t>
            </a:r>
            <a:r>
              <a:rPr lang="es-ES" sz="2000" dirty="0">
                <a:solidFill>
                  <a:srgbClr val="FF5050"/>
                </a:solidFill>
                <a:latin typeface="Times New Roman" pitchFamily="18" charset="0"/>
              </a:rPr>
              <a:t>factor, as </a:t>
            </a:r>
            <a:r>
              <a:rPr lang="es-ES" sz="2000" dirty="0" err="1">
                <a:solidFill>
                  <a:srgbClr val="FF5050"/>
                </a:solidFill>
                <a:latin typeface="Times New Roman" pitchFamily="18" charset="0"/>
              </a:rPr>
              <a:t>defined</a:t>
            </a:r>
            <a:r>
              <a:rPr lang="es-ES" sz="2000" dirty="0">
                <a:solidFill>
                  <a:srgbClr val="FF5050"/>
                </a:solidFill>
                <a:latin typeface="Times New Roman" pitchFamily="18" charset="0"/>
              </a:rPr>
              <a:t> </a:t>
            </a:r>
            <a:r>
              <a:rPr lang="es-ES" sz="2000" dirty="0" err="1">
                <a:solidFill>
                  <a:srgbClr val="FF5050"/>
                </a:solidFill>
                <a:latin typeface="Times New Roman" pitchFamily="18" charset="0"/>
              </a:rPr>
              <a:t>by</a:t>
            </a:r>
            <a:r>
              <a:rPr lang="es-ES" sz="2000" dirty="0">
                <a:solidFill>
                  <a:srgbClr val="FF5050"/>
                </a:solidFill>
                <a:latin typeface="Times New Roman" pitchFamily="18" charset="0"/>
              </a:rPr>
              <a:t> a plasma </a:t>
            </a:r>
            <a:r>
              <a:rPr lang="es-ES" sz="2000" dirty="0" err="1">
                <a:solidFill>
                  <a:srgbClr val="FF5050"/>
                </a:solidFill>
                <a:latin typeface="Times New Roman" pitchFamily="18" charset="0"/>
              </a:rPr>
              <a:t>rheumatoid</a:t>
            </a:r>
            <a:r>
              <a:rPr lang="es-ES" sz="2000" dirty="0">
                <a:solidFill>
                  <a:srgbClr val="FF5050"/>
                </a:solidFill>
                <a:latin typeface="Times New Roman" pitchFamily="18" charset="0"/>
              </a:rPr>
              <a:t> factor </a:t>
            </a:r>
            <a:r>
              <a:rPr lang="es-ES" sz="2000" dirty="0" err="1">
                <a:solidFill>
                  <a:srgbClr val="FF5050"/>
                </a:solidFill>
                <a:latin typeface="Times New Roman" pitchFamily="18" charset="0"/>
              </a:rPr>
              <a:t>level</a:t>
            </a:r>
            <a:r>
              <a:rPr lang="es-ES" sz="2000" dirty="0">
                <a:solidFill>
                  <a:srgbClr val="FF5050"/>
                </a:solidFill>
                <a:latin typeface="Times New Roman" pitchFamily="18" charset="0"/>
              </a:rPr>
              <a:t> of at</a:t>
            </a:r>
            <a:r>
              <a:rPr lang="es-ES" sz="2000" baseline="30000" dirty="0">
                <a:solidFill>
                  <a:srgbClr val="FF5050"/>
                </a:solidFill>
                <a:latin typeface="Times New Roman" pitchFamily="18" charset="0"/>
              </a:rPr>
              <a:t> </a:t>
            </a:r>
            <a:r>
              <a:rPr lang="es-ES" sz="2000" dirty="0" err="1">
                <a:solidFill>
                  <a:srgbClr val="FF5050"/>
                </a:solidFill>
                <a:latin typeface="Times New Roman" pitchFamily="18" charset="0"/>
              </a:rPr>
              <a:t>least</a:t>
            </a:r>
            <a:r>
              <a:rPr lang="es-ES" sz="2000" dirty="0">
                <a:solidFill>
                  <a:srgbClr val="FF5050"/>
                </a:solidFill>
                <a:latin typeface="Times New Roman" pitchFamily="18" charset="0"/>
              </a:rPr>
              <a:t> 20 IU per </a:t>
            </a:r>
            <a:r>
              <a:rPr lang="es-ES" sz="2000" dirty="0" err="1">
                <a:solidFill>
                  <a:srgbClr val="FF5050"/>
                </a:solidFill>
                <a:latin typeface="Times New Roman" pitchFamily="18" charset="0"/>
              </a:rPr>
              <a:t>milliliter</a:t>
            </a:r>
            <a:r>
              <a:rPr lang="es-ES" sz="2000" dirty="0">
                <a:latin typeface="Times New Roman" pitchFamily="18" charset="0"/>
              </a:rPr>
              <a:t>.</a:t>
            </a:r>
            <a:r>
              <a:rPr lang="es-ES" sz="2000" baseline="30000" dirty="0">
                <a:latin typeface="Times New Roman" pitchFamily="18" charset="0"/>
              </a:rPr>
              <a:t> </a:t>
            </a:r>
            <a:endParaRPr lang="es-ES" sz="2000" dirty="0">
              <a:latin typeface="Times New Roman" pitchFamily="18" charset="0"/>
            </a:endParaRPr>
          </a:p>
          <a:p>
            <a:pPr algn="just"/>
            <a:r>
              <a:rPr lang="es-ES" sz="2000" dirty="0" err="1">
                <a:latin typeface="Times New Roman" pitchFamily="18" charset="0"/>
              </a:rPr>
              <a:t>Patients</a:t>
            </a:r>
            <a:r>
              <a:rPr lang="es-ES" sz="2000" dirty="0">
                <a:latin typeface="Times New Roman" pitchFamily="18" charset="0"/>
              </a:rPr>
              <a:t> </a:t>
            </a:r>
            <a:r>
              <a:rPr lang="es-ES" sz="2000" dirty="0" err="1">
                <a:latin typeface="Times New Roman" pitchFamily="18" charset="0"/>
              </a:rPr>
              <a:t>were</a:t>
            </a:r>
            <a:r>
              <a:rPr lang="es-ES" sz="2000" dirty="0">
                <a:latin typeface="Times New Roman" pitchFamily="18" charset="0"/>
              </a:rPr>
              <a:t> </a:t>
            </a:r>
            <a:r>
              <a:rPr lang="es-ES" sz="2000" dirty="0" err="1">
                <a:latin typeface="Times New Roman" pitchFamily="18" charset="0"/>
              </a:rPr>
              <a:t>excluded</a:t>
            </a:r>
            <a:r>
              <a:rPr lang="es-ES" sz="2000" dirty="0">
                <a:latin typeface="Times New Roman" pitchFamily="18" charset="0"/>
              </a:rPr>
              <a:t> </a:t>
            </a:r>
            <a:r>
              <a:rPr lang="es-ES" sz="2000" dirty="0" err="1">
                <a:latin typeface="Times New Roman" pitchFamily="18" charset="0"/>
              </a:rPr>
              <a:t>if</a:t>
            </a:r>
            <a:r>
              <a:rPr lang="es-ES" sz="2000" dirty="0">
                <a:latin typeface="Times New Roman" pitchFamily="18" charset="0"/>
              </a:rPr>
              <a:t> </a:t>
            </a:r>
            <a:r>
              <a:rPr lang="es-ES" sz="2000" dirty="0" err="1">
                <a:latin typeface="Times New Roman" pitchFamily="18" charset="0"/>
              </a:rPr>
              <a:t>they</a:t>
            </a:r>
            <a:r>
              <a:rPr lang="es-ES" sz="2000" dirty="0">
                <a:latin typeface="Times New Roman" pitchFamily="18" charset="0"/>
              </a:rPr>
              <a:t> </a:t>
            </a:r>
            <a:r>
              <a:rPr lang="es-ES" sz="2000" dirty="0" err="1">
                <a:latin typeface="Times New Roman" pitchFamily="18" charset="0"/>
              </a:rPr>
              <a:t>had</a:t>
            </a:r>
            <a:r>
              <a:rPr lang="es-ES" sz="2000" dirty="0">
                <a:latin typeface="Times New Roman" pitchFamily="18" charset="0"/>
              </a:rPr>
              <a:t> </a:t>
            </a:r>
            <a:r>
              <a:rPr lang="es-ES" sz="2000" dirty="0" err="1">
                <a:latin typeface="Times New Roman" pitchFamily="18" charset="0"/>
              </a:rPr>
              <a:t>an</a:t>
            </a:r>
            <a:r>
              <a:rPr lang="es-ES" sz="2000" dirty="0">
                <a:latin typeface="Times New Roman" pitchFamily="18" charset="0"/>
              </a:rPr>
              <a:t> </a:t>
            </a:r>
            <a:r>
              <a:rPr lang="es-ES" sz="2000" dirty="0" err="1">
                <a:latin typeface="Times New Roman" pitchFamily="18" charset="0"/>
              </a:rPr>
              <a:t>autoimmune</a:t>
            </a:r>
            <a:r>
              <a:rPr lang="es-ES" sz="2000" dirty="0">
                <a:latin typeface="Times New Roman" pitchFamily="18" charset="0"/>
              </a:rPr>
              <a:t> </a:t>
            </a:r>
            <a:r>
              <a:rPr lang="es-ES" sz="2000" dirty="0" err="1">
                <a:latin typeface="Times New Roman" pitchFamily="18" charset="0"/>
              </a:rPr>
              <a:t>disease</a:t>
            </a:r>
            <a:r>
              <a:rPr lang="es-ES" sz="2000" dirty="0">
                <a:latin typeface="Times New Roman" pitchFamily="18" charset="0"/>
              </a:rPr>
              <a:t> </a:t>
            </a:r>
            <a:r>
              <a:rPr lang="es-ES" sz="2000" dirty="0" err="1">
                <a:latin typeface="Times New Roman" pitchFamily="18" charset="0"/>
              </a:rPr>
              <a:t>other</a:t>
            </a:r>
            <a:r>
              <a:rPr lang="es-ES" sz="2000" baseline="30000" dirty="0">
                <a:latin typeface="Times New Roman" pitchFamily="18" charset="0"/>
              </a:rPr>
              <a:t> </a:t>
            </a:r>
            <a:r>
              <a:rPr lang="es-ES" sz="2000" dirty="0" err="1">
                <a:latin typeface="Times New Roman" pitchFamily="18" charset="0"/>
              </a:rPr>
              <a:t>than</a:t>
            </a:r>
            <a:r>
              <a:rPr lang="es-ES" sz="2000" dirty="0">
                <a:latin typeface="Times New Roman" pitchFamily="18" charset="0"/>
              </a:rPr>
              <a:t> </a:t>
            </a:r>
            <a:r>
              <a:rPr lang="es-ES" sz="2000" dirty="0" err="1">
                <a:latin typeface="Times New Roman" pitchFamily="18" charset="0"/>
              </a:rPr>
              <a:t>rheumatoid</a:t>
            </a:r>
            <a:r>
              <a:rPr lang="es-ES" sz="2000" dirty="0">
                <a:latin typeface="Times New Roman" pitchFamily="18" charset="0"/>
              </a:rPr>
              <a:t> </a:t>
            </a:r>
            <a:r>
              <a:rPr lang="es-ES" sz="2000" dirty="0" err="1">
                <a:latin typeface="Times New Roman" pitchFamily="18" charset="0"/>
              </a:rPr>
              <a:t>arthritis</a:t>
            </a:r>
            <a:r>
              <a:rPr lang="es-ES" sz="2000" dirty="0">
                <a:latin typeface="Times New Roman" pitchFamily="18" charset="0"/>
              </a:rPr>
              <a:t> (</a:t>
            </a:r>
            <a:r>
              <a:rPr lang="es-ES" sz="2000" dirty="0" err="1">
                <a:latin typeface="Times New Roman" pitchFamily="18" charset="0"/>
              </a:rPr>
              <a:t>except</a:t>
            </a:r>
            <a:r>
              <a:rPr lang="es-ES" sz="2000" dirty="0">
                <a:latin typeface="Times New Roman" pitchFamily="18" charset="0"/>
              </a:rPr>
              <a:t> </a:t>
            </a:r>
            <a:r>
              <a:rPr lang="es-ES" sz="2000" dirty="0" err="1">
                <a:latin typeface="Times New Roman" pitchFamily="18" charset="0"/>
              </a:rPr>
              <a:t>concurrent</a:t>
            </a:r>
            <a:r>
              <a:rPr lang="es-ES" sz="2000" dirty="0">
                <a:latin typeface="Times New Roman" pitchFamily="18" charset="0"/>
              </a:rPr>
              <a:t> </a:t>
            </a:r>
            <a:r>
              <a:rPr lang="es-ES" sz="2000" dirty="0" err="1">
                <a:latin typeface="Times New Roman" pitchFamily="18" charset="0"/>
              </a:rPr>
              <a:t>Sjögren's</a:t>
            </a:r>
            <a:r>
              <a:rPr lang="es-ES" sz="2000" baseline="30000" dirty="0">
                <a:latin typeface="Times New Roman" pitchFamily="18" charset="0"/>
              </a:rPr>
              <a:t> </a:t>
            </a:r>
            <a:r>
              <a:rPr lang="es-ES" sz="2000" dirty="0" err="1">
                <a:latin typeface="Times New Roman" pitchFamily="18" charset="0"/>
              </a:rPr>
              <a:t>syndrome</a:t>
            </a:r>
            <a:r>
              <a:rPr lang="es-ES" sz="2000" dirty="0">
                <a:latin typeface="Times New Roman" pitchFamily="18" charset="0"/>
              </a:rPr>
              <a:t>), American </a:t>
            </a:r>
            <a:r>
              <a:rPr lang="es-ES" sz="2000" dirty="0" err="1">
                <a:latin typeface="Times New Roman" pitchFamily="18" charset="0"/>
              </a:rPr>
              <a:t>Rheumatism</a:t>
            </a:r>
            <a:r>
              <a:rPr lang="es-ES" sz="2000" dirty="0">
                <a:latin typeface="Times New Roman" pitchFamily="18" charset="0"/>
              </a:rPr>
              <a:t> </a:t>
            </a:r>
            <a:r>
              <a:rPr lang="es-ES" sz="2000" dirty="0" err="1">
                <a:latin typeface="Times New Roman" pitchFamily="18" charset="0"/>
              </a:rPr>
              <a:t>Association</a:t>
            </a:r>
            <a:r>
              <a:rPr lang="es-ES" sz="2000" dirty="0">
                <a:latin typeface="Times New Roman" pitchFamily="18" charset="0"/>
              </a:rPr>
              <a:t> </a:t>
            </a:r>
            <a:r>
              <a:rPr lang="es-ES" sz="2000" dirty="0" err="1">
                <a:latin typeface="Times New Roman" pitchFamily="18" charset="0"/>
              </a:rPr>
              <a:t>functional</a:t>
            </a:r>
            <a:r>
              <a:rPr lang="es-ES" sz="2000" dirty="0">
                <a:latin typeface="Times New Roman" pitchFamily="18" charset="0"/>
              </a:rPr>
              <a:t> </a:t>
            </a:r>
            <a:r>
              <a:rPr lang="es-ES" sz="2000" dirty="0" err="1">
                <a:latin typeface="Times New Roman" pitchFamily="18" charset="0"/>
              </a:rPr>
              <a:t>class</a:t>
            </a:r>
            <a:r>
              <a:rPr lang="es-ES" sz="2000" baseline="30000" dirty="0">
                <a:latin typeface="Times New Roman" pitchFamily="18" charset="0"/>
              </a:rPr>
              <a:t> </a:t>
            </a:r>
            <a:r>
              <a:rPr lang="es-ES" sz="2000" dirty="0">
                <a:latin typeface="Times New Roman" pitchFamily="18" charset="0"/>
              </a:rPr>
              <a:t>IV </a:t>
            </a:r>
            <a:r>
              <a:rPr lang="es-ES" sz="2000" dirty="0" err="1">
                <a:latin typeface="Times New Roman" pitchFamily="18" charset="0"/>
              </a:rPr>
              <a:t>disease</a:t>
            </a:r>
            <a:r>
              <a:rPr lang="es-ES" sz="2000" dirty="0">
                <a:latin typeface="Times New Roman" pitchFamily="18" charset="0"/>
              </a:rPr>
              <a:t>,).</a:t>
            </a:r>
            <a:r>
              <a:rPr lang="es-ES" sz="2000" baseline="30000" dirty="0">
                <a:latin typeface="Times New Roman" pitchFamily="18" charset="0"/>
              </a:rPr>
              <a:t> </a:t>
            </a:r>
            <a:endParaRPr lang="es-ES" sz="2000" dirty="0">
              <a:latin typeface="Times New Roman" pitchFamily="18" charset="0"/>
            </a:endParaRPr>
          </a:p>
        </p:txBody>
      </p:sp>
      <p:sp>
        <p:nvSpPr>
          <p:cNvPr id="26" name="Rectangle 6"/>
          <p:cNvSpPr>
            <a:spLocks noChangeArrowheads="1"/>
          </p:cNvSpPr>
          <p:nvPr/>
        </p:nvSpPr>
        <p:spPr bwMode="auto">
          <a:xfrm>
            <a:off x="4648200" y="914400"/>
            <a:ext cx="3276600" cy="838200"/>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27" name="Text Box 7"/>
          <p:cNvSpPr txBox="1">
            <a:spLocks noChangeArrowheads="1"/>
          </p:cNvSpPr>
          <p:nvPr/>
        </p:nvSpPr>
        <p:spPr bwMode="auto">
          <a:xfrm>
            <a:off x="4724400" y="1143000"/>
            <a:ext cx="3124200" cy="457200"/>
          </a:xfrm>
          <a:prstGeom prst="rect">
            <a:avLst/>
          </a:prstGeom>
          <a:noFill/>
          <a:ln w="9525">
            <a:noFill/>
            <a:miter lim="800000"/>
            <a:headEnd/>
            <a:tailEnd/>
          </a:ln>
          <a:effectLst/>
        </p:spPr>
        <p:txBody>
          <a:bodyPr>
            <a:spAutoFit/>
          </a:bodyPr>
          <a:lstStyle/>
          <a:p>
            <a:pPr eaLnBrk="1" hangingPunct="1">
              <a:spcBef>
                <a:spcPct val="50000"/>
              </a:spcBef>
            </a:pPr>
            <a:r>
              <a:rPr lang="pt-PT" sz="2400" b="1" dirty="0">
                <a:solidFill>
                  <a:srgbClr val="FF5050"/>
                </a:solidFill>
                <a:latin typeface="Arial" charset="0"/>
                <a:cs typeface="Arial" charset="0"/>
              </a:rPr>
              <a:t>Inclusion criteria</a:t>
            </a:r>
            <a:endParaRPr lang="en-US" sz="2400" b="1" dirty="0">
              <a:solidFill>
                <a:srgbClr val="FF5050"/>
              </a:solidFill>
              <a:latin typeface="Arial" charset="0"/>
              <a:cs typeface="Arial" charset="0"/>
            </a:endParaRPr>
          </a:p>
        </p:txBody>
      </p:sp>
      <p:sp>
        <p:nvSpPr>
          <p:cNvPr id="28" name="Text Box 9"/>
          <p:cNvSpPr txBox="1">
            <a:spLocks noChangeArrowheads="1"/>
          </p:cNvSpPr>
          <p:nvPr/>
        </p:nvSpPr>
        <p:spPr bwMode="auto">
          <a:xfrm>
            <a:off x="685800" y="1295400"/>
            <a:ext cx="19050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b="1" dirty="0">
                <a:solidFill>
                  <a:srgbClr val="FF5050"/>
                </a:solidFill>
                <a:latin typeface="Arial" charset="0"/>
                <a:cs typeface="Arial" charset="0"/>
              </a:rPr>
              <a:t>Definitions</a:t>
            </a:r>
            <a:endParaRPr lang="en-US" sz="2400" b="1" dirty="0">
              <a:solidFill>
                <a:srgbClr val="FF5050"/>
              </a:solidFill>
              <a:latin typeface="Arial" charset="0"/>
              <a:cs typeface="Arial" charset="0"/>
            </a:endParaRPr>
          </a:p>
        </p:txBody>
      </p:sp>
      <p:sp>
        <p:nvSpPr>
          <p:cNvPr id="29" name="AutoShape 13"/>
          <p:cNvSpPr>
            <a:spLocks noChangeArrowheads="1"/>
          </p:cNvSpPr>
          <p:nvPr/>
        </p:nvSpPr>
        <p:spPr bwMode="auto">
          <a:xfrm>
            <a:off x="3429000" y="5943600"/>
            <a:ext cx="1447800" cy="685800"/>
          </a:xfrm>
          <a:custGeom>
            <a:avLst/>
            <a:gdLst>
              <a:gd name="G0" fmla="+- 9663 0 0"/>
              <a:gd name="G1" fmla="+- 17076 0 0"/>
              <a:gd name="G2" fmla="+- 7600 0 0"/>
              <a:gd name="G3" fmla="*/ 9663 1 2"/>
              <a:gd name="G4" fmla="+- G3 10800 0"/>
              <a:gd name="G5" fmla="+- 21600 9663 17076"/>
              <a:gd name="G6" fmla="+- 17076 7600 0"/>
              <a:gd name="G7" fmla="*/ G6 1 2"/>
              <a:gd name="G8" fmla="*/ 17076 2 1"/>
              <a:gd name="G9" fmla="+- G8 0 21600"/>
              <a:gd name="G10" fmla="*/ 21600 G0 G1"/>
              <a:gd name="G11" fmla="*/ 21600 G4 G1"/>
              <a:gd name="G12" fmla="*/ 21600 G5 G1"/>
              <a:gd name="G13" fmla="*/ 21600 G7 G1"/>
              <a:gd name="G14" fmla="*/ 17076 1 2"/>
              <a:gd name="G15" fmla="+- G5 0 G4"/>
              <a:gd name="G16" fmla="+- G0 0 G4"/>
              <a:gd name="G17" fmla="*/ G2 G15 G16"/>
              <a:gd name="T0" fmla="*/ 15632 w 21600"/>
              <a:gd name="T1" fmla="*/ 0 h 21600"/>
              <a:gd name="T2" fmla="*/ 9663 w 21600"/>
              <a:gd name="T3" fmla="*/ 7600 h 21600"/>
              <a:gd name="T4" fmla="*/ 0 w 21600"/>
              <a:gd name="T5" fmla="*/ 19773 h 21600"/>
              <a:gd name="T6" fmla="*/ 8538 w 21600"/>
              <a:gd name="T7" fmla="*/ 21600 h 21600"/>
              <a:gd name="T8" fmla="*/ 17076 w 21600"/>
              <a:gd name="T9" fmla="*/ 15607 h 21600"/>
              <a:gd name="T10" fmla="*/ 21600 w 21600"/>
              <a:gd name="T11" fmla="*/ 76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32" y="0"/>
                </a:moveTo>
                <a:lnTo>
                  <a:pt x="9663" y="7600"/>
                </a:lnTo>
                <a:lnTo>
                  <a:pt x="14187" y="7600"/>
                </a:lnTo>
                <a:lnTo>
                  <a:pt x="14187" y="17946"/>
                </a:lnTo>
                <a:lnTo>
                  <a:pt x="0" y="17946"/>
                </a:lnTo>
                <a:lnTo>
                  <a:pt x="0" y="21600"/>
                </a:lnTo>
                <a:lnTo>
                  <a:pt x="17076" y="21600"/>
                </a:lnTo>
                <a:lnTo>
                  <a:pt x="17076" y="7600"/>
                </a:lnTo>
                <a:lnTo>
                  <a:pt x="21600" y="7600"/>
                </a:lnTo>
                <a:close/>
              </a:path>
            </a:pathLst>
          </a:custGeom>
          <a:solidFill>
            <a:srgbClr val="FF5050"/>
          </a:solidFill>
          <a:ln w="9525">
            <a:solidFill>
              <a:schemeClr val="tx1"/>
            </a:solidFill>
            <a:miter lim="800000"/>
            <a:headEnd/>
            <a:tailEnd/>
          </a:ln>
          <a:effectLst/>
        </p:spPr>
        <p:txBody>
          <a:bodyPr wrap="none" anchor="ctr"/>
          <a:lstStyle/>
          <a:p>
            <a:endParaRPr lang="en-US"/>
          </a:p>
        </p:txBody>
      </p:sp>
      <p:sp>
        <p:nvSpPr>
          <p:cNvPr id="30" name="Text Box 14"/>
          <p:cNvSpPr txBox="1">
            <a:spLocks noChangeArrowheads="1"/>
          </p:cNvSpPr>
          <p:nvPr/>
        </p:nvSpPr>
        <p:spPr bwMode="auto">
          <a:xfrm>
            <a:off x="457200" y="6324600"/>
            <a:ext cx="2895600" cy="466725"/>
          </a:xfrm>
          <a:prstGeom prst="rect">
            <a:avLst/>
          </a:prstGeom>
          <a:solidFill>
            <a:srgbClr val="FF7C80"/>
          </a:solidFill>
          <a:ln w="9525">
            <a:solidFill>
              <a:schemeClr val="tx1"/>
            </a:solidFill>
            <a:miter lim="800000"/>
            <a:headEnd/>
            <a:tailEnd/>
          </a:ln>
          <a:effectLst/>
        </p:spPr>
        <p:txBody>
          <a:bodyPr>
            <a:spAutoFit/>
          </a:bodyPr>
          <a:lstStyle/>
          <a:p>
            <a:pPr eaLnBrk="1" hangingPunct="1">
              <a:spcBef>
                <a:spcPct val="50000"/>
              </a:spcBef>
            </a:pPr>
            <a:r>
              <a:rPr lang="pt-PT" sz="2400" b="1">
                <a:solidFill>
                  <a:srgbClr val="FFFF66"/>
                </a:solidFill>
                <a:latin typeface="Arial" charset="0"/>
                <a:cs typeface="Arial" charset="0"/>
              </a:rPr>
              <a:t>Exclusion criteria</a:t>
            </a:r>
            <a:endParaRPr lang="en-US" sz="2400" b="1">
              <a:solidFill>
                <a:srgbClr val="FFFF66"/>
              </a:solidFill>
              <a:latin typeface="Arial" charset="0"/>
              <a:cs typeface="Arial" charset="0"/>
            </a:endParaRPr>
          </a:p>
        </p:txBody>
      </p:sp>
      <p:sp>
        <p:nvSpPr>
          <p:cNvPr id="31" name="AutoShape 16"/>
          <p:cNvSpPr>
            <a:spLocks noChangeArrowheads="1"/>
          </p:cNvSpPr>
          <p:nvPr/>
        </p:nvSpPr>
        <p:spPr bwMode="auto">
          <a:xfrm>
            <a:off x="3048000" y="1371600"/>
            <a:ext cx="1371600" cy="1447800"/>
          </a:xfrm>
          <a:prstGeom prst="curvedRightArrow">
            <a:avLst>
              <a:gd name="adj1" fmla="val 21111"/>
              <a:gd name="adj2" fmla="val 42222"/>
              <a:gd name="adj3" fmla="val 33333"/>
            </a:avLst>
          </a:prstGeom>
          <a:solidFill>
            <a:srgbClr val="FFFF66"/>
          </a:solidFill>
          <a:ln w="9525">
            <a:solidFill>
              <a:schemeClr val="tx1"/>
            </a:solidFill>
            <a:miter lim="800000"/>
            <a:headEnd/>
            <a:tailEnd/>
          </a:ln>
          <a:effectLst/>
        </p:spPr>
        <p:txBody>
          <a:bodyPr wrap="none" anchor="ctr"/>
          <a:lstStyle/>
          <a:p>
            <a:endParaRPr lang="en-US"/>
          </a:p>
        </p:txBody>
      </p:sp>
      <p:sp>
        <p:nvSpPr>
          <p:cNvPr id="32" name="AutoShape 17"/>
          <p:cNvSpPr>
            <a:spLocks noChangeArrowheads="1"/>
          </p:cNvSpPr>
          <p:nvPr/>
        </p:nvSpPr>
        <p:spPr bwMode="auto">
          <a:xfrm>
            <a:off x="1143000" y="1828800"/>
            <a:ext cx="457200" cy="1600200"/>
          </a:xfrm>
          <a:prstGeom prst="downArrow">
            <a:avLst>
              <a:gd name="adj1" fmla="val 50000"/>
              <a:gd name="adj2" fmla="val 87500"/>
            </a:avLst>
          </a:prstGeom>
          <a:solidFill>
            <a:srgbClr val="FFFF66"/>
          </a:solidFill>
          <a:ln w="9525">
            <a:solidFill>
              <a:schemeClr val="tx1"/>
            </a:solidFill>
            <a:miter lim="800000"/>
            <a:headEnd/>
            <a:tailEnd/>
          </a:ln>
          <a:effectLst/>
        </p:spPr>
        <p:txBody>
          <a:bodyPr wrap="none" anchor="ctr"/>
          <a:lstStyle/>
          <a:p>
            <a:endParaRPr lang="en-US"/>
          </a:p>
        </p:txBody>
      </p:sp>
      <p:sp>
        <p:nvSpPr>
          <p:cNvPr id="33" name="AutoShape 18"/>
          <p:cNvSpPr>
            <a:spLocks noChangeArrowheads="1"/>
          </p:cNvSpPr>
          <p:nvPr/>
        </p:nvSpPr>
        <p:spPr bwMode="auto">
          <a:xfrm>
            <a:off x="6400800" y="1752600"/>
            <a:ext cx="304800" cy="2514600"/>
          </a:xfrm>
          <a:prstGeom prst="upArrow">
            <a:avLst>
              <a:gd name="adj1" fmla="val 50000"/>
              <a:gd name="adj2" fmla="val 206250"/>
            </a:avLst>
          </a:prstGeom>
          <a:solidFill>
            <a:srgbClr val="FFFF66"/>
          </a:solidFill>
          <a:ln w="9525">
            <a:solidFill>
              <a:schemeClr val="tx1"/>
            </a:solidFill>
            <a:miter lim="800000"/>
            <a:headEnd/>
            <a:tailEnd/>
          </a:ln>
          <a:effectLst/>
        </p:spPr>
        <p:txBody>
          <a:bodyPr wrap="none" anchor="ctr"/>
          <a:lstStyle/>
          <a:p>
            <a:endParaRPr lang="en-US"/>
          </a:p>
        </p:txBody>
      </p:sp>
      <p:sp>
        <p:nvSpPr>
          <p:cNvPr id="34" name="Text Box 19"/>
          <p:cNvSpPr txBox="1">
            <a:spLocks noChangeArrowheads="1"/>
          </p:cNvSpPr>
          <p:nvPr/>
        </p:nvSpPr>
        <p:spPr bwMode="auto">
          <a:xfrm>
            <a:off x="5562600" y="6358618"/>
            <a:ext cx="3505200" cy="466725"/>
          </a:xfrm>
          <a:prstGeom prst="rect">
            <a:avLst/>
          </a:prstGeom>
          <a:noFill/>
          <a:ln w="9525">
            <a:solidFill>
              <a:schemeClr val="tx1"/>
            </a:solidFill>
            <a:miter lim="800000"/>
            <a:headEnd/>
            <a:tailEnd/>
          </a:ln>
          <a:effectLst/>
        </p:spPr>
        <p:txBody>
          <a:bodyPr>
            <a:spAutoFit/>
          </a:bodyPr>
          <a:lstStyle/>
          <a:p>
            <a:pPr algn="ctr" eaLnBrk="1" hangingPunct="1">
              <a:spcBef>
                <a:spcPct val="50000"/>
              </a:spcBef>
            </a:pPr>
            <a:r>
              <a:rPr lang="en-US" sz="2400" b="1" i="1" dirty="0">
                <a:latin typeface="Arial Narrow" pitchFamily="34"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1371600"/>
            <a:ext cx="9144000" cy="4968875"/>
          </a:xfrm>
          <a:prstGeom prst="rect">
            <a:avLst/>
          </a:prstGeom>
          <a:noFill/>
          <a:ln w="9525">
            <a:noFill/>
            <a:miter lim="800000"/>
            <a:headEnd/>
            <a:tailEnd/>
          </a:ln>
          <a:effectLst/>
        </p:spPr>
        <p:txBody>
          <a:bodyPr>
            <a:spAutoFit/>
          </a:bodyPr>
          <a:lstStyle/>
          <a:p>
            <a:pPr algn="just">
              <a:spcBef>
                <a:spcPct val="50000"/>
              </a:spcBef>
            </a:pPr>
            <a:r>
              <a:rPr lang="en-US" sz="2000" b="1" dirty="0">
                <a:latin typeface="Comic Sans MS" pitchFamily="66" charset="0"/>
              </a:rPr>
              <a:t>Study Protocol </a:t>
            </a:r>
          </a:p>
          <a:p>
            <a:pPr algn="just">
              <a:spcBef>
                <a:spcPct val="50000"/>
              </a:spcBef>
            </a:pPr>
            <a:r>
              <a:rPr lang="en-US" sz="2000" b="1" dirty="0">
                <a:latin typeface="Comic Sans MS" pitchFamily="66" charset="0"/>
              </a:rPr>
              <a:t>Therapy with Patients were randomly</a:t>
            </a:r>
            <a:r>
              <a:rPr lang="en-US" sz="2000" b="1" baseline="30000" dirty="0">
                <a:latin typeface="Comic Sans MS" pitchFamily="66" charset="0"/>
              </a:rPr>
              <a:t> </a:t>
            </a:r>
            <a:r>
              <a:rPr lang="en-US" sz="2000" b="1" dirty="0">
                <a:latin typeface="Comic Sans MS" pitchFamily="66" charset="0"/>
              </a:rPr>
              <a:t>assigned to receive one of four treatments: oral methotrexate</a:t>
            </a:r>
            <a:r>
              <a:rPr lang="en-US" sz="2000" b="1" baseline="30000" dirty="0">
                <a:latin typeface="Comic Sans MS" pitchFamily="66" charset="0"/>
              </a:rPr>
              <a:t> </a:t>
            </a:r>
            <a:r>
              <a:rPr lang="en-US" sz="2000" b="1" dirty="0">
                <a:latin typeface="Comic Sans MS" pitchFamily="66" charset="0"/>
              </a:rPr>
              <a:t>at a dose of 10 mg or more per week plus placebos for rituximab</a:t>
            </a:r>
            <a:r>
              <a:rPr lang="en-US" sz="2000" b="1" baseline="30000" dirty="0">
                <a:latin typeface="Comic Sans MS" pitchFamily="66" charset="0"/>
              </a:rPr>
              <a:t> </a:t>
            </a:r>
            <a:r>
              <a:rPr lang="en-US" sz="2000" b="1" dirty="0">
                <a:latin typeface="Comic Sans MS" pitchFamily="66" charset="0"/>
              </a:rPr>
              <a:t>and cyclophosphamide (control group), rituximab plus placebos</a:t>
            </a:r>
            <a:r>
              <a:rPr lang="en-US" sz="2000" b="1" baseline="30000" dirty="0">
                <a:latin typeface="Comic Sans MS" pitchFamily="66" charset="0"/>
              </a:rPr>
              <a:t> </a:t>
            </a:r>
            <a:r>
              <a:rPr lang="en-US" sz="2000" b="1" dirty="0">
                <a:latin typeface="Comic Sans MS" pitchFamily="66" charset="0"/>
              </a:rPr>
              <a:t>for methotrexate and cyclophosphamide, rituximab plus cyclophosphamide</a:t>
            </a:r>
            <a:r>
              <a:rPr lang="en-US" sz="2000" b="1" baseline="30000" dirty="0">
                <a:latin typeface="Comic Sans MS" pitchFamily="66" charset="0"/>
              </a:rPr>
              <a:t> </a:t>
            </a:r>
            <a:r>
              <a:rPr lang="en-US" sz="2000" b="1" dirty="0">
                <a:latin typeface="Comic Sans MS" pitchFamily="66" charset="0"/>
              </a:rPr>
              <a:t>in an intravenous infusion of 750 mg on days 3 and 17 plus placebo</a:t>
            </a:r>
            <a:r>
              <a:rPr lang="en-US" sz="2000" b="1" baseline="30000" dirty="0">
                <a:latin typeface="Comic Sans MS" pitchFamily="66" charset="0"/>
              </a:rPr>
              <a:t> </a:t>
            </a:r>
            <a:r>
              <a:rPr lang="en-US" sz="2000" b="1" dirty="0">
                <a:latin typeface="Comic Sans MS" pitchFamily="66" charset="0"/>
              </a:rPr>
              <a:t>for methotrexate, and rituximab plus methotrexate at a dose</a:t>
            </a:r>
            <a:r>
              <a:rPr lang="en-US" sz="2000" b="1" baseline="30000" dirty="0">
                <a:latin typeface="Comic Sans MS" pitchFamily="66" charset="0"/>
              </a:rPr>
              <a:t> </a:t>
            </a:r>
            <a:r>
              <a:rPr lang="en-US" sz="2000" b="1" dirty="0">
                <a:latin typeface="Comic Sans MS" pitchFamily="66" charset="0"/>
              </a:rPr>
              <a:t>of 10 mg or more a week plus placebo for cyclophosphamide. In</a:t>
            </a:r>
            <a:r>
              <a:rPr lang="en-US" sz="2000" b="1" baseline="30000" dirty="0">
                <a:latin typeface="Comic Sans MS" pitchFamily="66" charset="0"/>
              </a:rPr>
              <a:t> </a:t>
            </a:r>
            <a:r>
              <a:rPr lang="en-US" sz="2000" b="1" dirty="0">
                <a:latin typeface="Comic Sans MS" pitchFamily="66" charset="0"/>
              </a:rPr>
              <a:t>all three groups that received rituximab (</a:t>
            </a:r>
            <a:r>
              <a:rPr lang="en-US" sz="2000" b="1" dirty="0" err="1">
                <a:latin typeface="Comic Sans MS" pitchFamily="66" charset="0"/>
              </a:rPr>
              <a:t>MabThera</a:t>
            </a:r>
            <a:r>
              <a:rPr lang="en-US" sz="2000" b="1" dirty="0">
                <a:latin typeface="Comic Sans MS" pitchFamily="66" charset="0"/>
              </a:rPr>
              <a:t>, Roche; </a:t>
            </a:r>
            <a:r>
              <a:rPr lang="en-US" sz="2000" b="1" dirty="0" err="1">
                <a:latin typeface="Comic Sans MS" pitchFamily="66" charset="0"/>
              </a:rPr>
              <a:t>Rituxan</a:t>
            </a:r>
            <a:r>
              <a:rPr lang="en-US" sz="2000" b="1" dirty="0">
                <a:latin typeface="Comic Sans MS" pitchFamily="66" charset="0"/>
              </a:rPr>
              <a:t>,</a:t>
            </a:r>
            <a:r>
              <a:rPr lang="en-US" sz="2000" b="1" baseline="30000" dirty="0">
                <a:latin typeface="Comic Sans MS" pitchFamily="66" charset="0"/>
              </a:rPr>
              <a:t> </a:t>
            </a:r>
            <a:r>
              <a:rPr lang="en-US" sz="2000" b="1" dirty="0">
                <a:latin typeface="Comic Sans MS" pitchFamily="66" charset="0"/>
              </a:rPr>
              <a:t>Genentech and IDEC Pharmaceuticals), rituximab was administered</a:t>
            </a:r>
            <a:r>
              <a:rPr lang="en-US" sz="2000" b="1" baseline="30000" dirty="0">
                <a:latin typeface="Comic Sans MS" pitchFamily="66" charset="0"/>
              </a:rPr>
              <a:t> </a:t>
            </a:r>
            <a:r>
              <a:rPr lang="en-US" sz="2000" b="1" dirty="0">
                <a:latin typeface="Comic Sans MS" pitchFamily="66" charset="0"/>
              </a:rPr>
              <a:t>as a 1000-mg intravenous infusion on days 1 and 15. Investigators</a:t>
            </a:r>
            <a:r>
              <a:rPr lang="en-US" sz="2000" b="1" baseline="30000" dirty="0">
                <a:latin typeface="Comic Sans MS" pitchFamily="66" charset="0"/>
              </a:rPr>
              <a:t> </a:t>
            </a:r>
            <a:r>
              <a:rPr lang="en-US" sz="2000" b="1" dirty="0">
                <a:latin typeface="Comic Sans MS" pitchFamily="66" charset="0"/>
              </a:rPr>
              <a:t>and patients remained blinded to the assigned study medications.</a:t>
            </a:r>
            <a:r>
              <a:rPr lang="en-US" sz="2000" b="1" baseline="30000" dirty="0">
                <a:latin typeface="Comic Sans MS" pitchFamily="66" charset="0"/>
              </a:rPr>
              <a:t> </a:t>
            </a:r>
            <a:endParaRPr lang="en-US" sz="2000" b="1" dirty="0">
              <a:latin typeface="Comic Sans MS" pitchFamily="66" charset="0"/>
            </a:endParaRPr>
          </a:p>
          <a:p>
            <a:pPr algn="just">
              <a:spcBef>
                <a:spcPct val="50000"/>
              </a:spcBef>
            </a:pPr>
            <a:r>
              <a:rPr lang="en-US" sz="2000" b="1" dirty="0">
                <a:latin typeface="Comic Sans MS" pitchFamily="66" charset="0"/>
              </a:rPr>
              <a:t>Clinical assessments were performed at baseline (day 1) and</a:t>
            </a:r>
            <a:r>
              <a:rPr lang="en-US" sz="2000" b="1" baseline="30000" dirty="0">
                <a:latin typeface="Comic Sans MS" pitchFamily="66" charset="0"/>
              </a:rPr>
              <a:t> </a:t>
            </a:r>
            <a:r>
              <a:rPr lang="en-US" sz="2000" b="1" dirty="0">
                <a:latin typeface="Comic Sans MS" pitchFamily="66" charset="0"/>
              </a:rPr>
              <a:t>at weeks 12, 16, 20, and 24 according to the American College</a:t>
            </a:r>
            <a:r>
              <a:rPr lang="en-US" sz="2000" b="1" baseline="30000" dirty="0">
                <a:latin typeface="Comic Sans MS" pitchFamily="66" charset="0"/>
              </a:rPr>
              <a:t> </a:t>
            </a:r>
            <a:r>
              <a:rPr lang="en-US" sz="2000" b="1" dirty="0">
                <a:latin typeface="Comic Sans MS" pitchFamily="66" charset="0"/>
              </a:rPr>
              <a:t>of</a:t>
            </a:r>
            <a:endParaRPr lang="pt-PT" sz="2000" b="1" dirty="0">
              <a:latin typeface="Comic Sans MS" pitchFamily="66" charset="0"/>
            </a:endParaRPr>
          </a:p>
        </p:txBody>
      </p:sp>
      <p:sp>
        <p:nvSpPr>
          <p:cNvPr id="37891" name="Text Box 3"/>
          <p:cNvSpPr txBox="1">
            <a:spLocks noChangeArrowheads="1"/>
          </p:cNvSpPr>
          <p:nvPr/>
        </p:nvSpPr>
        <p:spPr bwMode="auto">
          <a:xfrm>
            <a:off x="4876800" y="685800"/>
            <a:ext cx="25908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dirty="0">
                <a:solidFill>
                  <a:srgbClr val="FF5050"/>
                </a:solidFill>
                <a:latin typeface="Comic Sans MS" pitchFamily="66" charset="0"/>
              </a:rPr>
              <a:t>What was done?</a:t>
            </a:r>
            <a:endParaRPr lang="en-US" sz="2400" dirty="0">
              <a:solidFill>
                <a:srgbClr val="FF5050"/>
              </a:solidFill>
              <a:latin typeface="Comic Sans MS" pitchFamily="66" charset="0"/>
            </a:endParaRPr>
          </a:p>
        </p:txBody>
      </p:sp>
      <p:sp>
        <p:nvSpPr>
          <p:cNvPr id="37892" name="AutoShape 4"/>
          <p:cNvSpPr>
            <a:spLocks noChangeArrowheads="1"/>
          </p:cNvSpPr>
          <p:nvPr/>
        </p:nvSpPr>
        <p:spPr bwMode="auto">
          <a:xfrm>
            <a:off x="3505200" y="457200"/>
            <a:ext cx="1219200" cy="1447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66"/>
          </a:solidFill>
          <a:ln w="9525">
            <a:solidFill>
              <a:schemeClr val="tx1"/>
            </a:solidFill>
            <a:miter lim="800000"/>
            <a:headEnd/>
            <a:tailEnd/>
          </a:ln>
          <a:effectLst/>
        </p:spPr>
        <p:txBody>
          <a:bodyPr wrap="none" anchor="ctr"/>
          <a:lstStyle/>
          <a:p>
            <a:endParaRPr lang="en-US"/>
          </a:p>
        </p:txBody>
      </p:sp>
      <p:sp>
        <p:nvSpPr>
          <p:cNvPr id="37896" name="Line 8"/>
          <p:cNvSpPr>
            <a:spLocks noChangeShapeType="1"/>
          </p:cNvSpPr>
          <p:nvPr/>
        </p:nvSpPr>
        <p:spPr bwMode="auto">
          <a:xfrm flipH="1" flipV="1">
            <a:off x="5638800" y="4191000"/>
            <a:ext cx="990600" cy="16002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37898" name="Text Box 10"/>
          <p:cNvSpPr txBox="1">
            <a:spLocks noChangeArrowheads="1"/>
          </p:cNvSpPr>
          <p:nvPr/>
        </p:nvSpPr>
        <p:spPr bwMode="auto">
          <a:xfrm>
            <a:off x="5638800" y="6324600"/>
            <a:ext cx="3352800" cy="406400"/>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0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01600" y="1828800"/>
            <a:ext cx="8915400" cy="3233738"/>
          </a:xfrm>
          <a:prstGeom prst="rect">
            <a:avLst/>
          </a:prstGeom>
          <a:noFill/>
          <a:ln w="9525">
            <a:noFill/>
            <a:miter lim="800000"/>
            <a:headEnd/>
            <a:tailEnd/>
          </a:ln>
          <a:effectLst/>
        </p:spPr>
        <p:txBody>
          <a:bodyPr>
            <a:spAutoFit/>
          </a:bodyPr>
          <a:lstStyle/>
          <a:p>
            <a:pPr algn="just">
              <a:lnSpc>
                <a:spcPct val="140000"/>
              </a:lnSpc>
              <a:spcBef>
                <a:spcPct val="50000"/>
              </a:spcBef>
            </a:pPr>
            <a:r>
              <a:rPr lang="en-US" sz="2000" b="1" dirty="0">
                <a:latin typeface="Times New Roman" pitchFamily="18" charset="0"/>
                <a:cs typeface="Times New Roman" pitchFamily="18" charset="0"/>
              </a:rPr>
              <a:t>Rheumatology (ACR) core set of disease-activity measures.</a:t>
            </a:r>
            <a:r>
              <a:rPr lang="en-US" sz="2000" b="1" baseline="30000" dirty="0">
                <a:latin typeface="Times New Roman" pitchFamily="18" charset="0"/>
                <a:cs typeface="Times New Roman" pitchFamily="18" charset="0"/>
              </a:rPr>
              <a:t> </a:t>
            </a:r>
            <a:r>
              <a:rPr lang="en-US" sz="2000" b="1" dirty="0">
                <a:solidFill>
                  <a:srgbClr val="FF9933"/>
                </a:solidFill>
                <a:latin typeface="Times New Roman" pitchFamily="18" charset="0"/>
                <a:cs typeface="Times New Roman" pitchFamily="18" charset="0"/>
              </a:rPr>
              <a:t>These consisted of a count of swollen joints (66 joints evaluated),</a:t>
            </a:r>
            <a:r>
              <a:rPr lang="pt-PT" sz="2000" b="1" dirty="0">
                <a:solidFill>
                  <a:srgbClr val="FF9933"/>
                </a:solidFill>
                <a:latin typeface="Times New Roman" pitchFamily="18" charset="0"/>
                <a:cs typeface="Times New Roman" pitchFamily="18" charset="0"/>
              </a:rPr>
              <a:t>...</a:t>
            </a:r>
            <a:r>
              <a:rPr lang="en-US" sz="2000" b="1" dirty="0">
                <a:solidFill>
                  <a:srgbClr val="FF9933"/>
                </a:solidFill>
                <a:latin typeface="Times New Roman" pitchFamily="18" charset="0"/>
                <a:cs typeface="Times New Roman" pitchFamily="18" charset="0"/>
              </a:rPr>
              <a:t> and</a:t>
            </a:r>
            <a:r>
              <a:rPr lang="en-US" sz="2000" b="1" baseline="30000" dirty="0">
                <a:solidFill>
                  <a:srgbClr val="FF9933"/>
                </a:solidFill>
                <a:latin typeface="Times New Roman" pitchFamily="18" charset="0"/>
                <a:cs typeface="Times New Roman" pitchFamily="18" charset="0"/>
              </a:rPr>
              <a:t> </a:t>
            </a:r>
            <a:r>
              <a:rPr lang="en-US" sz="2000" b="1" dirty="0">
                <a:solidFill>
                  <a:srgbClr val="FF9933"/>
                </a:solidFill>
                <a:latin typeface="Times New Roman" pitchFamily="18" charset="0"/>
                <a:cs typeface="Times New Roman" pitchFamily="18" charset="0"/>
              </a:rPr>
              <a:t>laboratory evaluation of acute-phase reactants (serum C-reactive</a:t>
            </a:r>
            <a:r>
              <a:rPr lang="en-US" sz="2000" b="1" baseline="30000" dirty="0">
                <a:solidFill>
                  <a:srgbClr val="FF9933"/>
                </a:solidFill>
                <a:latin typeface="Times New Roman" pitchFamily="18" charset="0"/>
                <a:cs typeface="Times New Roman" pitchFamily="18" charset="0"/>
              </a:rPr>
              <a:t> </a:t>
            </a:r>
            <a:r>
              <a:rPr lang="en-US" sz="2000" b="1" dirty="0">
                <a:solidFill>
                  <a:srgbClr val="FF9933"/>
                </a:solidFill>
                <a:latin typeface="Times New Roman" pitchFamily="18" charset="0"/>
                <a:cs typeface="Times New Roman" pitchFamily="18" charset="0"/>
              </a:rPr>
              <a:t>protein level and erythrocyte sedimentation rate).</a:t>
            </a:r>
            <a:r>
              <a:rPr lang="en-US" sz="2000" b="1" baseline="30000" dirty="0">
                <a:solidFill>
                  <a:srgbClr val="FF9933"/>
                </a:solidFill>
                <a:latin typeface="Times New Roman" pitchFamily="18" charset="0"/>
                <a:cs typeface="Times New Roman" pitchFamily="18" charset="0"/>
              </a:rPr>
              <a:t> </a:t>
            </a:r>
            <a:endParaRPr lang="en-US" sz="2000" b="1" dirty="0">
              <a:solidFill>
                <a:srgbClr val="FF9933"/>
              </a:solidFill>
              <a:latin typeface="Times New Roman" pitchFamily="18" charset="0"/>
              <a:cs typeface="Times New Roman" pitchFamily="18" charset="0"/>
            </a:endParaRPr>
          </a:p>
          <a:p>
            <a:pPr algn="just">
              <a:lnSpc>
                <a:spcPct val="140000"/>
              </a:lnSpc>
              <a:spcBef>
                <a:spcPct val="50000"/>
              </a:spcBef>
            </a:pPr>
            <a:r>
              <a:rPr lang="en-US" sz="2000" b="1" dirty="0">
                <a:latin typeface="Times New Roman" pitchFamily="18" charset="0"/>
                <a:cs typeface="Times New Roman" pitchFamily="18" charset="0"/>
              </a:rPr>
              <a:t>Laboratory assessments (including complete blood counts and</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serum biochemical analyses) were performed at screening (three</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weeks before baseline), on days 1, 3, 15, and 17, and at weeks</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4, 8, 12, 16, 20, and 24. </a:t>
            </a:r>
            <a:r>
              <a:rPr lang="pt-PT" sz="2000" b="1"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endParaRPr lang="pt-PT" sz="2000" b="1" dirty="0">
              <a:latin typeface="Times New Roman" pitchFamily="18" charset="0"/>
              <a:cs typeface="Times New Roman" pitchFamily="18" charset="0"/>
            </a:endParaRPr>
          </a:p>
        </p:txBody>
      </p:sp>
      <p:sp>
        <p:nvSpPr>
          <p:cNvPr id="74755" name="Text Box 3"/>
          <p:cNvSpPr txBox="1">
            <a:spLocks noChangeArrowheads="1"/>
          </p:cNvSpPr>
          <p:nvPr/>
        </p:nvSpPr>
        <p:spPr bwMode="auto">
          <a:xfrm>
            <a:off x="2209800" y="1143000"/>
            <a:ext cx="41910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5050"/>
                </a:solidFill>
                <a:latin typeface="Comic Sans MS" pitchFamily="66" charset="0"/>
              </a:rPr>
              <a:t>What instrument was used?</a:t>
            </a:r>
            <a:endParaRPr lang="en-US" sz="2400">
              <a:solidFill>
                <a:srgbClr val="FF5050"/>
              </a:solidFill>
              <a:latin typeface="Comic Sans MS" pitchFamily="66" charset="0"/>
            </a:endParaRPr>
          </a:p>
        </p:txBody>
      </p:sp>
      <p:sp>
        <p:nvSpPr>
          <p:cNvPr id="74756" name="Text Box 4"/>
          <p:cNvSpPr txBox="1">
            <a:spLocks noChangeArrowheads="1"/>
          </p:cNvSpPr>
          <p:nvPr/>
        </p:nvSpPr>
        <p:spPr bwMode="auto">
          <a:xfrm>
            <a:off x="4191000" y="5476875"/>
            <a:ext cx="19050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a:solidFill>
                  <a:srgbClr val="FF5050"/>
                </a:solidFill>
                <a:latin typeface="Comic Sans MS" pitchFamily="66" charset="0"/>
              </a:rPr>
              <a:t>Definitions</a:t>
            </a:r>
            <a:endParaRPr lang="en-US" sz="2400">
              <a:solidFill>
                <a:srgbClr val="FF5050"/>
              </a:solidFill>
              <a:latin typeface="Comic Sans MS" pitchFamily="66" charset="0"/>
            </a:endParaRPr>
          </a:p>
        </p:txBody>
      </p:sp>
      <p:sp>
        <p:nvSpPr>
          <p:cNvPr id="74757" name="AutoShape 5"/>
          <p:cNvSpPr>
            <a:spLocks noChangeArrowheads="1"/>
          </p:cNvSpPr>
          <p:nvPr/>
        </p:nvSpPr>
        <p:spPr bwMode="auto">
          <a:xfrm>
            <a:off x="4800600" y="3886200"/>
            <a:ext cx="457200" cy="1600200"/>
          </a:xfrm>
          <a:prstGeom prst="upArrow">
            <a:avLst>
              <a:gd name="adj1" fmla="val 50000"/>
              <a:gd name="adj2" fmla="val 87500"/>
            </a:avLst>
          </a:prstGeom>
          <a:solidFill>
            <a:srgbClr val="FFFF66"/>
          </a:solidFill>
          <a:ln w="9525">
            <a:solidFill>
              <a:schemeClr val="tx1"/>
            </a:solidFill>
            <a:miter lim="800000"/>
            <a:headEnd/>
            <a:tailEnd/>
          </a:ln>
          <a:effectLst/>
        </p:spPr>
        <p:txBody>
          <a:bodyPr wrap="none" anchor="ctr"/>
          <a:lstStyle/>
          <a:p>
            <a:endParaRPr lang="en-US"/>
          </a:p>
        </p:txBody>
      </p:sp>
      <p:sp>
        <p:nvSpPr>
          <p:cNvPr id="74758" name="AutoShape 6"/>
          <p:cNvSpPr>
            <a:spLocks noChangeArrowheads="1"/>
          </p:cNvSpPr>
          <p:nvPr/>
        </p:nvSpPr>
        <p:spPr bwMode="auto">
          <a:xfrm>
            <a:off x="838200" y="1219200"/>
            <a:ext cx="1295400" cy="609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66"/>
          </a:solidFill>
          <a:ln w="9525">
            <a:solidFill>
              <a:schemeClr val="tx1"/>
            </a:solidFill>
            <a:miter lim="800000"/>
            <a:headEnd/>
            <a:tailEnd/>
          </a:ln>
          <a:effectLst/>
        </p:spPr>
        <p:txBody>
          <a:bodyPr wrap="none" anchor="ctr"/>
          <a:lstStyle/>
          <a:p>
            <a:endParaRPr lang="en-US"/>
          </a:p>
        </p:txBody>
      </p:sp>
      <p:sp>
        <p:nvSpPr>
          <p:cNvPr id="74759" name="Text Box 7"/>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1600200"/>
            <a:ext cx="8763000" cy="4473575"/>
          </a:xfrm>
          <a:prstGeom prst="rect">
            <a:avLst/>
          </a:prstGeom>
          <a:noFill/>
          <a:ln w="9525">
            <a:noFill/>
            <a:miter lim="800000"/>
            <a:headEnd/>
            <a:tailEnd/>
          </a:ln>
          <a:effectLst/>
        </p:spPr>
        <p:txBody>
          <a:bodyPr>
            <a:spAutoFit/>
          </a:bodyPr>
          <a:lstStyle/>
          <a:p>
            <a:pPr algn="just">
              <a:lnSpc>
                <a:spcPct val="110000"/>
              </a:lnSpc>
              <a:spcBef>
                <a:spcPct val="50000"/>
              </a:spcBef>
            </a:pPr>
            <a:r>
              <a:rPr lang="en-US" sz="2400" b="1" dirty="0">
                <a:latin typeface="Arial" charset="0"/>
                <a:cs typeface="Arial" charset="0"/>
              </a:rPr>
              <a:t>Clinical Outcome Measures </a:t>
            </a:r>
          </a:p>
          <a:p>
            <a:pPr algn="just">
              <a:lnSpc>
                <a:spcPct val="110000"/>
              </a:lnSpc>
              <a:spcBef>
                <a:spcPct val="50000"/>
              </a:spcBef>
            </a:pPr>
            <a:r>
              <a:rPr lang="en-US" sz="2400" b="1" dirty="0">
                <a:latin typeface="Arial" charset="0"/>
                <a:cs typeface="Arial" charset="0"/>
              </a:rPr>
              <a:t>The primary end point </a:t>
            </a:r>
            <a:r>
              <a:rPr lang="en-US" sz="2400" b="1" dirty="0">
                <a:solidFill>
                  <a:srgbClr val="FF0000"/>
                </a:solidFill>
                <a:latin typeface="Arial" charset="0"/>
                <a:cs typeface="Arial" charset="0"/>
              </a:rPr>
              <a:t>of the study was the proportion of patients</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with an ACR 50 response at week 24. ...and the value for one acute-phase reactant (either</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serum C-reactive protein level or erythrocyte sedimentation</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rate).</a:t>
            </a:r>
            <a:r>
              <a:rPr lang="en-US" sz="2400" b="1" u="sng" baseline="30000" dirty="0">
                <a:latin typeface="Arial" charset="0"/>
                <a:cs typeface="Arial" charset="0"/>
              </a:rPr>
              <a:t>9</a:t>
            </a:r>
            <a:r>
              <a:rPr lang="en-US" sz="2400" b="1" baseline="30000" dirty="0">
                <a:solidFill>
                  <a:srgbClr val="FF5050"/>
                </a:solidFill>
                <a:latin typeface="Arial" charset="0"/>
                <a:cs typeface="Arial" charset="0"/>
              </a:rPr>
              <a:t> </a:t>
            </a:r>
            <a:endParaRPr lang="en-US" sz="2400" b="1" dirty="0">
              <a:solidFill>
                <a:srgbClr val="FF5050"/>
              </a:solidFill>
              <a:latin typeface="Arial" charset="0"/>
              <a:cs typeface="Arial" charset="0"/>
            </a:endParaRPr>
          </a:p>
          <a:p>
            <a:pPr algn="just">
              <a:lnSpc>
                <a:spcPct val="110000"/>
              </a:lnSpc>
              <a:spcBef>
                <a:spcPct val="50000"/>
              </a:spcBef>
            </a:pPr>
            <a:r>
              <a:rPr lang="en-US" sz="2400" b="1" dirty="0">
                <a:latin typeface="Arial" charset="0"/>
                <a:cs typeface="Arial" charset="0"/>
              </a:rPr>
              <a:t>Secondary outcomes</a:t>
            </a:r>
            <a:r>
              <a:rPr lang="en-US" sz="2400" b="1" dirty="0">
                <a:solidFill>
                  <a:srgbClr val="FF5050"/>
                </a:solidFill>
                <a:latin typeface="Arial" charset="0"/>
                <a:cs typeface="Arial" charset="0"/>
              </a:rPr>
              <a:t> </a:t>
            </a:r>
            <a:r>
              <a:rPr lang="en-US" sz="2400" b="1" dirty="0">
                <a:solidFill>
                  <a:srgbClr val="FF0000"/>
                </a:solidFill>
                <a:latin typeface="Arial" charset="0"/>
                <a:cs typeface="Arial" charset="0"/>
              </a:rPr>
              <a:t>included ACR 20 and ACR 70 responses (20</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percent and 70 percent improvement, respectively, according</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to the ACR criteria), ...</a:t>
            </a:r>
            <a:r>
              <a:rPr lang="en-US" sz="2400" b="1" u="sng" baseline="30000" dirty="0">
                <a:latin typeface="Arial" charset="0"/>
                <a:cs typeface="Arial" charset="0"/>
              </a:rPr>
              <a:t>10</a:t>
            </a:r>
            <a:r>
              <a:rPr lang="en-US" sz="2400" b="1" dirty="0">
                <a:solidFill>
                  <a:srgbClr val="FF9933"/>
                </a:solidFill>
                <a:latin typeface="Arial" charset="0"/>
                <a:cs typeface="Arial" charset="0"/>
              </a:rPr>
              <a:t> </a:t>
            </a:r>
            <a:r>
              <a:rPr lang="en-US" sz="2400" b="1" dirty="0">
                <a:solidFill>
                  <a:srgbClr val="FF0000"/>
                </a:solidFill>
                <a:latin typeface="Arial" charset="0"/>
                <a:cs typeface="Arial" charset="0"/>
              </a:rPr>
              <a:t>and the</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response according to the criteria of the European League against</a:t>
            </a:r>
            <a:r>
              <a:rPr lang="en-US" sz="2400" b="1" baseline="30000" dirty="0">
                <a:solidFill>
                  <a:srgbClr val="FF0000"/>
                </a:solidFill>
                <a:latin typeface="Arial" charset="0"/>
                <a:cs typeface="Arial" charset="0"/>
              </a:rPr>
              <a:t> </a:t>
            </a:r>
            <a:r>
              <a:rPr lang="en-US" sz="2400" b="1" dirty="0">
                <a:solidFill>
                  <a:srgbClr val="FF0000"/>
                </a:solidFill>
                <a:latin typeface="Arial" charset="0"/>
                <a:cs typeface="Arial" charset="0"/>
              </a:rPr>
              <a:t>Rheumatism (EULAR response).</a:t>
            </a:r>
            <a:r>
              <a:rPr lang="en-US" sz="2400" b="1" u="sng" baseline="30000" dirty="0">
                <a:latin typeface="Arial" charset="0"/>
                <a:cs typeface="Arial" charset="0"/>
              </a:rPr>
              <a:t>11</a:t>
            </a:r>
            <a:r>
              <a:rPr lang="en-US" sz="2400" b="1" baseline="30000" dirty="0">
                <a:solidFill>
                  <a:srgbClr val="FF9933"/>
                </a:solidFill>
                <a:latin typeface="Arial" charset="0"/>
                <a:cs typeface="Arial" charset="0"/>
              </a:rPr>
              <a:t> </a:t>
            </a:r>
            <a:endParaRPr lang="en-US" sz="2400" b="1" dirty="0">
              <a:solidFill>
                <a:srgbClr val="FF9933"/>
              </a:solidFill>
              <a:latin typeface="Arial" charset="0"/>
              <a:cs typeface="Arial" charset="0"/>
            </a:endParaRPr>
          </a:p>
        </p:txBody>
      </p:sp>
      <p:sp>
        <p:nvSpPr>
          <p:cNvPr id="35844" name="Text Box 4"/>
          <p:cNvSpPr txBox="1">
            <a:spLocks noChangeArrowheads="1"/>
          </p:cNvSpPr>
          <p:nvPr/>
        </p:nvSpPr>
        <p:spPr bwMode="auto">
          <a:xfrm>
            <a:off x="1600200" y="762000"/>
            <a:ext cx="4419600" cy="466725"/>
          </a:xfrm>
          <a:prstGeom prst="rect">
            <a:avLst/>
          </a:prstGeom>
          <a:solidFill>
            <a:srgbClr val="FFFF66"/>
          </a:solidFill>
          <a:ln w="9525">
            <a:solidFill>
              <a:schemeClr val="tx1"/>
            </a:solidFill>
            <a:miter lim="800000"/>
            <a:headEnd/>
            <a:tailEnd/>
          </a:ln>
          <a:effectLst/>
        </p:spPr>
        <p:txBody>
          <a:bodyPr>
            <a:spAutoFit/>
          </a:bodyPr>
          <a:lstStyle/>
          <a:p>
            <a:pPr eaLnBrk="1" hangingPunct="1">
              <a:spcBef>
                <a:spcPct val="50000"/>
              </a:spcBef>
            </a:pPr>
            <a:r>
              <a:rPr lang="pt-PT" sz="2400" dirty="0">
                <a:solidFill>
                  <a:srgbClr val="FF5050"/>
                </a:solidFill>
                <a:latin typeface="Comic Sans MS" pitchFamily="66" charset="0"/>
              </a:rPr>
              <a:t>What do we study-measure?</a:t>
            </a:r>
            <a:endParaRPr lang="en-US" sz="2400" dirty="0">
              <a:solidFill>
                <a:srgbClr val="FF5050"/>
              </a:solidFill>
              <a:latin typeface="Comic Sans MS" pitchFamily="66" charset="0"/>
            </a:endParaRPr>
          </a:p>
        </p:txBody>
      </p:sp>
      <p:sp>
        <p:nvSpPr>
          <p:cNvPr id="35850" name="Text Box 10"/>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Text Box 3"/>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05829" name="Text Box 5"/>
          <p:cNvSpPr txBox="1">
            <a:spLocks noChangeArrowheads="1"/>
          </p:cNvSpPr>
          <p:nvPr/>
        </p:nvSpPr>
        <p:spPr bwMode="auto">
          <a:xfrm>
            <a:off x="381000" y="1676400"/>
            <a:ext cx="5334000" cy="554062"/>
          </a:xfrm>
          <a:prstGeom prst="rect">
            <a:avLst/>
          </a:prstGeom>
          <a:noFill/>
          <a:ln w="9525">
            <a:noFill/>
            <a:miter lim="800000"/>
            <a:headEnd/>
            <a:tailEnd/>
          </a:ln>
          <a:effectLst/>
        </p:spPr>
        <p:txBody>
          <a:bodyPr wrap="square">
            <a:spAutoFit/>
          </a:bodyPr>
          <a:lstStyle/>
          <a:p>
            <a:pPr eaLnBrk="1" hangingPunct="1">
              <a:lnSpc>
                <a:spcPct val="80000"/>
              </a:lnSpc>
              <a:spcBef>
                <a:spcPct val="50000"/>
              </a:spcBef>
            </a:pPr>
            <a:r>
              <a:rPr lang="pt-PT" sz="3600" b="1" dirty="0">
                <a:solidFill>
                  <a:srgbClr val="E12BA4"/>
                </a:solidFill>
                <a:latin typeface="+mj-lt"/>
              </a:rPr>
              <a:t>Statistics</a:t>
            </a:r>
          </a:p>
        </p:txBody>
      </p:sp>
      <p:sp>
        <p:nvSpPr>
          <p:cNvPr id="205830" name="Text Box 6"/>
          <p:cNvSpPr txBox="1">
            <a:spLocks noChangeArrowheads="1"/>
          </p:cNvSpPr>
          <p:nvPr/>
        </p:nvSpPr>
        <p:spPr bwMode="auto">
          <a:xfrm>
            <a:off x="381000" y="2743200"/>
            <a:ext cx="8382000" cy="2738438"/>
          </a:xfrm>
          <a:prstGeom prst="rect">
            <a:avLst/>
          </a:prstGeom>
          <a:noFill/>
          <a:ln w="12700" cap="sq">
            <a:solidFill>
              <a:schemeClr val="tx1"/>
            </a:solidFill>
            <a:miter lim="800000"/>
            <a:headEnd type="none" w="sm" len="sm"/>
            <a:tailEnd type="none" w="sm" len="sm"/>
          </a:ln>
          <a:effectLst/>
        </p:spPr>
        <p:txBody>
          <a:bodyPr>
            <a:spAutoFit/>
          </a:bodyPr>
          <a:lstStyle/>
          <a:p>
            <a:pPr algn="just">
              <a:lnSpc>
                <a:spcPct val="180000"/>
              </a:lnSpc>
            </a:pPr>
            <a:r>
              <a:rPr lang="en-GB" sz="3200" b="1">
                <a:latin typeface="Arial" charset="0"/>
                <a:cs typeface="Arial" charset="0"/>
              </a:rPr>
              <a:t>Clearly mention the statistical methods used for appropriate verification of reported results.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09600" y="1524000"/>
            <a:ext cx="7772400" cy="3854450"/>
          </a:xfrm>
          <a:prstGeom prst="rect">
            <a:avLst/>
          </a:prstGeom>
          <a:noFill/>
          <a:ln w="9525">
            <a:noFill/>
            <a:miter lim="800000"/>
            <a:headEnd/>
            <a:tailEnd/>
          </a:ln>
          <a:effectLst/>
        </p:spPr>
        <p:txBody>
          <a:bodyPr>
            <a:spAutoFit/>
          </a:bodyPr>
          <a:lstStyle/>
          <a:p>
            <a:pPr algn="just">
              <a:lnSpc>
                <a:spcPct val="120000"/>
              </a:lnSpc>
              <a:spcBef>
                <a:spcPct val="50000"/>
              </a:spcBef>
            </a:pPr>
            <a:r>
              <a:rPr lang="en-US" sz="2800" b="1">
                <a:latin typeface="Verdana" pitchFamily="34" charset="0"/>
              </a:rPr>
              <a:t>Statistical Analysis </a:t>
            </a:r>
          </a:p>
          <a:p>
            <a:pPr algn="just">
              <a:lnSpc>
                <a:spcPct val="120000"/>
              </a:lnSpc>
              <a:spcBef>
                <a:spcPct val="50000"/>
              </a:spcBef>
            </a:pPr>
            <a:r>
              <a:rPr lang="en-US" sz="2400" b="1">
                <a:latin typeface="Arial" charset="0"/>
                <a:cs typeface="Arial" charset="0"/>
              </a:rPr>
              <a:t>Sample-size calculations were based on the assumption..... On the basis of these</a:t>
            </a:r>
            <a:r>
              <a:rPr lang="en-US" sz="2400" b="1" baseline="30000">
                <a:latin typeface="Arial" charset="0"/>
                <a:cs typeface="Arial" charset="0"/>
              </a:rPr>
              <a:t> </a:t>
            </a:r>
            <a:r>
              <a:rPr lang="en-US" sz="2400" b="1">
                <a:latin typeface="Arial" charset="0"/>
                <a:cs typeface="Arial" charset="0"/>
              </a:rPr>
              <a:t>assumptions and with the use of Fisher's exact test with a two-sided</a:t>
            </a:r>
            <a:r>
              <a:rPr lang="en-US" sz="2400" b="1" baseline="30000">
                <a:latin typeface="Arial" charset="0"/>
                <a:cs typeface="Arial" charset="0"/>
              </a:rPr>
              <a:t> </a:t>
            </a:r>
            <a:r>
              <a:rPr lang="en-US" sz="2400" b="1">
                <a:latin typeface="Arial" charset="0"/>
                <a:cs typeface="Arial" charset="0"/>
              </a:rPr>
              <a:t>significance level of 0.05, we calculated that a sample of 40</a:t>
            </a:r>
            <a:r>
              <a:rPr lang="en-US" sz="2400" b="1" baseline="30000">
                <a:latin typeface="Arial" charset="0"/>
                <a:cs typeface="Arial" charset="0"/>
              </a:rPr>
              <a:t> </a:t>
            </a:r>
            <a:r>
              <a:rPr lang="en-US" sz="2400" b="1">
                <a:latin typeface="Arial" charset="0"/>
                <a:cs typeface="Arial" charset="0"/>
              </a:rPr>
              <a:t>patients per treatment group would provide the study with 82</a:t>
            </a:r>
            <a:r>
              <a:rPr lang="en-US" sz="2400" b="1" baseline="30000">
                <a:latin typeface="Arial" charset="0"/>
                <a:cs typeface="Arial" charset="0"/>
              </a:rPr>
              <a:t> </a:t>
            </a:r>
            <a:r>
              <a:rPr lang="en-US" sz="2400" b="1">
                <a:latin typeface="Arial" charset="0"/>
                <a:cs typeface="Arial" charset="0"/>
              </a:rPr>
              <a:t>percent power to detect a difference between the two proportions.</a:t>
            </a:r>
            <a:r>
              <a:rPr lang="en-US" sz="2400" b="1" baseline="30000">
                <a:latin typeface="Arial" charset="0"/>
                <a:cs typeface="Arial" charset="0"/>
              </a:rPr>
              <a:t> </a:t>
            </a:r>
            <a:endParaRPr lang="en-US" sz="2400" b="1">
              <a:latin typeface="Arial" charset="0"/>
              <a:cs typeface="Arial" charset="0"/>
            </a:endParaRPr>
          </a:p>
        </p:txBody>
      </p:sp>
      <p:sp>
        <p:nvSpPr>
          <p:cNvPr id="75779" name="Text Box 3"/>
          <p:cNvSpPr txBox="1">
            <a:spLocks noChangeArrowheads="1"/>
          </p:cNvSpPr>
          <p:nvPr/>
        </p:nvSpPr>
        <p:spPr bwMode="auto">
          <a:xfrm>
            <a:off x="1066800" y="381000"/>
            <a:ext cx="7543800" cy="466725"/>
          </a:xfrm>
          <a:prstGeom prst="rect">
            <a:avLst/>
          </a:prstGeom>
          <a:solidFill>
            <a:srgbClr val="FF5050"/>
          </a:solidFill>
          <a:ln w="9525">
            <a:solidFill>
              <a:schemeClr val="tx1"/>
            </a:solidFill>
            <a:miter lim="800000"/>
            <a:headEnd/>
            <a:tailEnd/>
          </a:ln>
          <a:effectLst/>
        </p:spPr>
        <p:txBody>
          <a:bodyPr>
            <a:spAutoFit/>
          </a:bodyPr>
          <a:lstStyle/>
          <a:p>
            <a:pPr algn="ctr" eaLnBrk="1" hangingPunct="1">
              <a:spcBef>
                <a:spcPct val="50000"/>
              </a:spcBef>
            </a:pPr>
            <a:r>
              <a:rPr lang="pt-PT" sz="2400" b="1">
                <a:solidFill>
                  <a:srgbClr val="FFFF66"/>
                </a:solidFill>
                <a:latin typeface="Verdana" pitchFamily="34" charset="0"/>
              </a:rPr>
              <a:t>What tools we use to detect differences?</a:t>
            </a:r>
            <a:endParaRPr lang="en-US" sz="2400" b="1">
              <a:solidFill>
                <a:srgbClr val="FFFF66"/>
              </a:solidFill>
              <a:latin typeface="Verdana" pitchFamily="34" charset="0"/>
            </a:endParaRPr>
          </a:p>
        </p:txBody>
      </p:sp>
      <p:sp>
        <p:nvSpPr>
          <p:cNvPr id="75780" name="Text Box 4"/>
          <p:cNvSpPr txBox="1">
            <a:spLocks noChangeArrowheads="1"/>
          </p:cNvSpPr>
          <p:nvPr/>
        </p:nvSpPr>
        <p:spPr bwMode="auto">
          <a:xfrm>
            <a:off x="228600" y="5715000"/>
            <a:ext cx="8686800" cy="457200"/>
          </a:xfrm>
          <a:prstGeom prst="rect">
            <a:avLst/>
          </a:prstGeom>
          <a:solidFill>
            <a:srgbClr val="FFFF66"/>
          </a:solidFill>
          <a:ln w="9525">
            <a:noFill/>
            <a:miter lim="800000"/>
            <a:headEnd/>
            <a:tailEnd/>
          </a:ln>
          <a:effectLst/>
        </p:spPr>
        <p:txBody>
          <a:bodyPr>
            <a:spAutoFit/>
          </a:bodyPr>
          <a:lstStyle/>
          <a:p>
            <a:pPr algn="ctr" eaLnBrk="1" hangingPunct="1">
              <a:spcBef>
                <a:spcPct val="50000"/>
              </a:spcBef>
            </a:pPr>
            <a:r>
              <a:rPr lang="pt-PT" sz="2400" b="1">
                <a:solidFill>
                  <a:srgbClr val="FF5050"/>
                </a:solidFill>
                <a:latin typeface="Arial" charset="0"/>
                <a:cs typeface="Arial" charset="0"/>
              </a:rPr>
              <a:t>How the assessed parameters were statistically treated</a:t>
            </a:r>
          </a:p>
        </p:txBody>
      </p:sp>
      <p:sp>
        <p:nvSpPr>
          <p:cNvPr id="75781" name="Text Box 5"/>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Arial Narrow" pitchFamily="34" charset="0"/>
              </a:rPr>
              <a:t>Block II. Writing the article </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458115"/>
          </a:xfrm>
        </p:spPr>
        <p:txBody>
          <a:bodyPr>
            <a:noAutofit/>
          </a:bodyPr>
          <a:lstStyle/>
          <a:p>
            <a:pPr algn="ctr"/>
            <a:r>
              <a:rPr lang="en-US" sz="5400" dirty="0" smtClean="0">
                <a:solidFill>
                  <a:schemeClr val="bg2">
                    <a:lumMod val="10000"/>
                  </a:schemeClr>
                </a:solidFill>
                <a:latin typeface="Algerian" pitchFamily="82" charset="0"/>
              </a:rPr>
              <a:t>Results</a:t>
            </a:r>
            <a:endParaRPr lang="en-US" sz="5400" dirty="0">
              <a:solidFill>
                <a:schemeClr val="bg2">
                  <a:lumMod val="10000"/>
                </a:schemeClr>
              </a:solidFill>
              <a:latin typeface="Algerian" pitchFamily="82"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381000" y="2362200"/>
            <a:ext cx="8229600" cy="3918803"/>
          </a:xfrm>
        </p:spPr>
        <p:txBody>
          <a:bodyPr>
            <a:normAutofit fontScale="92500" lnSpcReduction="10000"/>
          </a:bodyPr>
          <a:lstStyle/>
          <a:p>
            <a:pPr>
              <a:lnSpc>
                <a:spcPct val="90000"/>
              </a:lnSpc>
            </a:pPr>
            <a:r>
              <a:rPr lang="en-US" sz="2800" dirty="0"/>
              <a:t>Objectively present your findings, and explain what was found </a:t>
            </a:r>
          </a:p>
          <a:p>
            <a:pPr>
              <a:lnSpc>
                <a:spcPct val="90000"/>
              </a:lnSpc>
            </a:pPr>
            <a:r>
              <a:rPr lang="en-US" sz="2800" dirty="0"/>
              <a:t>Show that your new results are contributing to the body of scientific knowledge</a:t>
            </a:r>
          </a:p>
          <a:p>
            <a:pPr>
              <a:lnSpc>
                <a:spcPct val="90000"/>
              </a:lnSpc>
            </a:pPr>
            <a:r>
              <a:rPr lang="en-US" sz="2800" dirty="0"/>
              <a:t>F</a:t>
            </a:r>
            <a:r>
              <a:rPr lang="en-US" sz="2800" dirty="0">
                <a:solidFill>
                  <a:srgbClr val="000000"/>
                </a:solidFill>
              </a:rPr>
              <a:t>ollow a logical sequence based on the tables and figures presenting the findings to answer the question or hypothesis</a:t>
            </a:r>
          </a:p>
          <a:p>
            <a:pPr>
              <a:lnSpc>
                <a:spcPct val="90000"/>
              </a:lnSpc>
            </a:pPr>
            <a:r>
              <a:rPr lang="en-US" sz="2800" dirty="0">
                <a:solidFill>
                  <a:srgbClr val="000000"/>
                </a:solidFill>
              </a:rPr>
              <a:t>Figures should have a brief description (a legend), providing the reader sufficient information to know how the data were produced</a:t>
            </a:r>
            <a:endParaRPr lang="en-GB" sz="2800" dirty="0"/>
          </a:p>
          <a:p>
            <a:pPr>
              <a:lnSpc>
                <a:spcPct val="90000"/>
              </a:lnSpc>
              <a:buFontTx/>
              <a:buNone/>
            </a:pPr>
            <a:endParaRPr lang="en-US" sz="2800" dirty="0"/>
          </a:p>
        </p:txBody>
      </p:sp>
      <p:sp>
        <p:nvSpPr>
          <p:cNvPr id="68610" name="Rectangle 2"/>
          <p:cNvSpPr>
            <a:spLocks noGrp="1" noChangeArrowheads="1"/>
          </p:cNvSpPr>
          <p:nvPr>
            <p:ph type="title"/>
          </p:nvPr>
        </p:nvSpPr>
        <p:spPr>
          <a:xfrm>
            <a:off x="457200" y="1524000"/>
            <a:ext cx="8229600" cy="685800"/>
          </a:xfrm>
        </p:spPr>
        <p:txBody>
          <a:bodyPr>
            <a:normAutofit fontScale="90000"/>
          </a:bodyPr>
          <a:lstStyle/>
          <a:p>
            <a:r>
              <a:rPr lang="en-US" b="1" dirty="0"/>
              <a:t>Results</a:t>
            </a:r>
          </a:p>
        </p:txBody>
      </p:sp>
    </p:spTree>
    <p:extLst>
      <p:ext uri="{BB962C8B-B14F-4D97-AF65-F5344CB8AC3E}">
        <p14:creationId xmlns:p14="http://schemas.microsoft.com/office/powerpoint/2010/main" xmlns="" val="285703409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5029200" y="6238875"/>
            <a:ext cx="4038600" cy="466725"/>
          </a:xfrm>
          <a:prstGeom prst="rect">
            <a:avLst/>
          </a:prstGeom>
          <a:noFill/>
          <a:ln w="9525">
            <a:solidFill>
              <a:schemeClr val="tx1"/>
            </a:solidFill>
            <a:miter lim="800000"/>
            <a:headEnd/>
            <a:tailEnd/>
          </a:ln>
          <a:effectLst/>
        </p:spPr>
        <p:txBody>
          <a:bodyPr>
            <a:spAutoFit/>
          </a:bodyPr>
          <a:lstStyle/>
          <a:p>
            <a:pPr eaLnBrk="1" hangingPunct="1">
              <a:spcBef>
                <a:spcPct val="50000"/>
              </a:spcBef>
            </a:pPr>
            <a:r>
              <a:rPr lang="en-US" sz="2400" b="1" i="1">
                <a:latin typeface="Book Antiqua" pitchFamily="18" charset="0"/>
              </a:rPr>
              <a:t>Block II. Writing the article </a:t>
            </a:r>
          </a:p>
        </p:txBody>
      </p:sp>
      <p:sp>
        <p:nvSpPr>
          <p:cNvPr id="207877" name="Text Box 5"/>
          <p:cNvSpPr txBox="1">
            <a:spLocks noChangeArrowheads="1"/>
          </p:cNvSpPr>
          <p:nvPr/>
        </p:nvSpPr>
        <p:spPr bwMode="auto">
          <a:xfrm>
            <a:off x="457200" y="1690255"/>
            <a:ext cx="1828800" cy="546625"/>
          </a:xfrm>
          <a:prstGeom prst="rect">
            <a:avLst/>
          </a:prstGeom>
          <a:noFill/>
          <a:ln w="9525">
            <a:noFill/>
            <a:miter lim="800000"/>
            <a:headEnd/>
            <a:tailEnd/>
          </a:ln>
          <a:effectLst/>
        </p:spPr>
        <p:txBody>
          <a:bodyPr>
            <a:spAutoFit/>
          </a:bodyPr>
          <a:lstStyle/>
          <a:p>
            <a:pPr algn="ctr" eaLnBrk="1" hangingPunct="1">
              <a:lnSpc>
                <a:spcPct val="80000"/>
              </a:lnSpc>
              <a:spcBef>
                <a:spcPct val="50000"/>
              </a:spcBef>
            </a:pPr>
            <a:r>
              <a:rPr lang="pt-PT" sz="3600" b="1" dirty="0">
                <a:solidFill>
                  <a:srgbClr val="E12BA4"/>
                </a:solidFill>
                <a:latin typeface="+mj-lt"/>
              </a:rPr>
              <a:t>Results</a:t>
            </a:r>
          </a:p>
        </p:txBody>
      </p:sp>
      <p:sp>
        <p:nvSpPr>
          <p:cNvPr id="207878" name="Rectangle 6"/>
          <p:cNvSpPr>
            <a:spLocks noChangeArrowheads="1"/>
          </p:cNvSpPr>
          <p:nvPr/>
        </p:nvSpPr>
        <p:spPr bwMode="auto">
          <a:xfrm>
            <a:off x="270164" y="2336909"/>
            <a:ext cx="8763000" cy="3901966"/>
          </a:xfrm>
          <a:prstGeom prst="rect">
            <a:avLst/>
          </a:prstGeom>
          <a:noFill/>
          <a:ln w="9525">
            <a:noFill/>
            <a:miter lim="800000"/>
            <a:headEnd/>
            <a:tailEnd/>
          </a:ln>
          <a:effectLst/>
        </p:spPr>
        <p:txBody>
          <a:bodyPr>
            <a:spAutoFit/>
          </a:bodyPr>
          <a:lstStyle/>
          <a:p>
            <a:pPr algn="just">
              <a:lnSpc>
                <a:spcPct val="150000"/>
              </a:lnSpc>
            </a:pPr>
            <a:r>
              <a:rPr kumimoji="1" lang="en-GB" sz="2400" b="1" dirty="0">
                <a:latin typeface="Arial" charset="0"/>
                <a:cs typeface="Arial" charset="0"/>
                <a:sym typeface="Wingdings" pitchFamily="2" charset="2"/>
              </a:rPr>
              <a:t> </a:t>
            </a:r>
            <a:r>
              <a:rPr kumimoji="1" lang="en-GB" sz="2400" b="1" dirty="0">
                <a:latin typeface="Arial" charset="0"/>
                <a:cs typeface="Arial" charset="0"/>
              </a:rPr>
              <a:t>Communication of facts, measurements, </a:t>
            </a:r>
          </a:p>
          <a:p>
            <a:pPr algn="just">
              <a:lnSpc>
                <a:spcPct val="150000"/>
              </a:lnSpc>
            </a:pPr>
            <a:r>
              <a:rPr kumimoji="1" lang="en-GB" sz="2400" b="1" dirty="0">
                <a:latin typeface="Arial" charset="0"/>
                <a:cs typeface="Arial" charset="0"/>
              </a:rPr>
              <a:t>    and  observations gathered by the author</a:t>
            </a:r>
          </a:p>
          <a:p>
            <a:pPr algn="just">
              <a:lnSpc>
                <a:spcPct val="150000"/>
              </a:lnSpc>
            </a:pPr>
            <a:r>
              <a:rPr kumimoji="1" lang="en-GB" sz="2400" b="1" dirty="0">
                <a:latin typeface="Arial" charset="0"/>
                <a:cs typeface="Arial" charset="0"/>
                <a:sym typeface="Wingdings" pitchFamily="2" charset="2"/>
              </a:rPr>
              <a:t> </a:t>
            </a:r>
            <a:r>
              <a:rPr kumimoji="1" lang="en-GB" sz="2400" b="1" dirty="0">
                <a:latin typeface="Arial" charset="0"/>
                <a:cs typeface="Arial" charset="0"/>
              </a:rPr>
              <a:t>Start with the results that are easier to </a:t>
            </a:r>
          </a:p>
          <a:p>
            <a:pPr algn="just">
              <a:lnSpc>
                <a:spcPct val="150000"/>
              </a:lnSpc>
            </a:pPr>
            <a:r>
              <a:rPr kumimoji="1" lang="en-GB" sz="2400" b="1" dirty="0">
                <a:latin typeface="Arial" charset="0"/>
                <a:cs typeface="Arial" charset="0"/>
              </a:rPr>
              <a:t>     interpret </a:t>
            </a:r>
          </a:p>
          <a:p>
            <a:pPr algn="just">
              <a:lnSpc>
                <a:spcPct val="150000"/>
              </a:lnSpc>
            </a:pPr>
            <a:r>
              <a:rPr kumimoji="1" lang="en-GB" sz="2400" b="1" dirty="0">
                <a:latin typeface="Arial" charset="0"/>
                <a:cs typeface="Arial" charset="0"/>
                <a:sym typeface="Wingdings" pitchFamily="2" charset="2"/>
              </a:rPr>
              <a:t> </a:t>
            </a:r>
            <a:r>
              <a:rPr kumimoji="1" lang="en-GB" sz="2400" b="1" dirty="0">
                <a:latin typeface="Arial" charset="0"/>
                <a:cs typeface="Arial" charset="0"/>
              </a:rPr>
              <a:t>Results   should   be   set   out   in  tables,  </a:t>
            </a:r>
          </a:p>
          <a:p>
            <a:pPr algn="just">
              <a:lnSpc>
                <a:spcPct val="150000"/>
              </a:lnSpc>
            </a:pPr>
            <a:r>
              <a:rPr kumimoji="1" lang="en-GB" sz="2400" b="1" dirty="0">
                <a:latin typeface="Arial" charset="0"/>
                <a:cs typeface="Arial" charset="0"/>
              </a:rPr>
              <a:t>    graphs, figures, charts, findings summary</a:t>
            </a:r>
          </a:p>
          <a:p>
            <a:pPr algn="just">
              <a:lnSpc>
                <a:spcPct val="150000"/>
              </a:lnSpc>
            </a:pPr>
            <a:r>
              <a:rPr kumimoji="1" lang="en-GB" sz="2400" b="1" dirty="0">
                <a:latin typeface="Arial" charset="0"/>
                <a:cs typeface="Arial" charset="0"/>
                <a:sym typeface="Wingdings" pitchFamily="2" charset="2"/>
              </a:rPr>
              <a:t> </a:t>
            </a:r>
            <a:r>
              <a:rPr kumimoji="1" lang="en-GB" sz="2400" b="1" dirty="0">
                <a:latin typeface="Arial" charset="0"/>
                <a:cs typeface="Arial" charset="0"/>
              </a:rPr>
              <a:t>Do not duplicate illustrations</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373190" y="1439719"/>
            <a:ext cx="1385637" cy="646331"/>
          </a:xfrm>
          <a:prstGeom prst="rect">
            <a:avLst/>
          </a:prstGeom>
          <a:noFill/>
          <a:ln w="9525">
            <a:noFill/>
            <a:miter lim="800000"/>
            <a:headEnd/>
            <a:tailEnd/>
          </a:ln>
          <a:effectLst/>
        </p:spPr>
        <p:txBody>
          <a:bodyPr wrap="none">
            <a:spAutoFit/>
          </a:bodyPr>
          <a:lstStyle/>
          <a:p>
            <a:pPr algn="ctr"/>
            <a:r>
              <a:rPr lang="en-US" sz="3600" b="1">
                <a:solidFill>
                  <a:srgbClr val="E12BA4"/>
                </a:solidFill>
                <a:latin typeface="+mj-lt"/>
              </a:rPr>
              <a:t>Tables</a:t>
            </a:r>
          </a:p>
        </p:txBody>
      </p:sp>
      <p:pic>
        <p:nvPicPr>
          <p:cNvPr id="208901" name="Picture 5" descr="Untitled-07"/>
          <p:cNvPicPr>
            <a:picLocks noChangeAspect="1" noChangeArrowheads="1"/>
          </p:cNvPicPr>
          <p:nvPr/>
        </p:nvPicPr>
        <p:blipFill>
          <a:blip r:embed="rId2"/>
          <a:srcRect l="15668" t="37689" r="10905" b="30263"/>
          <a:stretch>
            <a:fillRect/>
          </a:stretch>
        </p:blipFill>
        <p:spPr bwMode="auto">
          <a:xfrm>
            <a:off x="0" y="2098964"/>
            <a:ext cx="8534400" cy="47244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789</TotalTime>
  <Words>6389</Words>
  <Application>Microsoft Office PowerPoint</Application>
  <PresentationFormat>On-screen Show (4:3)</PresentationFormat>
  <Paragraphs>857</Paragraphs>
  <Slides>158</Slides>
  <Notes>20</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158</vt:i4>
      </vt:variant>
    </vt:vector>
  </HeadingPairs>
  <TitlesOfParts>
    <vt:vector size="161" baseType="lpstr">
      <vt:lpstr>Concourse</vt:lpstr>
      <vt:lpstr>Document</vt:lpstr>
      <vt:lpstr>Package</vt:lpstr>
      <vt:lpstr>How to Write a Scientific Paper</vt:lpstr>
      <vt:lpstr>Introduction</vt:lpstr>
      <vt:lpstr>                        Introduction</vt:lpstr>
      <vt:lpstr>                   Dissertation/ Thesis</vt:lpstr>
      <vt:lpstr>Slide 5</vt:lpstr>
      <vt:lpstr>Overview</vt:lpstr>
      <vt:lpstr>                            Overview</vt:lpstr>
      <vt:lpstr>Background:  Author’s Perspective</vt:lpstr>
      <vt:lpstr>     Author Publishing Priorities</vt:lpstr>
      <vt:lpstr>Author versus Reader Behaviour</vt:lpstr>
      <vt:lpstr>          Reader’s priorities</vt:lpstr>
      <vt:lpstr>Differences: Authors and Readers</vt:lpstr>
      <vt:lpstr>Key Elements of Publishing</vt:lpstr>
      <vt:lpstr>Ethical issues</vt:lpstr>
      <vt:lpstr>Structure of a Paper</vt:lpstr>
      <vt:lpstr>Types of Medical Writing</vt:lpstr>
      <vt:lpstr>Components</vt:lpstr>
      <vt:lpstr>Components of a Paper</vt:lpstr>
      <vt:lpstr>Components of a dissertation/thesis</vt:lpstr>
      <vt:lpstr>The front matter</vt:lpstr>
      <vt:lpstr>Steps of writing</vt:lpstr>
      <vt:lpstr> Steps of writing medical article</vt:lpstr>
      <vt:lpstr> Why an article is published?</vt:lpstr>
      <vt:lpstr>Slide 24</vt:lpstr>
      <vt:lpstr>Slide 25</vt:lpstr>
      <vt:lpstr>What we need to have in an article?</vt:lpstr>
      <vt:lpstr>Slide 27</vt:lpstr>
      <vt:lpstr>Literature Review </vt:lpstr>
      <vt:lpstr>Literature review</vt:lpstr>
      <vt:lpstr>Knowledge </vt:lpstr>
      <vt:lpstr>Slide 31</vt:lpstr>
      <vt:lpstr>Slide 32</vt:lpstr>
      <vt:lpstr>Slide 33</vt:lpstr>
      <vt:lpstr>Knowledge </vt:lpstr>
      <vt:lpstr>Knowledge : Example</vt:lpstr>
      <vt:lpstr>Slide 36</vt:lpstr>
      <vt:lpstr>Norms of publication</vt:lpstr>
      <vt:lpstr>Slide 38</vt:lpstr>
      <vt:lpstr>Slide 39</vt:lpstr>
      <vt:lpstr>Slide 40</vt:lpstr>
      <vt:lpstr>Matter</vt:lpstr>
      <vt:lpstr>We are ready to start writing</vt:lpstr>
      <vt:lpstr>Slide 43</vt:lpstr>
      <vt:lpstr>Tips for  writing up</vt:lpstr>
      <vt:lpstr>Slide 45</vt:lpstr>
      <vt:lpstr>Slide 46</vt:lpstr>
      <vt:lpstr>Author listing</vt:lpstr>
      <vt:lpstr>Authors Listing</vt:lpstr>
      <vt:lpstr>The Basic Structure of Article</vt:lpstr>
      <vt:lpstr>Title</vt:lpstr>
      <vt:lpstr>Title</vt:lpstr>
      <vt:lpstr>Title</vt:lpstr>
      <vt:lpstr>Slide 53</vt:lpstr>
      <vt:lpstr>Abstract</vt:lpstr>
      <vt:lpstr>Structured Abstract / Summery</vt:lpstr>
      <vt:lpstr>Abstract</vt:lpstr>
      <vt:lpstr>Abstract and summary are synonymous</vt:lpstr>
      <vt:lpstr>Introduction of Article</vt:lpstr>
      <vt:lpstr>Introduction for article</vt:lpstr>
      <vt:lpstr>Introduction for article</vt:lpstr>
      <vt:lpstr>Introduction for article</vt:lpstr>
      <vt:lpstr>Contents of Introduction</vt:lpstr>
      <vt:lpstr>Introduction for article</vt:lpstr>
      <vt:lpstr>Introduction for article</vt:lpstr>
      <vt:lpstr>Introduction for article</vt:lpstr>
      <vt:lpstr>Example: Introduction </vt:lpstr>
      <vt:lpstr>Example: Introduction (Cont.) </vt:lpstr>
      <vt:lpstr>Study design</vt:lpstr>
      <vt:lpstr>Slide 69</vt:lpstr>
      <vt:lpstr>Slide 70</vt:lpstr>
      <vt:lpstr>Slide 71</vt:lpstr>
      <vt:lpstr>Slide 72</vt:lpstr>
      <vt:lpstr>Slide 73</vt:lpstr>
      <vt:lpstr>Materials and Methods</vt:lpstr>
      <vt:lpstr>Materials and Methods</vt:lpstr>
      <vt:lpstr>Materials and Methods</vt:lpstr>
      <vt:lpstr>Methods</vt:lpstr>
      <vt:lpstr>Methods</vt:lpstr>
      <vt:lpstr>Method (Cont.)</vt:lpstr>
      <vt:lpstr>Method (Cont.)</vt:lpstr>
      <vt:lpstr>Method (Cont.)</vt:lpstr>
      <vt:lpstr>Slide 82</vt:lpstr>
      <vt:lpstr>Slide 83</vt:lpstr>
      <vt:lpstr>Example: Writing Methodology</vt:lpstr>
      <vt:lpstr>Example: Writing Methodology</vt:lpstr>
      <vt:lpstr>Slide 86</vt:lpstr>
      <vt:lpstr>Slide 87</vt:lpstr>
      <vt:lpstr>Slide 88</vt:lpstr>
      <vt:lpstr>Slide 89</vt:lpstr>
      <vt:lpstr>Slide 90</vt:lpstr>
      <vt:lpstr>Slide 91</vt:lpstr>
      <vt:lpstr>Slide 92</vt:lpstr>
      <vt:lpstr>Slide 93</vt:lpstr>
      <vt:lpstr>Slide 94</vt:lpstr>
      <vt:lpstr>Slide 95</vt:lpstr>
      <vt:lpstr>Results</vt:lpstr>
      <vt:lpstr>Results</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Discussion/Conclusion</vt:lpstr>
      <vt:lpstr>Discussion</vt:lpstr>
      <vt:lpstr>Discussion/Conclusion</vt:lpstr>
      <vt:lpstr>Discusion</vt:lpstr>
      <vt:lpstr>Slide 114</vt:lpstr>
      <vt:lpstr>Discussion</vt:lpstr>
      <vt:lpstr>Discussion</vt:lpstr>
      <vt:lpstr>Discussion</vt:lpstr>
      <vt:lpstr>Slide 118</vt:lpstr>
      <vt:lpstr>Slide 119</vt:lpstr>
      <vt:lpstr>Slide 120</vt:lpstr>
      <vt:lpstr>References</vt:lpstr>
      <vt:lpstr>References</vt:lpstr>
      <vt:lpstr>Harvard Reference Style</vt:lpstr>
      <vt:lpstr>Slide 124</vt:lpstr>
      <vt:lpstr>Vancouver Reference Style </vt:lpstr>
      <vt:lpstr>Slide 126</vt:lpstr>
      <vt:lpstr>Chapter in a Book</vt:lpstr>
      <vt:lpstr>Citation from Internet</vt:lpstr>
      <vt:lpstr>Slide 129</vt:lpstr>
      <vt:lpstr>Slide 130</vt:lpstr>
      <vt:lpstr>Slide 131</vt:lpstr>
      <vt:lpstr>Slide 132</vt:lpstr>
      <vt:lpstr>Appendix</vt:lpstr>
      <vt:lpstr>Appendices</vt:lpstr>
      <vt:lpstr>Appendices</vt:lpstr>
      <vt:lpstr>Summaries/Examples of Styles</vt:lpstr>
      <vt:lpstr>Clinical case presentation</vt:lpstr>
      <vt:lpstr>Slide 138</vt:lpstr>
      <vt:lpstr>Slide 139</vt:lpstr>
      <vt:lpstr>Slide 140</vt:lpstr>
      <vt:lpstr>Slide 141</vt:lpstr>
      <vt:lpstr>Article submission</vt:lpstr>
      <vt:lpstr>Article Submission</vt:lpstr>
      <vt:lpstr>Online Submission</vt:lpstr>
      <vt:lpstr>Author Priorities for Journal Selection (Elsevier)</vt:lpstr>
      <vt:lpstr>Author Priorities for Journal Selection (INASP)</vt:lpstr>
      <vt:lpstr>Slide 147</vt:lpstr>
      <vt:lpstr>Slide 148</vt:lpstr>
      <vt:lpstr>After Submission</vt:lpstr>
      <vt:lpstr>Overview of Peer Review Process</vt:lpstr>
      <vt:lpstr>Publishing Tips</vt:lpstr>
      <vt:lpstr>Aknowledgement</vt:lpstr>
      <vt:lpstr>Acknowledgment</vt:lpstr>
      <vt:lpstr>Acknowledgment</vt:lpstr>
      <vt:lpstr>Take Home message</vt:lpstr>
      <vt:lpstr>Slide 156</vt:lpstr>
      <vt:lpstr>Slide 157</vt:lpstr>
      <vt:lpstr>Slide 158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user</cp:lastModifiedBy>
  <cp:revision>112</cp:revision>
  <dcterms:created xsi:type="dcterms:W3CDTF">2013-08-21T19:17:07Z</dcterms:created>
  <dcterms:modified xsi:type="dcterms:W3CDTF">2021-03-30T15:28:21Z</dcterms:modified>
</cp:coreProperties>
</file>